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465" r:id="rId32"/>
    <p:sldId id="471" r:id="rId33"/>
    <p:sldId id="467" r:id="rId34"/>
    <p:sldId id="468" r:id="rId35"/>
    <p:sldId id="482" r:id="rId36"/>
    <p:sldId id="469" r:id="rId37"/>
    <p:sldId id="472" r:id="rId38"/>
    <p:sldId id="473" r:id="rId39"/>
    <p:sldId id="286" r:id="rId40"/>
    <p:sldId id="474" r:id="rId41"/>
    <p:sldId id="287" r:id="rId42"/>
    <p:sldId id="288" r:id="rId43"/>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661"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sz="3950" b="0" i="0">
                <a:solidFill>
                  <a:schemeClr val="bg1"/>
                </a:solidFill>
                <a:latin typeface="Cambria"/>
                <a:cs typeface="Cambria"/>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sz="2250" b="1" i="0">
                <a:solidFill>
                  <a:srgbClr val="0F243F"/>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0" i="0">
                <a:solidFill>
                  <a:schemeClr val="bg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sz="2250" b="1" i="0">
                <a:solidFill>
                  <a:srgbClr val="0F243F"/>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0" i="0">
                <a:solidFill>
                  <a:schemeClr val="bg1"/>
                </a:solidFill>
                <a:latin typeface="Cambria"/>
                <a:cs typeface="Cambria"/>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0" i="0">
                <a:solidFill>
                  <a:schemeClr val="bg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0" y="311950"/>
            <a:ext cx="9124887" cy="1301440"/>
          </a:xfrm>
          <a:prstGeom prst="rect">
            <a:avLst/>
          </a:prstGeom>
        </p:spPr>
        <p:txBody>
          <a:bodyPr wrap="square" lIns="0" tIns="0" rIns="0" bIns="0">
            <a:spAutoFit/>
          </a:bodyPr>
          <a:lstStyle>
            <a:lvl1pPr>
              <a:defRPr sz="3950" b="0" i="0">
                <a:solidFill>
                  <a:schemeClr val="bg1"/>
                </a:solidFill>
                <a:latin typeface="Cambria"/>
                <a:cs typeface="Cambria"/>
              </a:defRPr>
            </a:lvl1pPr>
          </a:lstStyle>
          <a:p>
            <a:endParaRPr/>
          </a:p>
        </p:txBody>
      </p:sp>
      <p:sp>
        <p:nvSpPr>
          <p:cNvPr id="3" name="Holder 3"/>
          <p:cNvSpPr>
            <a:spLocks noGrp="1"/>
          </p:cNvSpPr>
          <p:nvPr>
            <p:ph type="body" idx="1"/>
          </p:nvPr>
        </p:nvSpPr>
        <p:spPr>
          <a:xfrm>
            <a:off x="846785" y="1998940"/>
            <a:ext cx="8159750" cy="3873500"/>
          </a:xfrm>
          <a:prstGeom prst="rect">
            <a:avLst/>
          </a:prstGeom>
        </p:spPr>
        <p:txBody>
          <a:bodyPr wrap="square" lIns="0" tIns="0" rIns="0" bIns="0">
            <a:spAutoFit/>
          </a:bodyPr>
          <a:lstStyle>
            <a:lvl1pPr>
              <a:defRPr sz="2250" b="1" i="0">
                <a:solidFill>
                  <a:srgbClr val="0F243F"/>
                </a:solidFill>
                <a:latin typeface="Cambria"/>
                <a:cs typeface="Cambria"/>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92.jp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jpg"/><Relationship Id="rId1" Type="http://schemas.openxmlformats.org/officeDocument/2006/relationships/slideLayout" Target="../slideLayouts/slideLayout5.xml"/><Relationship Id="rId6" Type="http://schemas.openxmlformats.org/officeDocument/2006/relationships/image" Target="../media/image190.png"/><Relationship Id="rId11" Type="http://schemas.openxmlformats.org/officeDocument/2006/relationships/image" Target="../media/image195.jpg"/><Relationship Id="rId5" Type="http://schemas.openxmlformats.org/officeDocument/2006/relationships/image" Target="../media/image189.png"/><Relationship Id="rId10" Type="http://schemas.openxmlformats.org/officeDocument/2006/relationships/image" Target="../media/image194.jpg"/><Relationship Id="rId4" Type="http://schemas.openxmlformats.org/officeDocument/2006/relationships/image" Target="../media/image188.png"/><Relationship Id="rId9" Type="http://schemas.openxmlformats.org/officeDocument/2006/relationships/image" Target="../media/image193.jpg"/></Relationships>
</file>

<file path=ppt/slides/_rels/slide11.xml.rels><?xml version="1.0" encoding="UTF-8" standalone="yes"?>
<Relationships xmlns="http://schemas.openxmlformats.org/package/2006/relationships"><Relationship Id="rId26" Type="http://schemas.openxmlformats.org/officeDocument/2006/relationships/image" Target="../media/image220.png"/><Relationship Id="rId21" Type="http://schemas.openxmlformats.org/officeDocument/2006/relationships/image" Target="../media/image215.png"/><Relationship Id="rId42" Type="http://schemas.openxmlformats.org/officeDocument/2006/relationships/image" Target="../media/image236.png"/><Relationship Id="rId47" Type="http://schemas.openxmlformats.org/officeDocument/2006/relationships/image" Target="../media/image241.png"/><Relationship Id="rId63" Type="http://schemas.openxmlformats.org/officeDocument/2006/relationships/image" Target="../media/image257.png"/><Relationship Id="rId68" Type="http://schemas.openxmlformats.org/officeDocument/2006/relationships/image" Target="../media/image262.png"/><Relationship Id="rId7" Type="http://schemas.openxmlformats.org/officeDocument/2006/relationships/image" Target="../media/image201.png"/><Relationship Id="rId2" Type="http://schemas.openxmlformats.org/officeDocument/2006/relationships/image" Target="../media/image196.png"/><Relationship Id="rId16" Type="http://schemas.openxmlformats.org/officeDocument/2006/relationships/image" Target="../media/image210.png"/><Relationship Id="rId29" Type="http://schemas.openxmlformats.org/officeDocument/2006/relationships/image" Target="../media/image223.png"/><Relationship Id="rId11" Type="http://schemas.openxmlformats.org/officeDocument/2006/relationships/image" Target="../media/image205.png"/><Relationship Id="rId24" Type="http://schemas.openxmlformats.org/officeDocument/2006/relationships/image" Target="../media/image218.png"/><Relationship Id="rId32" Type="http://schemas.openxmlformats.org/officeDocument/2006/relationships/image" Target="../media/image226.png"/><Relationship Id="rId37" Type="http://schemas.openxmlformats.org/officeDocument/2006/relationships/image" Target="../media/image231.png"/><Relationship Id="rId40" Type="http://schemas.openxmlformats.org/officeDocument/2006/relationships/image" Target="../media/image234.png"/><Relationship Id="rId45" Type="http://schemas.openxmlformats.org/officeDocument/2006/relationships/image" Target="../media/image239.png"/><Relationship Id="rId53" Type="http://schemas.openxmlformats.org/officeDocument/2006/relationships/image" Target="../media/image247.png"/><Relationship Id="rId58" Type="http://schemas.openxmlformats.org/officeDocument/2006/relationships/image" Target="../media/image252.png"/><Relationship Id="rId66" Type="http://schemas.openxmlformats.org/officeDocument/2006/relationships/image" Target="../media/image260.png"/><Relationship Id="rId5" Type="http://schemas.openxmlformats.org/officeDocument/2006/relationships/image" Target="../media/image199.png"/><Relationship Id="rId61" Type="http://schemas.openxmlformats.org/officeDocument/2006/relationships/image" Target="../media/image255.png"/><Relationship Id="rId19" Type="http://schemas.openxmlformats.org/officeDocument/2006/relationships/image" Target="../media/image213.png"/><Relationship Id="rId14" Type="http://schemas.openxmlformats.org/officeDocument/2006/relationships/image" Target="../media/image208.png"/><Relationship Id="rId22" Type="http://schemas.openxmlformats.org/officeDocument/2006/relationships/image" Target="../media/image216.png"/><Relationship Id="rId27" Type="http://schemas.openxmlformats.org/officeDocument/2006/relationships/image" Target="../media/image221.png"/><Relationship Id="rId30" Type="http://schemas.openxmlformats.org/officeDocument/2006/relationships/image" Target="../media/image224.png"/><Relationship Id="rId35" Type="http://schemas.openxmlformats.org/officeDocument/2006/relationships/image" Target="../media/image229.png"/><Relationship Id="rId43" Type="http://schemas.openxmlformats.org/officeDocument/2006/relationships/image" Target="../media/image237.png"/><Relationship Id="rId48" Type="http://schemas.openxmlformats.org/officeDocument/2006/relationships/image" Target="../media/image242.png"/><Relationship Id="rId56" Type="http://schemas.openxmlformats.org/officeDocument/2006/relationships/image" Target="../media/image250.png"/><Relationship Id="rId64" Type="http://schemas.openxmlformats.org/officeDocument/2006/relationships/image" Target="../media/image258.png"/><Relationship Id="rId69" Type="http://schemas.openxmlformats.org/officeDocument/2006/relationships/image" Target="../media/image263.png"/><Relationship Id="rId8" Type="http://schemas.openxmlformats.org/officeDocument/2006/relationships/image" Target="../media/image202.png"/><Relationship Id="rId51" Type="http://schemas.openxmlformats.org/officeDocument/2006/relationships/image" Target="../media/image245.png"/><Relationship Id="rId3" Type="http://schemas.openxmlformats.org/officeDocument/2006/relationships/image" Target="../media/image197.png"/><Relationship Id="rId12" Type="http://schemas.openxmlformats.org/officeDocument/2006/relationships/image" Target="../media/image206.png"/><Relationship Id="rId17" Type="http://schemas.openxmlformats.org/officeDocument/2006/relationships/image" Target="../media/image211.png"/><Relationship Id="rId25" Type="http://schemas.openxmlformats.org/officeDocument/2006/relationships/image" Target="../media/image219.png"/><Relationship Id="rId33" Type="http://schemas.openxmlformats.org/officeDocument/2006/relationships/image" Target="../media/image227.png"/><Relationship Id="rId38" Type="http://schemas.openxmlformats.org/officeDocument/2006/relationships/image" Target="../media/image232.png"/><Relationship Id="rId46" Type="http://schemas.openxmlformats.org/officeDocument/2006/relationships/image" Target="../media/image240.png"/><Relationship Id="rId59" Type="http://schemas.openxmlformats.org/officeDocument/2006/relationships/image" Target="../media/image253.png"/><Relationship Id="rId67" Type="http://schemas.openxmlformats.org/officeDocument/2006/relationships/image" Target="../media/image261.png"/><Relationship Id="rId20" Type="http://schemas.openxmlformats.org/officeDocument/2006/relationships/image" Target="../media/image214.png"/><Relationship Id="rId41" Type="http://schemas.openxmlformats.org/officeDocument/2006/relationships/image" Target="../media/image235.png"/><Relationship Id="rId54" Type="http://schemas.openxmlformats.org/officeDocument/2006/relationships/image" Target="../media/image248.png"/><Relationship Id="rId62" Type="http://schemas.openxmlformats.org/officeDocument/2006/relationships/image" Target="../media/image256.png"/><Relationship Id="rId70" Type="http://schemas.openxmlformats.org/officeDocument/2006/relationships/image" Target="../media/image264.jpg"/><Relationship Id="rId1" Type="http://schemas.openxmlformats.org/officeDocument/2006/relationships/slideLayout" Target="../slideLayouts/slideLayout2.xml"/><Relationship Id="rId6" Type="http://schemas.openxmlformats.org/officeDocument/2006/relationships/image" Target="../media/image200.png"/><Relationship Id="rId15" Type="http://schemas.openxmlformats.org/officeDocument/2006/relationships/image" Target="../media/image209.png"/><Relationship Id="rId23" Type="http://schemas.openxmlformats.org/officeDocument/2006/relationships/image" Target="../media/image217.png"/><Relationship Id="rId28" Type="http://schemas.openxmlformats.org/officeDocument/2006/relationships/image" Target="../media/image222.png"/><Relationship Id="rId36" Type="http://schemas.openxmlformats.org/officeDocument/2006/relationships/image" Target="../media/image230.png"/><Relationship Id="rId49" Type="http://schemas.openxmlformats.org/officeDocument/2006/relationships/image" Target="../media/image243.png"/><Relationship Id="rId57" Type="http://schemas.openxmlformats.org/officeDocument/2006/relationships/image" Target="../media/image251.png"/><Relationship Id="rId10" Type="http://schemas.openxmlformats.org/officeDocument/2006/relationships/image" Target="../media/image204.png"/><Relationship Id="rId31" Type="http://schemas.openxmlformats.org/officeDocument/2006/relationships/image" Target="../media/image225.png"/><Relationship Id="rId44" Type="http://schemas.openxmlformats.org/officeDocument/2006/relationships/image" Target="../media/image238.png"/><Relationship Id="rId52" Type="http://schemas.openxmlformats.org/officeDocument/2006/relationships/image" Target="../media/image246.png"/><Relationship Id="rId60" Type="http://schemas.openxmlformats.org/officeDocument/2006/relationships/image" Target="../media/image254.png"/><Relationship Id="rId65" Type="http://schemas.openxmlformats.org/officeDocument/2006/relationships/image" Target="../media/image259.png"/><Relationship Id="rId4" Type="http://schemas.openxmlformats.org/officeDocument/2006/relationships/image" Target="../media/image198.png"/><Relationship Id="rId9" Type="http://schemas.openxmlformats.org/officeDocument/2006/relationships/image" Target="../media/image203.png"/><Relationship Id="rId13" Type="http://schemas.openxmlformats.org/officeDocument/2006/relationships/image" Target="../media/image207.png"/><Relationship Id="rId18" Type="http://schemas.openxmlformats.org/officeDocument/2006/relationships/image" Target="../media/image212.png"/><Relationship Id="rId39" Type="http://schemas.openxmlformats.org/officeDocument/2006/relationships/image" Target="../media/image233.png"/><Relationship Id="rId34" Type="http://schemas.openxmlformats.org/officeDocument/2006/relationships/image" Target="../media/image228.png"/><Relationship Id="rId50" Type="http://schemas.openxmlformats.org/officeDocument/2006/relationships/image" Target="../media/image244.png"/><Relationship Id="rId55" Type="http://schemas.openxmlformats.org/officeDocument/2006/relationships/image" Target="../media/image249.png"/></Relationships>
</file>

<file path=ppt/slides/_rels/slide12.xml.rels><?xml version="1.0" encoding="UTF-8" standalone="yes"?>
<Relationships xmlns="http://schemas.openxmlformats.org/package/2006/relationships"><Relationship Id="rId26" Type="http://schemas.openxmlformats.org/officeDocument/2006/relationships/image" Target="../media/image289.png"/><Relationship Id="rId21" Type="http://schemas.openxmlformats.org/officeDocument/2006/relationships/image" Target="../media/image284.png"/><Relationship Id="rId42" Type="http://schemas.openxmlformats.org/officeDocument/2006/relationships/image" Target="../media/image305.png"/><Relationship Id="rId47" Type="http://schemas.openxmlformats.org/officeDocument/2006/relationships/image" Target="../media/image310.png"/><Relationship Id="rId63" Type="http://schemas.openxmlformats.org/officeDocument/2006/relationships/image" Target="../media/image326.png"/><Relationship Id="rId68" Type="http://schemas.openxmlformats.org/officeDocument/2006/relationships/image" Target="../media/image331.jpg"/><Relationship Id="rId7" Type="http://schemas.openxmlformats.org/officeDocument/2006/relationships/image" Target="../media/image270.png"/><Relationship Id="rId71" Type="http://schemas.openxmlformats.org/officeDocument/2006/relationships/image" Target="../media/image129.jpg"/><Relationship Id="rId2" Type="http://schemas.openxmlformats.org/officeDocument/2006/relationships/image" Target="../media/image265.jpg"/><Relationship Id="rId16" Type="http://schemas.openxmlformats.org/officeDocument/2006/relationships/image" Target="../media/image279.png"/><Relationship Id="rId29" Type="http://schemas.openxmlformats.org/officeDocument/2006/relationships/image" Target="../media/image292.jpg"/><Relationship Id="rId11" Type="http://schemas.openxmlformats.org/officeDocument/2006/relationships/image" Target="../media/image274.jpg"/><Relationship Id="rId24" Type="http://schemas.openxmlformats.org/officeDocument/2006/relationships/image" Target="../media/image287.png"/><Relationship Id="rId32" Type="http://schemas.openxmlformats.org/officeDocument/2006/relationships/image" Target="../media/image295.png"/><Relationship Id="rId37" Type="http://schemas.openxmlformats.org/officeDocument/2006/relationships/image" Target="../media/image300.png"/><Relationship Id="rId40" Type="http://schemas.openxmlformats.org/officeDocument/2006/relationships/image" Target="../media/image303.jpg"/><Relationship Id="rId45" Type="http://schemas.openxmlformats.org/officeDocument/2006/relationships/image" Target="../media/image308.png"/><Relationship Id="rId53" Type="http://schemas.openxmlformats.org/officeDocument/2006/relationships/image" Target="../media/image316.jpg"/><Relationship Id="rId58" Type="http://schemas.openxmlformats.org/officeDocument/2006/relationships/image" Target="../media/image321.png"/><Relationship Id="rId66" Type="http://schemas.openxmlformats.org/officeDocument/2006/relationships/image" Target="../media/image329.jpg"/><Relationship Id="rId5" Type="http://schemas.openxmlformats.org/officeDocument/2006/relationships/image" Target="../media/image268.png"/><Relationship Id="rId61" Type="http://schemas.openxmlformats.org/officeDocument/2006/relationships/image" Target="../media/image324.png"/><Relationship Id="rId19" Type="http://schemas.openxmlformats.org/officeDocument/2006/relationships/image" Target="../media/image282.jpg"/><Relationship Id="rId14" Type="http://schemas.openxmlformats.org/officeDocument/2006/relationships/image" Target="../media/image277.png"/><Relationship Id="rId22" Type="http://schemas.openxmlformats.org/officeDocument/2006/relationships/image" Target="../media/image285.png"/><Relationship Id="rId27" Type="http://schemas.openxmlformats.org/officeDocument/2006/relationships/image" Target="../media/image290.png"/><Relationship Id="rId30" Type="http://schemas.openxmlformats.org/officeDocument/2006/relationships/image" Target="../media/image293.jpg"/><Relationship Id="rId35" Type="http://schemas.openxmlformats.org/officeDocument/2006/relationships/image" Target="../media/image298.png"/><Relationship Id="rId43" Type="http://schemas.openxmlformats.org/officeDocument/2006/relationships/image" Target="../media/image306.png"/><Relationship Id="rId48" Type="http://schemas.openxmlformats.org/officeDocument/2006/relationships/image" Target="../media/image311.png"/><Relationship Id="rId56" Type="http://schemas.openxmlformats.org/officeDocument/2006/relationships/image" Target="../media/image319.png"/><Relationship Id="rId64" Type="http://schemas.openxmlformats.org/officeDocument/2006/relationships/image" Target="../media/image327.png"/><Relationship Id="rId69" Type="http://schemas.openxmlformats.org/officeDocument/2006/relationships/image" Target="../media/image332.jpg"/><Relationship Id="rId8" Type="http://schemas.openxmlformats.org/officeDocument/2006/relationships/image" Target="../media/image271.png"/><Relationship Id="rId51" Type="http://schemas.openxmlformats.org/officeDocument/2006/relationships/image" Target="../media/image314.png"/><Relationship Id="rId3" Type="http://schemas.openxmlformats.org/officeDocument/2006/relationships/image" Target="../media/image266.png"/><Relationship Id="rId12" Type="http://schemas.openxmlformats.org/officeDocument/2006/relationships/image" Target="../media/image275.jpg"/><Relationship Id="rId17" Type="http://schemas.openxmlformats.org/officeDocument/2006/relationships/image" Target="../media/image280.png"/><Relationship Id="rId25" Type="http://schemas.openxmlformats.org/officeDocument/2006/relationships/image" Target="../media/image288.png"/><Relationship Id="rId33" Type="http://schemas.openxmlformats.org/officeDocument/2006/relationships/image" Target="../media/image296.png"/><Relationship Id="rId38" Type="http://schemas.openxmlformats.org/officeDocument/2006/relationships/image" Target="../media/image301.png"/><Relationship Id="rId46" Type="http://schemas.openxmlformats.org/officeDocument/2006/relationships/image" Target="../media/image309.png"/><Relationship Id="rId59" Type="http://schemas.openxmlformats.org/officeDocument/2006/relationships/image" Target="../media/image322.png"/><Relationship Id="rId67" Type="http://schemas.openxmlformats.org/officeDocument/2006/relationships/image" Target="../media/image330.jpg"/><Relationship Id="rId20" Type="http://schemas.openxmlformats.org/officeDocument/2006/relationships/image" Target="../media/image283.jpg"/><Relationship Id="rId41" Type="http://schemas.openxmlformats.org/officeDocument/2006/relationships/image" Target="../media/image304.png"/><Relationship Id="rId54" Type="http://schemas.openxmlformats.org/officeDocument/2006/relationships/image" Target="../media/image317.png"/><Relationship Id="rId62" Type="http://schemas.openxmlformats.org/officeDocument/2006/relationships/image" Target="../media/image325.png"/><Relationship Id="rId70" Type="http://schemas.openxmlformats.org/officeDocument/2006/relationships/image" Target="../media/image333.jpg"/><Relationship Id="rId1" Type="http://schemas.openxmlformats.org/officeDocument/2006/relationships/slideLayout" Target="../slideLayouts/slideLayout2.xml"/><Relationship Id="rId6" Type="http://schemas.openxmlformats.org/officeDocument/2006/relationships/image" Target="../media/image269.png"/><Relationship Id="rId15" Type="http://schemas.openxmlformats.org/officeDocument/2006/relationships/image" Target="../media/image278.png"/><Relationship Id="rId23" Type="http://schemas.openxmlformats.org/officeDocument/2006/relationships/image" Target="../media/image286.png"/><Relationship Id="rId28" Type="http://schemas.openxmlformats.org/officeDocument/2006/relationships/image" Target="../media/image291.png"/><Relationship Id="rId36" Type="http://schemas.openxmlformats.org/officeDocument/2006/relationships/image" Target="../media/image299.png"/><Relationship Id="rId49" Type="http://schemas.openxmlformats.org/officeDocument/2006/relationships/image" Target="../media/image312.png"/><Relationship Id="rId57" Type="http://schemas.openxmlformats.org/officeDocument/2006/relationships/image" Target="../media/image320.png"/><Relationship Id="rId10" Type="http://schemas.openxmlformats.org/officeDocument/2006/relationships/image" Target="../media/image273.png"/><Relationship Id="rId31" Type="http://schemas.openxmlformats.org/officeDocument/2006/relationships/image" Target="../media/image294.png"/><Relationship Id="rId44" Type="http://schemas.openxmlformats.org/officeDocument/2006/relationships/image" Target="../media/image307.png"/><Relationship Id="rId52" Type="http://schemas.openxmlformats.org/officeDocument/2006/relationships/image" Target="../media/image315.jpg"/><Relationship Id="rId60" Type="http://schemas.openxmlformats.org/officeDocument/2006/relationships/image" Target="../media/image323.png"/><Relationship Id="rId65" Type="http://schemas.openxmlformats.org/officeDocument/2006/relationships/image" Target="../media/image328.jpg"/><Relationship Id="rId4" Type="http://schemas.openxmlformats.org/officeDocument/2006/relationships/image" Target="../media/image267.png"/><Relationship Id="rId9" Type="http://schemas.openxmlformats.org/officeDocument/2006/relationships/image" Target="../media/image272.png"/><Relationship Id="rId13" Type="http://schemas.openxmlformats.org/officeDocument/2006/relationships/image" Target="../media/image276.png"/><Relationship Id="rId18" Type="http://schemas.openxmlformats.org/officeDocument/2006/relationships/image" Target="../media/image281.png"/><Relationship Id="rId39" Type="http://schemas.openxmlformats.org/officeDocument/2006/relationships/image" Target="../media/image302.jpg"/><Relationship Id="rId34" Type="http://schemas.openxmlformats.org/officeDocument/2006/relationships/image" Target="../media/image297.png"/><Relationship Id="rId50" Type="http://schemas.openxmlformats.org/officeDocument/2006/relationships/image" Target="../media/image313.png"/><Relationship Id="rId55" Type="http://schemas.openxmlformats.org/officeDocument/2006/relationships/image" Target="../media/image318.png"/></Relationships>
</file>

<file path=ppt/slides/_rels/slide13.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jpg"/><Relationship Id="rId1" Type="http://schemas.openxmlformats.org/officeDocument/2006/relationships/slideLayout" Target="../slideLayouts/slideLayout2.xml"/><Relationship Id="rId4" Type="http://schemas.openxmlformats.org/officeDocument/2006/relationships/image" Target="../media/image336.jpg"/></Relationships>
</file>

<file path=ppt/slides/_rels/slide14.xml.rels><?xml version="1.0" encoding="UTF-8" standalone="yes"?>
<Relationships xmlns="http://schemas.openxmlformats.org/package/2006/relationships"><Relationship Id="rId3" Type="http://schemas.openxmlformats.org/officeDocument/2006/relationships/image" Target="../media/image338.jp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5.jpg"/><Relationship Id="rId13" Type="http://schemas.openxmlformats.org/officeDocument/2006/relationships/image" Target="../media/image350.jpg"/><Relationship Id="rId18" Type="http://schemas.openxmlformats.org/officeDocument/2006/relationships/image" Target="../media/image355.jpg"/><Relationship Id="rId26" Type="http://schemas.openxmlformats.org/officeDocument/2006/relationships/image" Target="../media/image363.png"/><Relationship Id="rId3" Type="http://schemas.openxmlformats.org/officeDocument/2006/relationships/image" Target="../media/image340.jpg"/><Relationship Id="rId21" Type="http://schemas.openxmlformats.org/officeDocument/2006/relationships/image" Target="../media/image358.png"/><Relationship Id="rId7" Type="http://schemas.openxmlformats.org/officeDocument/2006/relationships/image" Target="../media/image344.jpg"/><Relationship Id="rId12" Type="http://schemas.openxmlformats.org/officeDocument/2006/relationships/image" Target="../media/image349.jpg"/><Relationship Id="rId17" Type="http://schemas.openxmlformats.org/officeDocument/2006/relationships/image" Target="../media/image354.jpg"/><Relationship Id="rId25" Type="http://schemas.openxmlformats.org/officeDocument/2006/relationships/image" Target="../media/image362.png"/><Relationship Id="rId2" Type="http://schemas.openxmlformats.org/officeDocument/2006/relationships/image" Target="../media/image339.jpg"/><Relationship Id="rId16" Type="http://schemas.openxmlformats.org/officeDocument/2006/relationships/image" Target="../media/image353.jpg"/><Relationship Id="rId20" Type="http://schemas.openxmlformats.org/officeDocument/2006/relationships/image" Target="../media/image357.jpg"/><Relationship Id="rId1" Type="http://schemas.openxmlformats.org/officeDocument/2006/relationships/slideLayout" Target="../slideLayouts/slideLayout2.xml"/><Relationship Id="rId6" Type="http://schemas.openxmlformats.org/officeDocument/2006/relationships/image" Target="../media/image343.jpg"/><Relationship Id="rId11" Type="http://schemas.openxmlformats.org/officeDocument/2006/relationships/image" Target="../media/image348.jpg"/><Relationship Id="rId24" Type="http://schemas.openxmlformats.org/officeDocument/2006/relationships/image" Target="../media/image361.png"/><Relationship Id="rId5" Type="http://schemas.openxmlformats.org/officeDocument/2006/relationships/image" Target="../media/image342.jpg"/><Relationship Id="rId15" Type="http://schemas.openxmlformats.org/officeDocument/2006/relationships/image" Target="../media/image352.jpg"/><Relationship Id="rId23" Type="http://schemas.openxmlformats.org/officeDocument/2006/relationships/image" Target="../media/image360.png"/><Relationship Id="rId10" Type="http://schemas.openxmlformats.org/officeDocument/2006/relationships/image" Target="../media/image347.jpg"/><Relationship Id="rId19" Type="http://schemas.openxmlformats.org/officeDocument/2006/relationships/image" Target="../media/image356.jpg"/><Relationship Id="rId4" Type="http://schemas.openxmlformats.org/officeDocument/2006/relationships/image" Target="../media/image341.jpg"/><Relationship Id="rId9" Type="http://schemas.openxmlformats.org/officeDocument/2006/relationships/image" Target="../media/image346.jpg"/><Relationship Id="rId14" Type="http://schemas.openxmlformats.org/officeDocument/2006/relationships/image" Target="../media/image351.jpg"/><Relationship Id="rId22" Type="http://schemas.openxmlformats.org/officeDocument/2006/relationships/image" Target="../media/image359.png"/><Relationship Id="rId27" Type="http://schemas.openxmlformats.org/officeDocument/2006/relationships/image" Target="../media/image364.jpg"/></Relationships>
</file>

<file path=ppt/slides/_rels/slide16.xml.rels><?xml version="1.0" encoding="UTF-8" standalone="yes"?>
<Relationships xmlns="http://schemas.openxmlformats.org/package/2006/relationships"><Relationship Id="rId3" Type="http://schemas.openxmlformats.org/officeDocument/2006/relationships/image" Target="../media/image366.jpg"/><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7.jpg"/><Relationship Id="rId2" Type="http://schemas.openxmlformats.org/officeDocument/2006/relationships/image" Target="../media/image337.png"/><Relationship Id="rId1" Type="http://schemas.openxmlformats.org/officeDocument/2006/relationships/slideLayout" Target="../slideLayouts/slideLayout2.xml"/><Relationship Id="rId4" Type="http://schemas.openxmlformats.org/officeDocument/2006/relationships/image" Target="../media/image338.jpg"/></Relationships>
</file>

<file path=ppt/slides/_rels/slide18.xml.rels><?xml version="1.0" encoding="UTF-8" standalone="yes"?>
<Relationships xmlns="http://schemas.openxmlformats.org/package/2006/relationships"><Relationship Id="rId8" Type="http://schemas.openxmlformats.org/officeDocument/2006/relationships/image" Target="../media/image374.png"/><Relationship Id="rId13" Type="http://schemas.openxmlformats.org/officeDocument/2006/relationships/image" Target="../media/image379.png"/><Relationship Id="rId18" Type="http://schemas.openxmlformats.org/officeDocument/2006/relationships/image" Target="../media/image384.jpg"/><Relationship Id="rId3" Type="http://schemas.openxmlformats.org/officeDocument/2006/relationships/image" Target="../media/image369.png"/><Relationship Id="rId7" Type="http://schemas.openxmlformats.org/officeDocument/2006/relationships/image" Target="../media/image373.jpg"/><Relationship Id="rId12" Type="http://schemas.openxmlformats.org/officeDocument/2006/relationships/image" Target="../media/image378.jpg"/><Relationship Id="rId17" Type="http://schemas.openxmlformats.org/officeDocument/2006/relationships/image" Target="../media/image383.jpg"/><Relationship Id="rId2" Type="http://schemas.openxmlformats.org/officeDocument/2006/relationships/image" Target="../media/image368.png"/><Relationship Id="rId16" Type="http://schemas.openxmlformats.org/officeDocument/2006/relationships/image" Target="../media/image382.jpg"/><Relationship Id="rId1" Type="http://schemas.openxmlformats.org/officeDocument/2006/relationships/slideLayout" Target="../slideLayouts/slideLayout2.xml"/><Relationship Id="rId6" Type="http://schemas.openxmlformats.org/officeDocument/2006/relationships/image" Target="../media/image372.jpg"/><Relationship Id="rId11" Type="http://schemas.openxmlformats.org/officeDocument/2006/relationships/image" Target="../media/image377.jpg"/><Relationship Id="rId5" Type="http://schemas.openxmlformats.org/officeDocument/2006/relationships/image" Target="../media/image371.png"/><Relationship Id="rId15" Type="http://schemas.openxmlformats.org/officeDocument/2006/relationships/image" Target="../media/image381.jpg"/><Relationship Id="rId10" Type="http://schemas.openxmlformats.org/officeDocument/2006/relationships/image" Target="../media/image376.png"/><Relationship Id="rId19" Type="http://schemas.openxmlformats.org/officeDocument/2006/relationships/image" Target="../media/image385.jpg"/><Relationship Id="rId4" Type="http://schemas.openxmlformats.org/officeDocument/2006/relationships/image" Target="../media/image370.png"/><Relationship Id="rId9" Type="http://schemas.openxmlformats.org/officeDocument/2006/relationships/image" Target="../media/image375.png"/><Relationship Id="rId14" Type="http://schemas.openxmlformats.org/officeDocument/2006/relationships/image" Target="../media/image380.png"/></Relationships>
</file>

<file path=ppt/slides/_rels/slide19.xml.rels><?xml version="1.0" encoding="UTF-8" standalone="yes"?>
<Relationships xmlns="http://schemas.openxmlformats.org/package/2006/relationships"><Relationship Id="rId3" Type="http://schemas.openxmlformats.org/officeDocument/2006/relationships/image" Target="../media/image387.jpg"/><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image" Target="../media/image390.jpg"/><Relationship Id="rId5" Type="http://schemas.openxmlformats.org/officeDocument/2006/relationships/image" Target="../media/image389.jpg"/><Relationship Id="rId4" Type="http://schemas.openxmlformats.org/officeDocument/2006/relationships/image" Target="../media/image388.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2.jpg"/><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395.jpg"/><Relationship Id="rId5" Type="http://schemas.openxmlformats.org/officeDocument/2006/relationships/image" Target="../media/image394.jpg"/><Relationship Id="rId4" Type="http://schemas.openxmlformats.org/officeDocument/2006/relationships/image" Target="../media/image393.jpg"/></Relationships>
</file>

<file path=ppt/slides/_rels/slide21.xml.rels><?xml version="1.0" encoding="UTF-8" standalone="yes"?>
<Relationships xmlns="http://schemas.openxmlformats.org/package/2006/relationships"><Relationship Id="rId3" Type="http://schemas.openxmlformats.org/officeDocument/2006/relationships/image" Target="../media/image397.jpg"/><Relationship Id="rId2" Type="http://schemas.openxmlformats.org/officeDocument/2006/relationships/image" Target="../media/image396.png"/><Relationship Id="rId1" Type="http://schemas.openxmlformats.org/officeDocument/2006/relationships/slideLayout" Target="../slideLayouts/slideLayout2.xml"/><Relationship Id="rId6" Type="http://schemas.openxmlformats.org/officeDocument/2006/relationships/image" Target="../media/image400.jpg"/><Relationship Id="rId5" Type="http://schemas.openxmlformats.org/officeDocument/2006/relationships/image" Target="../media/image399.jpg"/><Relationship Id="rId4" Type="http://schemas.openxmlformats.org/officeDocument/2006/relationships/image" Target="../media/image398.jpg"/></Relationships>
</file>

<file path=ppt/slides/_rels/slide22.xml.rels><?xml version="1.0" encoding="UTF-8" standalone="yes"?>
<Relationships xmlns="http://schemas.openxmlformats.org/package/2006/relationships"><Relationship Id="rId8" Type="http://schemas.openxmlformats.org/officeDocument/2006/relationships/image" Target="../media/image407.jpg"/><Relationship Id="rId3" Type="http://schemas.openxmlformats.org/officeDocument/2006/relationships/image" Target="../media/image402.jpg"/><Relationship Id="rId7" Type="http://schemas.openxmlformats.org/officeDocument/2006/relationships/image" Target="../media/image406.jp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405.jpg"/><Relationship Id="rId5" Type="http://schemas.openxmlformats.org/officeDocument/2006/relationships/image" Target="../media/image404.jpg"/><Relationship Id="rId4" Type="http://schemas.openxmlformats.org/officeDocument/2006/relationships/image" Target="../media/image403.jpg"/></Relationships>
</file>

<file path=ppt/slides/_rels/slide23.xml.rels><?xml version="1.0" encoding="UTF-8" standalone="yes"?>
<Relationships xmlns="http://schemas.openxmlformats.org/package/2006/relationships"><Relationship Id="rId3" Type="http://schemas.openxmlformats.org/officeDocument/2006/relationships/image" Target="../media/image408.jp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0.jpg"/><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0.jpg"/><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2.jpg"/><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4.jpg"/><Relationship Id="rId7" Type="http://schemas.openxmlformats.org/officeDocument/2006/relationships/image" Target="../media/image418.jpg"/><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image" Target="../media/image417.jpg"/><Relationship Id="rId5" Type="http://schemas.openxmlformats.org/officeDocument/2006/relationships/image" Target="../media/image416.jpg"/><Relationship Id="rId4" Type="http://schemas.openxmlformats.org/officeDocument/2006/relationships/image" Target="../media/image415.jpg"/></Relationships>
</file>

<file path=ppt/slides/_rels/slide28.xml.rels><?xml version="1.0" encoding="UTF-8" standalone="yes"?>
<Relationships xmlns="http://schemas.openxmlformats.org/package/2006/relationships"><Relationship Id="rId3" Type="http://schemas.openxmlformats.org/officeDocument/2006/relationships/image" Target="../media/image419.jp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0.jpg"/><Relationship Id="rId2" Type="http://schemas.openxmlformats.org/officeDocument/2006/relationships/image" Target="../media/image337.png"/><Relationship Id="rId1" Type="http://schemas.openxmlformats.org/officeDocument/2006/relationships/slideLayout" Target="../slideLayouts/slideLayout4.xml"/><Relationship Id="rId6" Type="http://schemas.openxmlformats.org/officeDocument/2006/relationships/image" Target="../media/image195.jpg"/><Relationship Id="rId5" Type="http://schemas.openxmlformats.org/officeDocument/2006/relationships/image" Target="../media/image422.jpg"/><Relationship Id="rId4" Type="http://schemas.openxmlformats.org/officeDocument/2006/relationships/image" Target="../media/image421.jpg"/></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jpg"/><Relationship Id="rId26" Type="http://schemas.openxmlformats.org/officeDocument/2006/relationships/image" Target="../media/image28.jpg"/><Relationship Id="rId39" Type="http://schemas.openxmlformats.org/officeDocument/2006/relationships/image" Target="../media/image41.jpg"/><Relationship Id="rId21" Type="http://schemas.openxmlformats.org/officeDocument/2006/relationships/image" Target="../media/image23.png"/><Relationship Id="rId34" Type="http://schemas.openxmlformats.org/officeDocument/2006/relationships/image" Target="../media/image36.jpg"/><Relationship Id="rId42" Type="http://schemas.openxmlformats.org/officeDocument/2006/relationships/image" Target="../media/image44.jpg"/><Relationship Id="rId7" Type="http://schemas.openxmlformats.org/officeDocument/2006/relationships/image" Target="../media/image9.jpg"/><Relationship Id="rId2" Type="http://schemas.openxmlformats.org/officeDocument/2006/relationships/image" Target="../media/image4.png"/><Relationship Id="rId16" Type="http://schemas.openxmlformats.org/officeDocument/2006/relationships/image" Target="../media/image18.jpg"/><Relationship Id="rId29" Type="http://schemas.openxmlformats.org/officeDocument/2006/relationships/image" Target="../media/image31.jp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jpg"/><Relationship Id="rId24" Type="http://schemas.openxmlformats.org/officeDocument/2006/relationships/image" Target="../media/image26.png"/><Relationship Id="rId32" Type="http://schemas.openxmlformats.org/officeDocument/2006/relationships/image" Target="../media/image34.jpg"/><Relationship Id="rId37" Type="http://schemas.openxmlformats.org/officeDocument/2006/relationships/image" Target="../media/image39.png"/><Relationship Id="rId40" Type="http://schemas.openxmlformats.org/officeDocument/2006/relationships/image" Target="../media/image42.jpg"/><Relationship Id="rId45" Type="http://schemas.openxmlformats.org/officeDocument/2006/relationships/image" Target="../media/image47.png"/><Relationship Id="rId5" Type="http://schemas.openxmlformats.org/officeDocument/2006/relationships/image" Target="../media/image7.jp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jpg"/><Relationship Id="rId36" Type="http://schemas.openxmlformats.org/officeDocument/2006/relationships/image" Target="../media/image38.jpg"/><Relationship Id="rId10" Type="http://schemas.openxmlformats.org/officeDocument/2006/relationships/image" Target="../media/image12.png"/><Relationship Id="rId19" Type="http://schemas.openxmlformats.org/officeDocument/2006/relationships/image" Target="../media/image21.jpg"/><Relationship Id="rId31" Type="http://schemas.openxmlformats.org/officeDocument/2006/relationships/image" Target="../media/image33.jpg"/><Relationship Id="rId44" Type="http://schemas.openxmlformats.org/officeDocument/2006/relationships/image" Target="../media/image46.jp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jpg"/><Relationship Id="rId30" Type="http://schemas.openxmlformats.org/officeDocument/2006/relationships/image" Target="../media/image32.jpg"/><Relationship Id="rId35" Type="http://schemas.openxmlformats.org/officeDocument/2006/relationships/image" Target="../media/image37.png"/><Relationship Id="rId43" Type="http://schemas.openxmlformats.org/officeDocument/2006/relationships/image" Target="../media/image45.jpg"/><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jp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jpg"/><Relationship Id="rId46" Type="http://schemas.openxmlformats.org/officeDocument/2006/relationships/image" Target="../media/image48.jpg"/><Relationship Id="rId20" Type="http://schemas.openxmlformats.org/officeDocument/2006/relationships/image" Target="../media/image22.jpg"/><Relationship Id="rId41" Type="http://schemas.openxmlformats.org/officeDocument/2006/relationships/image" Target="../media/image43.png"/></Relationships>
</file>

<file path=ppt/slides/_rels/slide30.xml.rels><?xml version="1.0" encoding="UTF-8" standalone="yes"?>
<Relationships xmlns="http://schemas.openxmlformats.org/package/2006/relationships"><Relationship Id="rId8" Type="http://schemas.openxmlformats.org/officeDocument/2006/relationships/image" Target="../media/image429.jpg"/><Relationship Id="rId13" Type="http://schemas.openxmlformats.org/officeDocument/2006/relationships/image" Target="../media/image434.png"/><Relationship Id="rId18" Type="http://schemas.openxmlformats.org/officeDocument/2006/relationships/image" Target="../media/image439.png"/><Relationship Id="rId3" Type="http://schemas.openxmlformats.org/officeDocument/2006/relationships/image" Target="../media/image424.jpg"/><Relationship Id="rId21" Type="http://schemas.openxmlformats.org/officeDocument/2006/relationships/image" Target="../media/image442.jpg"/><Relationship Id="rId7" Type="http://schemas.openxmlformats.org/officeDocument/2006/relationships/image" Target="../media/image428.png"/><Relationship Id="rId12" Type="http://schemas.openxmlformats.org/officeDocument/2006/relationships/image" Target="../media/image433.jpg"/><Relationship Id="rId17" Type="http://schemas.openxmlformats.org/officeDocument/2006/relationships/image" Target="../media/image438.jpg"/><Relationship Id="rId2" Type="http://schemas.openxmlformats.org/officeDocument/2006/relationships/image" Target="../media/image423.png"/><Relationship Id="rId16" Type="http://schemas.openxmlformats.org/officeDocument/2006/relationships/image" Target="../media/image437.jpg"/><Relationship Id="rId20" Type="http://schemas.openxmlformats.org/officeDocument/2006/relationships/image" Target="../media/image441.jpg"/><Relationship Id="rId1" Type="http://schemas.openxmlformats.org/officeDocument/2006/relationships/slideLayout" Target="../slideLayouts/slideLayout2.xml"/><Relationship Id="rId6" Type="http://schemas.openxmlformats.org/officeDocument/2006/relationships/image" Target="../media/image427.png"/><Relationship Id="rId11" Type="http://schemas.openxmlformats.org/officeDocument/2006/relationships/image" Target="../media/image432.jpg"/><Relationship Id="rId5" Type="http://schemas.openxmlformats.org/officeDocument/2006/relationships/image" Target="../media/image426.png"/><Relationship Id="rId15" Type="http://schemas.openxmlformats.org/officeDocument/2006/relationships/image" Target="../media/image436.png"/><Relationship Id="rId10" Type="http://schemas.openxmlformats.org/officeDocument/2006/relationships/image" Target="../media/image431.png"/><Relationship Id="rId19" Type="http://schemas.openxmlformats.org/officeDocument/2006/relationships/image" Target="../media/image440.png"/><Relationship Id="rId4" Type="http://schemas.openxmlformats.org/officeDocument/2006/relationships/image" Target="../media/image425.jpg"/><Relationship Id="rId9" Type="http://schemas.openxmlformats.org/officeDocument/2006/relationships/image" Target="../media/image430.jpg"/><Relationship Id="rId14" Type="http://schemas.openxmlformats.org/officeDocument/2006/relationships/image" Target="../media/image4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0.jpg"/><Relationship Id="rId2" Type="http://schemas.openxmlformats.org/officeDocument/2006/relationships/image" Target="../media/image449.png"/><Relationship Id="rId1" Type="http://schemas.openxmlformats.org/officeDocument/2006/relationships/slideLayout" Target="../slideLayouts/slideLayout2.xml"/><Relationship Id="rId4" Type="http://schemas.openxmlformats.org/officeDocument/2006/relationships/image" Target="../media/image451.png"/></Relationships>
</file>

<file path=ppt/slides/_rels/slide4.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3" Type="http://schemas.openxmlformats.org/officeDocument/2006/relationships/image" Target="../media/image50.jpg"/><Relationship Id="rId7" Type="http://schemas.openxmlformats.org/officeDocument/2006/relationships/image" Target="../media/image54.jpg"/><Relationship Id="rId12" Type="http://schemas.openxmlformats.org/officeDocument/2006/relationships/image" Target="../media/image59.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58.png"/><Relationship Id="rId13" Type="http://schemas.openxmlformats.org/officeDocument/2006/relationships/image" Target="../media/image463.png"/><Relationship Id="rId3" Type="http://schemas.openxmlformats.org/officeDocument/2006/relationships/image" Target="../media/image453.png"/><Relationship Id="rId7" Type="http://schemas.openxmlformats.org/officeDocument/2006/relationships/image" Target="../media/image457.png"/><Relationship Id="rId12" Type="http://schemas.openxmlformats.org/officeDocument/2006/relationships/image" Target="../media/image462.png"/><Relationship Id="rId17" Type="http://schemas.openxmlformats.org/officeDocument/2006/relationships/image" Target="../media/image48.jpg"/><Relationship Id="rId2" Type="http://schemas.openxmlformats.org/officeDocument/2006/relationships/image" Target="../media/image452.png"/><Relationship Id="rId16" Type="http://schemas.openxmlformats.org/officeDocument/2006/relationships/image" Target="../media/image466.jpg"/><Relationship Id="rId1" Type="http://schemas.openxmlformats.org/officeDocument/2006/relationships/slideLayout" Target="../slideLayouts/slideLayout2.xml"/><Relationship Id="rId6" Type="http://schemas.openxmlformats.org/officeDocument/2006/relationships/image" Target="../media/image456.png"/><Relationship Id="rId11" Type="http://schemas.openxmlformats.org/officeDocument/2006/relationships/image" Target="../media/image461.png"/><Relationship Id="rId5" Type="http://schemas.openxmlformats.org/officeDocument/2006/relationships/image" Target="../media/image455.png"/><Relationship Id="rId15" Type="http://schemas.openxmlformats.org/officeDocument/2006/relationships/image" Target="../media/image465.png"/><Relationship Id="rId10" Type="http://schemas.openxmlformats.org/officeDocument/2006/relationships/image" Target="../media/image460.png"/><Relationship Id="rId4" Type="http://schemas.openxmlformats.org/officeDocument/2006/relationships/image" Target="../media/image454.jpg"/><Relationship Id="rId9" Type="http://schemas.openxmlformats.org/officeDocument/2006/relationships/image" Target="../media/image459.jpg"/><Relationship Id="rId14" Type="http://schemas.openxmlformats.org/officeDocument/2006/relationships/image" Target="../media/image464.jpg"/></Relationships>
</file>

<file path=ppt/slides/_rels/slide42.xml.rels><?xml version="1.0" encoding="UTF-8" standalone="yes"?>
<Relationships xmlns="http://schemas.openxmlformats.org/package/2006/relationships"><Relationship Id="rId3" Type="http://schemas.openxmlformats.org/officeDocument/2006/relationships/image" Target="../media/image468.jpg"/><Relationship Id="rId2" Type="http://schemas.openxmlformats.org/officeDocument/2006/relationships/image" Target="../media/image46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7.jpg"/><Relationship Id="rId26" Type="http://schemas.openxmlformats.org/officeDocument/2006/relationships/image" Target="../media/image85.jpg"/><Relationship Id="rId39" Type="http://schemas.openxmlformats.org/officeDocument/2006/relationships/image" Target="../media/image98.jpg"/><Relationship Id="rId21" Type="http://schemas.openxmlformats.org/officeDocument/2006/relationships/image" Target="../media/image80.jpg"/><Relationship Id="rId34" Type="http://schemas.openxmlformats.org/officeDocument/2006/relationships/image" Target="../media/image93.png"/><Relationship Id="rId42" Type="http://schemas.openxmlformats.org/officeDocument/2006/relationships/image" Target="../media/image101.jpg"/><Relationship Id="rId47" Type="http://schemas.openxmlformats.org/officeDocument/2006/relationships/image" Target="../media/image106.jpg"/><Relationship Id="rId50" Type="http://schemas.openxmlformats.org/officeDocument/2006/relationships/image" Target="../media/image109.jpg"/><Relationship Id="rId7" Type="http://schemas.openxmlformats.org/officeDocument/2006/relationships/image" Target="../media/image66.png"/><Relationship Id="rId2" Type="http://schemas.openxmlformats.org/officeDocument/2006/relationships/image" Target="../media/image61.png"/><Relationship Id="rId16" Type="http://schemas.openxmlformats.org/officeDocument/2006/relationships/image" Target="../media/image75.jpg"/><Relationship Id="rId29" Type="http://schemas.openxmlformats.org/officeDocument/2006/relationships/image" Target="../media/image88.jpg"/><Relationship Id="rId11" Type="http://schemas.openxmlformats.org/officeDocument/2006/relationships/image" Target="../media/image70.png"/><Relationship Id="rId24" Type="http://schemas.openxmlformats.org/officeDocument/2006/relationships/image" Target="../media/image83.jpg"/><Relationship Id="rId32" Type="http://schemas.openxmlformats.org/officeDocument/2006/relationships/image" Target="../media/image91.jpg"/><Relationship Id="rId37" Type="http://schemas.openxmlformats.org/officeDocument/2006/relationships/image" Target="../media/image96.png"/><Relationship Id="rId40" Type="http://schemas.openxmlformats.org/officeDocument/2006/relationships/image" Target="../media/image99.png"/><Relationship Id="rId45" Type="http://schemas.openxmlformats.org/officeDocument/2006/relationships/image" Target="../media/image104.jpg"/><Relationship Id="rId5" Type="http://schemas.openxmlformats.org/officeDocument/2006/relationships/image" Target="../media/image64.png"/><Relationship Id="rId15" Type="http://schemas.openxmlformats.org/officeDocument/2006/relationships/image" Target="../media/image74.jpg"/><Relationship Id="rId23" Type="http://schemas.openxmlformats.org/officeDocument/2006/relationships/image" Target="../media/image82.jpg"/><Relationship Id="rId28" Type="http://schemas.openxmlformats.org/officeDocument/2006/relationships/image" Target="../media/image87.jpg"/><Relationship Id="rId36" Type="http://schemas.openxmlformats.org/officeDocument/2006/relationships/image" Target="../media/image95.jpg"/><Relationship Id="rId49" Type="http://schemas.openxmlformats.org/officeDocument/2006/relationships/image" Target="../media/image108.jpg"/><Relationship Id="rId10" Type="http://schemas.openxmlformats.org/officeDocument/2006/relationships/image" Target="../media/image69.jpg"/><Relationship Id="rId19" Type="http://schemas.openxmlformats.org/officeDocument/2006/relationships/image" Target="../media/image78.jpg"/><Relationship Id="rId31" Type="http://schemas.openxmlformats.org/officeDocument/2006/relationships/image" Target="../media/image90.jpg"/><Relationship Id="rId44" Type="http://schemas.openxmlformats.org/officeDocument/2006/relationships/image" Target="../media/image103.jpg"/><Relationship Id="rId52" Type="http://schemas.openxmlformats.org/officeDocument/2006/relationships/image" Target="../media/image48.jpg"/><Relationship Id="rId4" Type="http://schemas.openxmlformats.org/officeDocument/2006/relationships/image" Target="../media/image63.jpg"/><Relationship Id="rId9" Type="http://schemas.openxmlformats.org/officeDocument/2006/relationships/image" Target="../media/image68.png"/><Relationship Id="rId14" Type="http://schemas.openxmlformats.org/officeDocument/2006/relationships/image" Target="../media/image73.jpg"/><Relationship Id="rId22" Type="http://schemas.openxmlformats.org/officeDocument/2006/relationships/image" Target="../media/image81.jpg"/><Relationship Id="rId27" Type="http://schemas.openxmlformats.org/officeDocument/2006/relationships/image" Target="../media/image86.jpg"/><Relationship Id="rId30" Type="http://schemas.openxmlformats.org/officeDocument/2006/relationships/image" Target="../media/image89.jpg"/><Relationship Id="rId35" Type="http://schemas.openxmlformats.org/officeDocument/2006/relationships/image" Target="../media/image94.jpg"/><Relationship Id="rId43" Type="http://schemas.openxmlformats.org/officeDocument/2006/relationships/image" Target="../media/image102.jpg"/><Relationship Id="rId48" Type="http://schemas.openxmlformats.org/officeDocument/2006/relationships/image" Target="../media/image107.jpg"/><Relationship Id="rId8" Type="http://schemas.openxmlformats.org/officeDocument/2006/relationships/image" Target="../media/image67.jpg"/><Relationship Id="rId51" Type="http://schemas.openxmlformats.org/officeDocument/2006/relationships/image" Target="../media/image110.jpg"/><Relationship Id="rId3" Type="http://schemas.openxmlformats.org/officeDocument/2006/relationships/image" Target="../media/image62.png"/><Relationship Id="rId12" Type="http://schemas.openxmlformats.org/officeDocument/2006/relationships/image" Target="../media/image71.jpg"/><Relationship Id="rId17" Type="http://schemas.openxmlformats.org/officeDocument/2006/relationships/image" Target="../media/image76.jpg"/><Relationship Id="rId25" Type="http://schemas.openxmlformats.org/officeDocument/2006/relationships/image" Target="../media/image84.jpg"/><Relationship Id="rId33" Type="http://schemas.openxmlformats.org/officeDocument/2006/relationships/image" Target="../media/image92.jpg"/><Relationship Id="rId38" Type="http://schemas.openxmlformats.org/officeDocument/2006/relationships/image" Target="../media/image97.jpg"/><Relationship Id="rId46" Type="http://schemas.openxmlformats.org/officeDocument/2006/relationships/image" Target="../media/image105.jpg"/><Relationship Id="rId20" Type="http://schemas.openxmlformats.org/officeDocument/2006/relationships/image" Target="../media/image79.jpg"/><Relationship Id="rId41" Type="http://schemas.openxmlformats.org/officeDocument/2006/relationships/image" Target="../media/image100.jpg"/><Relationship Id="rId1" Type="http://schemas.openxmlformats.org/officeDocument/2006/relationships/slideLayout" Target="../slideLayouts/slideLayout5.xml"/><Relationship Id="rId6" Type="http://schemas.openxmlformats.org/officeDocument/2006/relationships/image" Target="../media/image65.jpg"/></Relationships>
</file>

<file path=ppt/slides/_rels/slide6.xml.rels><?xml version="1.0" encoding="UTF-8" standalone="yes"?>
<Relationships xmlns="http://schemas.openxmlformats.org/package/2006/relationships"><Relationship Id="rId8" Type="http://schemas.openxmlformats.org/officeDocument/2006/relationships/image" Target="../media/image117.jpg"/><Relationship Id="rId13" Type="http://schemas.openxmlformats.org/officeDocument/2006/relationships/image" Target="../media/image122.jpg"/><Relationship Id="rId3" Type="http://schemas.openxmlformats.org/officeDocument/2006/relationships/image" Target="../media/image112.jpg"/><Relationship Id="rId7" Type="http://schemas.openxmlformats.org/officeDocument/2006/relationships/image" Target="../media/image116.jpg"/><Relationship Id="rId12" Type="http://schemas.openxmlformats.org/officeDocument/2006/relationships/image" Target="../media/image121.jpg"/><Relationship Id="rId2" Type="http://schemas.openxmlformats.org/officeDocument/2006/relationships/image" Target="../media/image111.jpg"/><Relationship Id="rId16"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115.jpg"/><Relationship Id="rId11" Type="http://schemas.openxmlformats.org/officeDocument/2006/relationships/image" Target="../media/image120.jpg"/><Relationship Id="rId5" Type="http://schemas.openxmlformats.org/officeDocument/2006/relationships/image" Target="../media/image114.jpg"/><Relationship Id="rId15" Type="http://schemas.openxmlformats.org/officeDocument/2006/relationships/image" Target="../media/image124.jpg"/><Relationship Id="rId10" Type="http://schemas.openxmlformats.org/officeDocument/2006/relationships/image" Target="../media/image119.jpg"/><Relationship Id="rId4" Type="http://schemas.openxmlformats.org/officeDocument/2006/relationships/image" Target="../media/image113.jpg"/><Relationship Id="rId9" Type="http://schemas.openxmlformats.org/officeDocument/2006/relationships/image" Target="../media/image118.jpg"/><Relationship Id="rId14" Type="http://schemas.openxmlformats.org/officeDocument/2006/relationships/image" Target="../media/image123.jpg"/></Relationships>
</file>

<file path=ppt/slides/_rels/slide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png"/><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8" Type="http://schemas.openxmlformats.org/officeDocument/2006/relationships/image" Target="../media/image136.jpg"/><Relationship Id="rId13" Type="http://schemas.openxmlformats.org/officeDocument/2006/relationships/image" Target="../media/image141.jpg"/><Relationship Id="rId18" Type="http://schemas.openxmlformats.org/officeDocument/2006/relationships/image" Target="../media/image146.jpg"/><Relationship Id="rId26" Type="http://schemas.openxmlformats.org/officeDocument/2006/relationships/image" Target="../media/image154.png"/><Relationship Id="rId3" Type="http://schemas.openxmlformats.org/officeDocument/2006/relationships/image" Target="../media/image131.jpg"/><Relationship Id="rId21" Type="http://schemas.openxmlformats.org/officeDocument/2006/relationships/image" Target="../media/image149.jpg"/><Relationship Id="rId7" Type="http://schemas.openxmlformats.org/officeDocument/2006/relationships/image" Target="../media/image135.jpg"/><Relationship Id="rId12" Type="http://schemas.openxmlformats.org/officeDocument/2006/relationships/image" Target="../media/image140.jpg"/><Relationship Id="rId17" Type="http://schemas.openxmlformats.org/officeDocument/2006/relationships/image" Target="../media/image145.jpg"/><Relationship Id="rId25" Type="http://schemas.openxmlformats.org/officeDocument/2006/relationships/image" Target="../media/image153.jpg"/><Relationship Id="rId2" Type="http://schemas.openxmlformats.org/officeDocument/2006/relationships/image" Target="../media/image130.png"/><Relationship Id="rId16" Type="http://schemas.openxmlformats.org/officeDocument/2006/relationships/image" Target="../media/image144.jpg"/><Relationship Id="rId20" Type="http://schemas.openxmlformats.org/officeDocument/2006/relationships/image" Target="../media/image148.jpg"/><Relationship Id="rId29" Type="http://schemas.openxmlformats.org/officeDocument/2006/relationships/image" Target="../media/image157.jpg"/><Relationship Id="rId1" Type="http://schemas.openxmlformats.org/officeDocument/2006/relationships/slideLayout" Target="../slideLayouts/slideLayout5.xml"/><Relationship Id="rId6" Type="http://schemas.openxmlformats.org/officeDocument/2006/relationships/image" Target="../media/image134.jpg"/><Relationship Id="rId11" Type="http://schemas.openxmlformats.org/officeDocument/2006/relationships/image" Target="../media/image139.png"/><Relationship Id="rId24" Type="http://schemas.openxmlformats.org/officeDocument/2006/relationships/image" Target="../media/image152.jpg"/><Relationship Id="rId5" Type="http://schemas.openxmlformats.org/officeDocument/2006/relationships/image" Target="../media/image133.jpg"/><Relationship Id="rId15" Type="http://schemas.openxmlformats.org/officeDocument/2006/relationships/image" Target="../media/image143.png"/><Relationship Id="rId23" Type="http://schemas.openxmlformats.org/officeDocument/2006/relationships/image" Target="../media/image151.jpg"/><Relationship Id="rId28" Type="http://schemas.openxmlformats.org/officeDocument/2006/relationships/image" Target="../media/image156.png"/><Relationship Id="rId10" Type="http://schemas.openxmlformats.org/officeDocument/2006/relationships/image" Target="../media/image138.png"/><Relationship Id="rId19" Type="http://schemas.openxmlformats.org/officeDocument/2006/relationships/image" Target="../media/image147.jpg"/><Relationship Id="rId4" Type="http://schemas.openxmlformats.org/officeDocument/2006/relationships/image" Target="../media/image132.jpg"/><Relationship Id="rId9" Type="http://schemas.openxmlformats.org/officeDocument/2006/relationships/image" Target="../media/image137.png"/><Relationship Id="rId14" Type="http://schemas.openxmlformats.org/officeDocument/2006/relationships/image" Target="../media/image142.jpg"/><Relationship Id="rId22" Type="http://schemas.openxmlformats.org/officeDocument/2006/relationships/image" Target="../media/image150.jpg"/><Relationship Id="rId27" Type="http://schemas.openxmlformats.org/officeDocument/2006/relationships/image" Target="../media/image155.jpg"/></Relationships>
</file>

<file path=ppt/slides/_rels/slide9.xml.rels><?xml version="1.0" encoding="UTF-8" standalone="yes"?>
<Relationships xmlns="http://schemas.openxmlformats.org/package/2006/relationships"><Relationship Id="rId8" Type="http://schemas.openxmlformats.org/officeDocument/2006/relationships/image" Target="../media/image164.jpg"/><Relationship Id="rId13" Type="http://schemas.openxmlformats.org/officeDocument/2006/relationships/image" Target="../media/image169.png"/><Relationship Id="rId18" Type="http://schemas.openxmlformats.org/officeDocument/2006/relationships/image" Target="../media/image174.png"/><Relationship Id="rId26" Type="http://schemas.openxmlformats.org/officeDocument/2006/relationships/image" Target="../media/image182.png"/><Relationship Id="rId3" Type="http://schemas.openxmlformats.org/officeDocument/2006/relationships/image" Target="../media/image159.jpg"/><Relationship Id="rId21" Type="http://schemas.openxmlformats.org/officeDocument/2006/relationships/image" Target="../media/image177.png"/><Relationship Id="rId7" Type="http://schemas.openxmlformats.org/officeDocument/2006/relationships/image" Target="../media/image163.jpg"/><Relationship Id="rId12" Type="http://schemas.openxmlformats.org/officeDocument/2006/relationships/image" Target="../media/image168.png"/><Relationship Id="rId17" Type="http://schemas.openxmlformats.org/officeDocument/2006/relationships/image" Target="../media/image173.png"/><Relationship Id="rId25" Type="http://schemas.openxmlformats.org/officeDocument/2006/relationships/image" Target="../media/image181.jpg"/><Relationship Id="rId2" Type="http://schemas.openxmlformats.org/officeDocument/2006/relationships/image" Target="../media/image158.jpg"/><Relationship Id="rId16" Type="http://schemas.openxmlformats.org/officeDocument/2006/relationships/image" Target="../media/image172.png"/><Relationship Id="rId20" Type="http://schemas.openxmlformats.org/officeDocument/2006/relationships/image" Target="../media/image176.jpg"/><Relationship Id="rId29"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62.jpg"/><Relationship Id="rId11" Type="http://schemas.openxmlformats.org/officeDocument/2006/relationships/image" Target="../media/image167.jpg"/><Relationship Id="rId24" Type="http://schemas.openxmlformats.org/officeDocument/2006/relationships/image" Target="../media/image180.jpg"/><Relationship Id="rId5" Type="http://schemas.openxmlformats.org/officeDocument/2006/relationships/image" Target="../media/image161.jpg"/><Relationship Id="rId15" Type="http://schemas.openxmlformats.org/officeDocument/2006/relationships/image" Target="../media/image171.png"/><Relationship Id="rId23" Type="http://schemas.openxmlformats.org/officeDocument/2006/relationships/image" Target="../media/image179.jpg"/><Relationship Id="rId28" Type="http://schemas.openxmlformats.org/officeDocument/2006/relationships/image" Target="../media/image184.png"/><Relationship Id="rId10" Type="http://schemas.openxmlformats.org/officeDocument/2006/relationships/image" Target="../media/image166.jpg"/><Relationship Id="rId19" Type="http://schemas.openxmlformats.org/officeDocument/2006/relationships/image" Target="../media/image175.png"/><Relationship Id="rId4" Type="http://schemas.openxmlformats.org/officeDocument/2006/relationships/image" Target="../media/image160.jpg"/><Relationship Id="rId9" Type="http://schemas.openxmlformats.org/officeDocument/2006/relationships/image" Target="../media/image165.jpg"/><Relationship Id="rId14" Type="http://schemas.openxmlformats.org/officeDocument/2006/relationships/image" Target="../media/image170.png"/><Relationship Id="rId22" Type="http://schemas.openxmlformats.org/officeDocument/2006/relationships/image" Target="../media/image178.jpg"/><Relationship Id="rId27" Type="http://schemas.openxmlformats.org/officeDocument/2006/relationships/image" Target="../media/image183.png"/><Relationship Id="rId30" Type="http://schemas.openxmlformats.org/officeDocument/2006/relationships/image" Target="../media/image12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30708"/>
            <a:ext cx="10058400" cy="7110983"/>
            <a:chOff x="0" y="330708"/>
            <a:chExt cx="10058400" cy="7110983"/>
          </a:xfrm>
        </p:grpSpPr>
        <p:pic>
          <p:nvPicPr>
            <p:cNvPr id="3" name="object 3"/>
            <p:cNvPicPr/>
            <p:nvPr/>
          </p:nvPicPr>
          <p:blipFill>
            <a:blip r:embed="rId2" cstate="print"/>
            <a:stretch>
              <a:fillRect/>
            </a:stretch>
          </p:blipFill>
          <p:spPr>
            <a:xfrm>
              <a:off x="0" y="330708"/>
              <a:ext cx="10058400" cy="7110983"/>
            </a:xfrm>
            <a:prstGeom prst="rect">
              <a:avLst/>
            </a:prstGeom>
          </p:spPr>
        </p:pic>
        <p:pic>
          <p:nvPicPr>
            <p:cNvPr id="4" name="object 4"/>
            <p:cNvPicPr/>
            <p:nvPr/>
          </p:nvPicPr>
          <p:blipFill>
            <a:blip r:embed="rId3" cstate="print"/>
            <a:stretch>
              <a:fillRect/>
            </a:stretch>
          </p:blipFill>
          <p:spPr>
            <a:xfrm>
              <a:off x="9220200" y="330708"/>
              <a:ext cx="818387" cy="536448"/>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20411" y="6355079"/>
            <a:ext cx="4910455" cy="0"/>
          </a:xfrm>
          <a:custGeom>
            <a:avLst/>
            <a:gdLst/>
            <a:ahLst/>
            <a:cxnLst/>
            <a:rect l="l" t="t" r="r" b="b"/>
            <a:pathLst>
              <a:path w="4910455">
                <a:moveTo>
                  <a:pt x="0" y="0"/>
                </a:moveTo>
                <a:lnTo>
                  <a:pt x="4910328" y="0"/>
                </a:lnTo>
              </a:path>
            </a:pathLst>
          </a:custGeom>
          <a:ln w="6096">
            <a:solidFill>
              <a:srgbClr val="D4E2F4"/>
            </a:solidFill>
          </a:ln>
        </p:spPr>
        <p:txBody>
          <a:bodyPr wrap="square" lIns="0" tIns="0" rIns="0" bIns="0" rtlCol="0"/>
          <a:lstStyle/>
          <a:p>
            <a:endParaRPr/>
          </a:p>
        </p:txBody>
      </p:sp>
      <p:sp>
        <p:nvSpPr>
          <p:cNvPr id="3" name="object 3"/>
          <p:cNvSpPr/>
          <p:nvPr/>
        </p:nvSpPr>
        <p:spPr>
          <a:xfrm>
            <a:off x="4820411" y="6167628"/>
            <a:ext cx="4910455" cy="0"/>
          </a:xfrm>
          <a:custGeom>
            <a:avLst/>
            <a:gdLst/>
            <a:ahLst/>
            <a:cxnLst/>
            <a:rect l="l" t="t" r="r" b="b"/>
            <a:pathLst>
              <a:path w="4910455">
                <a:moveTo>
                  <a:pt x="0" y="0"/>
                </a:moveTo>
                <a:lnTo>
                  <a:pt x="4910328" y="0"/>
                </a:lnTo>
              </a:path>
            </a:pathLst>
          </a:custGeom>
          <a:ln w="6096">
            <a:solidFill>
              <a:srgbClr val="D4E2F4"/>
            </a:solidFill>
          </a:ln>
        </p:spPr>
        <p:txBody>
          <a:bodyPr wrap="square" lIns="0" tIns="0" rIns="0" bIns="0" rtlCol="0"/>
          <a:lstStyle/>
          <a:p>
            <a:endParaRPr/>
          </a:p>
        </p:txBody>
      </p:sp>
      <p:sp>
        <p:nvSpPr>
          <p:cNvPr id="4" name="object 4"/>
          <p:cNvSpPr/>
          <p:nvPr/>
        </p:nvSpPr>
        <p:spPr>
          <a:xfrm>
            <a:off x="4820411" y="5980176"/>
            <a:ext cx="4910455" cy="0"/>
          </a:xfrm>
          <a:custGeom>
            <a:avLst/>
            <a:gdLst/>
            <a:ahLst/>
            <a:cxnLst/>
            <a:rect l="l" t="t" r="r" b="b"/>
            <a:pathLst>
              <a:path w="4910455">
                <a:moveTo>
                  <a:pt x="0" y="0"/>
                </a:moveTo>
                <a:lnTo>
                  <a:pt x="4910328" y="0"/>
                </a:lnTo>
              </a:path>
            </a:pathLst>
          </a:custGeom>
          <a:ln w="6096">
            <a:solidFill>
              <a:srgbClr val="D4E2F4"/>
            </a:solidFill>
          </a:ln>
        </p:spPr>
        <p:txBody>
          <a:bodyPr wrap="square" lIns="0" tIns="0" rIns="0" bIns="0" rtlCol="0"/>
          <a:lstStyle/>
          <a:p>
            <a:endParaRPr/>
          </a:p>
        </p:txBody>
      </p:sp>
      <p:sp>
        <p:nvSpPr>
          <p:cNvPr id="5" name="object 5"/>
          <p:cNvSpPr/>
          <p:nvPr/>
        </p:nvSpPr>
        <p:spPr>
          <a:xfrm>
            <a:off x="4820411" y="5792723"/>
            <a:ext cx="4910455" cy="0"/>
          </a:xfrm>
          <a:custGeom>
            <a:avLst/>
            <a:gdLst/>
            <a:ahLst/>
            <a:cxnLst/>
            <a:rect l="l" t="t" r="r" b="b"/>
            <a:pathLst>
              <a:path w="4910455">
                <a:moveTo>
                  <a:pt x="0" y="0"/>
                </a:moveTo>
                <a:lnTo>
                  <a:pt x="4910328" y="0"/>
                </a:lnTo>
              </a:path>
            </a:pathLst>
          </a:custGeom>
          <a:ln w="6096">
            <a:solidFill>
              <a:srgbClr val="D4E2F4"/>
            </a:solidFill>
          </a:ln>
        </p:spPr>
        <p:txBody>
          <a:bodyPr wrap="square" lIns="0" tIns="0" rIns="0" bIns="0" rtlCol="0"/>
          <a:lstStyle/>
          <a:p>
            <a:endParaRPr/>
          </a:p>
        </p:txBody>
      </p:sp>
      <p:sp>
        <p:nvSpPr>
          <p:cNvPr id="6" name="object 6"/>
          <p:cNvSpPr/>
          <p:nvPr/>
        </p:nvSpPr>
        <p:spPr>
          <a:xfrm>
            <a:off x="4820411" y="5603748"/>
            <a:ext cx="4910455" cy="0"/>
          </a:xfrm>
          <a:custGeom>
            <a:avLst/>
            <a:gdLst/>
            <a:ahLst/>
            <a:cxnLst/>
            <a:rect l="l" t="t" r="r" b="b"/>
            <a:pathLst>
              <a:path w="4910455">
                <a:moveTo>
                  <a:pt x="0" y="0"/>
                </a:moveTo>
                <a:lnTo>
                  <a:pt x="4910328" y="0"/>
                </a:lnTo>
              </a:path>
            </a:pathLst>
          </a:custGeom>
          <a:ln w="6096">
            <a:solidFill>
              <a:srgbClr val="D4E2F4"/>
            </a:solidFill>
          </a:ln>
        </p:spPr>
        <p:txBody>
          <a:bodyPr wrap="square" lIns="0" tIns="0" rIns="0" bIns="0" rtlCol="0"/>
          <a:lstStyle/>
          <a:p>
            <a:endParaRPr/>
          </a:p>
        </p:txBody>
      </p:sp>
      <p:sp>
        <p:nvSpPr>
          <p:cNvPr id="7" name="object 7"/>
          <p:cNvSpPr/>
          <p:nvPr/>
        </p:nvSpPr>
        <p:spPr>
          <a:xfrm>
            <a:off x="4820411" y="5039867"/>
            <a:ext cx="4910455" cy="0"/>
          </a:xfrm>
          <a:custGeom>
            <a:avLst/>
            <a:gdLst/>
            <a:ahLst/>
            <a:cxnLst/>
            <a:rect l="l" t="t" r="r" b="b"/>
            <a:pathLst>
              <a:path w="4910455">
                <a:moveTo>
                  <a:pt x="0" y="0"/>
                </a:moveTo>
                <a:lnTo>
                  <a:pt x="4910328" y="0"/>
                </a:lnTo>
              </a:path>
            </a:pathLst>
          </a:custGeom>
          <a:ln w="6096">
            <a:solidFill>
              <a:srgbClr val="D4E2F4"/>
            </a:solidFill>
          </a:ln>
        </p:spPr>
        <p:txBody>
          <a:bodyPr wrap="square" lIns="0" tIns="0" rIns="0" bIns="0" rtlCol="0"/>
          <a:lstStyle/>
          <a:p>
            <a:endParaRPr/>
          </a:p>
        </p:txBody>
      </p:sp>
      <p:sp>
        <p:nvSpPr>
          <p:cNvPr id="8" name="object 8"/>
          <p:cNvSpPr/>
          <p:nvPr/>
        </p:nvSpPr>
        <p:spPr>
          <a:xfrm>
            <a:off x="4820411" y="4852416"/>
            <a:ext cx="4910455" cy="0"/>
          </a:xfrm>
          <a:custGeom>
            <a:avLst/>
            <a:gdLst/>
            <a:ahLst/>
            <a:cxnLst/>
            <a:rect l="l" t="t" r="r" b="b"/>
            <a:pathLst>
              <a:path w="4910455">
                <a:moveTo>
                  <a:pt x="0" y="0"/>
                </a:moveTo>
                <a:lnTo>
                  <a:pt x="4910328" y="0"/>
                </a:lnTo>
              </a:path>
            </a:pathLst>
          </a:custGeom>
          <a:ln w="6096">
            <a:solidFill>
              <a:srgbClr val="D4E2F4"/>
            </a:solidFill>
          </a:ln>
        </p:spPr>
        <p:txBody>
          <a:bodyPr wrap="square" lIns="0" tIns="0" rIns="0" bIns="0" rtlCol="0"/>
          <a:lstStyle/>
          <a:p>
            <a:endParaRPr/>
          </a:p>
        </p:txBody>
      </p:sp>
      <p:grpSp>
        <p:nvGrpSpPr>
          <p:cNvPr id="9" name="object 9"/>
          <p:cNvGrpSpPr/>
          <p:nvPr/>
        </p:nvGrpSpPr>
        <p:grpSpPr>
          <a:xfrm>
            <a:off x="4814315" y="5082540"/>
            <a:ext cx="4916805" cy="1470660"/>
            <a:chOff x="4814315" y="5082540"/>
            <a:chExt cx="4916805" cy="1470660"/>
          </a:xfrm>
        </p:grpSpPr>
        <p:pic>
          <p:nvPicPr>
            <p:cNvPr id="10" name="object 10"/>
            <p:cNvPicPr/>
            <p:nvPr/>
          </p:nvPicPr>
          <p:blipFill>
            <a:blip r:embed="rId2" cstate="print"/>
            <a:stretch>
              <a:fillRect/>
            </a:stretch>
          </p:blipFill>
          <p:spPr>
            <a:xfrm>
              <a:off x="4814315" y="5082540"/>
              <a:ext cx="4620767" cy="1470659"/>
            </a:xfrm>
            <a:prstGeom prst="rect">
              <a:avLst/>
            </a:prstGeom>
          </p:spPr>
        </p:pic>
        <p:sp>
          <p:nvSpPr>
            <p:cNvPr id="11" name="object 11"/>
            <p:cNvSpPr/>
            <p:nvPr/>
          </p:nvSpPr>
          <p:spPr>
            <a:xfrm>
              <a:off x="4820411" y="6544055"/>
              <a:ext cx="4910455" cy="0"/>
            </a:xfrm>
            <a:custGeom>
              <a:avLst/>
              <a:gdLst/>
              <a:ahLst/>
              <a:cxnLst/>
              <a:rect l="l" t="t" r="r" b="b"/>
              <a:pathLst>
                <a:path w="4910455">
                  <a:moveTo>
                    <a:pt x="0" y="0"/>
                  </a:moveTo>
                  <a:lnTo>
                    <a:pt x="4910327" y="0"/>
                  </a:lnTo>
                </a:path>
              </a:pathLst>
            </a:custGeom>
            <a:ln w="6096">
              <a:solidFill>
                <a:srgbClr val="D4E2F4"/>
              </a:solidFill>
            </a:ln>
          </p:spPr>
          <p:txBody>
            <a:bodyPr wrap="square" lIns="0" tIns="0" rIns="0" bIns="0" rtlCol="0"/>
            <a:lstStyle/>
            <a:p>
              <a:endParaRPr/>
            </a:p>
          </p:txBody>
        </p:sp>
      </p:grpSp>
      <p:sp>
        <p:nvSpPr>
          <p:cNvPr id="12" name="object 12"/>
          <p:cNvSpPr txBox="1"/>
          <p:nvPr/>
        </p:nvSpPr>
        <p:spPr>
          <a:xfrm>
            <a:off x="5309088" y="4867145"/>
            <a:ext cx="434975" cy="188595"/>
          </a:xfrm>
          <a:prstGeom prst="rect">
            <a:avLst/>
          </a:prstGeom>
        </p:spPr>
        <p:txBody>
          <a:bodyPr vert="horz" wrap="square" lIns="0" tIns="14604" rIns="0" bIns="0" rtlCol="0">
            <a:spAutoFit/>
          </a:bodyPr>
          <a:lstStyle/>
          <a:p>
            <a:pPr marL="12700">
              <a:lnSpc>
                <a:spcPct val="100000"/>
              </a:lnSpc>
              <a:spcBef>
                <a:spcPts val="114"/>
              </a:spcBef>
            </a:pPr>
            <a:r>
              <a:rPr sz="1050" b="1" spc="-10" dirty="0">
                <a:solidFill>
                  <a:srgbClr val="1F497C"/>
                </a:solidFill>
                <a:latin typeface="Calibri"/>
                <a:cs typeface="Calibri"/>
              </a:rPr>
              <a:t>15.47%</a:t>
            </a:r>
            <a:endParaRPr sz="1050">
              <a:latin typeface="Calibri"/>
              <a:cs typeface="Calibri"/>
            </a:endParaRPr>
          </a:p>
        </p:txBody>
      </p:sp>
      <p:sp>
        <p:nvSpPr>
          <p:cNvPr id="13" name="object 13"/>
          <p:cNvSpPr txBox="1"/>
          <p:nvPr/>
        </p:nvSpPr>
        <p:spPr>
          <a:xfrm>
            <a:off x="6183883" y="4958624"/>
            <a:ext cx="434975" cy="188595"/>
          </a:xfrm>
          <a:prstGeom prst="rect">
            <a:avLst/>
          </a:prstGeom>
        </p:spPr>
        <p:txBody>
          <a:bodyPr vert="horz" wrap="square" lIns="0" tIns="14604" rIns="0" bIns="0" rtlCol="0">
            <a:spAutoFit/>
          </a:bodyPr>
          <a:lstStyle/>
          <a:p>
            <a:pPr marL="12700">
              <a:lnSpc>
                <a:spcPct val="100000"/>
              </a:lnSpc>
              <a:spcBef>
                <a:spcPts val="114"/>
              </a:spcBef>
            </a:pPr>
            <a:r>
              <a:rPr sz="1050" b="1" spc="-10" dirty="0">
                <a:solidFill>
                  <a:srgbClr val="1F497C"/>
                </a:solidFill>
                <a:latin typeface="Calibri"/>
                <a:cs typeface="Calibri"/>
              </a:rPr>
              <a:t>14.50%</a:t>
            </a:r>
            <a:endParaRPr sz="1050">
              <a:latin typeface="Calibri"/>
              <a:cs typeface="Calibri"/>
            </a:endParaRPr>
          </a:p>
        </p:txBody>
      </p:sp>
      <p:sp>
        <p:nvSpPr>
          <p:cNvPr id="14" name="object 14"/>
          <p:cNvSpPr txBox="1"/>
          <p:nvPr/>
        </p:nvSpPr>
        <p:spPr>
          <a:xfrm>
            <a:off x="7058637" y="4996705"/>
            <a:ext cx="434975" cy="188595"/>
          </a:xfrm>
          <a:prstGeom prst="rect">
            <a:avLst/>
          </a:prstGeom>
        </p:spPr>
        <p:txBody>
          <a:bodyPr vert="horz" wrap="square" lIns="0" tIns="14604" rIns="0" bIns="0" rtlCol="0">
            <a:spAutoFit/>
          </a:bodyPr>
          <a:lstStyle/>
          <a:p>
            <a:pPr marL="12700">
              <a:lnSpc>
                <a:spcPct val="100000"/>
              </a:lnSpc>
              <a:spcBef>
                <a:spcPts val="114"/>
              </a:spcBef>
            </a:pPr>
            <a:r>
              <a:rPr sz="1050" b="1" spc="-10" dirty="0">
                <a:solidFill>
                  <a:srgbClr val="1F497C"/>
                </a:solidFill>
                <a:latin typeface="Calibri"/>
                <a:cs typeface="Calibri"/>
              </a:rPr>
              <a:t>14.10%</a:t>
            </a:r>
            <a:endParaRPr sz="1050">
              <a:latin typeface="Calibri"/>
              <a:cs typeface="Calibri"/>
            </a:endParaRPr>
          </a:p>
        </p:txBody>
      </p:sp>
      <p:sp>
        <p:nvSpPr>
          <p:cNvPr id="15" name="object 15"/>
          <p:cNvSpPr txBox="1"/>
          <p:nvPr/>
        </p:nvSpPr>
        <p:spPr>
          <a:xfrm>
            <a:off x="4807711" y="5072626"/>
            <a:ext cx="4935855" cy="403860"/>
          </a:xfrm>
          <a:prstGeom prst="rect">
            <a:avLst/>
          </a:prstGeom>
        </p:spPr>
        <p:txBody>
          <a:bodyPr vert="horz" wrap="square" lIns="0" tIns="41275" rIns="0" bIns="0" rtlCol="0">
            <a:spAutoFit/>
          </a:bodyPr>
          <a:lstStyle/>
          <a:p>
            <a:pPr marL="12700">
              <a:lnSpc>
                <a:spcPct val="100000"/>
              </a:lnSpc>
              <a:spcBef>
                <a:spcPts val="325"/>
              </a:spcBef>
              <a:tabLst>
                <a:tab pos="3225165" algn="l"/>
                <a:tab pos="4922520" algn="l"/>
              </a:tabLst>
            </a:pPr>
            <a:r>
              <a:rPr sz="1050" u="sng" dirty="0">
                <a:solidFill>
                  <a:srgbClr val="1F497C"/>
                </a:solidFill>
                <a:uFill>
                  <a:solidFill>
                    <a:srgbClr val="D4E2F4"/>
                  </a:solidFill>
                </a:uFill>
                <a:latin typeface="Times New Roman"/>
                <a:cs typeface="Times New Roman"/>
              </a:rPr>
              <a:t>	</a:t>
            </a:r>
            <a:r>
              <a:rPr sz="1050" b="1" u="sng" spc="-25" dirty="0">
                <a:solidFill>
                  <a:srgbClr val="1F497C"/>
                </a:solidFill>
                <a:uFill>
                  <a:solidFill>
                    <a:srgbClr val="D4E2F4"/>
                  </a:solidFill>
                </a:uFill>
                <a:latin typeface="Calibri"/>
                <a:cs typeface="Calibri"/>
              </a:rPr>
              <a:t>13%</a:t>
            </a:r>
            <a:r>
              <a:rPr sz="1050" b="1" u="sng" dirty="0">
                <a:solidFill>
                  <a:srgbClr val="1F497C"/>
                </a:solidFill>
                <a:uFill>
                  <a:solidFill>
                    <a:srgbClr val="D4E2F4"/>
                  </a:solidFill>
                </a:uFill>
                <a:latin typeface="Calibri"/>
                <a:cs typeface="Calibri"/>
              </a:rPr>
              <a:t>	</a:t>
            </a:r>
            <a:endParaRPr sz="1050">
              <a:latin typeface="Calibri"/>
              <a:cs typeface="Calibri"/>
            </a:endParaRPr>
          </a:p>
          <a:p>
            <a:pPr marL="12700">
              <a:lnSpc>
                <a:spcPct val="100000"/>
              </a:lnSpc>
              <a:spcBef>
                <a:spcPts val="225"/>
              </a:spcBef>
              <a:tabLst>
                <a:tab pos="4099560" algn="l"/>
                <a:tab pos="4922520" algn="l"/>
              </a:tabLst>
            </a:pPr>
            <a:r>
              <a:rPr sz="1050" u="sng" dirty="0">
                <a:solidFill>
                  <a:srgbClr val="1F497C"/>
                </a:solidFill>
                <a:uFill>
                  <a:solidFill>
                    <a:srgbClr val="D4E2F4"/>
                  </a:solidFill>
                </a:uFill>
                <a:latin typeface="Times New Roman"/>
                <a:cs typeface="Times New Roman"/>
              </a:rPr>
              <a:t>	</a:t>
            </a:r>
            <a:r>
              <a:rPr sz="1050" b="1" u="sng" spc="-25" dirty="0">
                <a:solidFill>
                  <a:srgbClr val="1F497C"/>
                </a:solidFill>
                <a:uFill>
                  <a:solidFill>
                    <a:srgbClr val="D4E2F4"/>
                  </a:solidFill>
                </a:uFill>
                <a:latin typeface="Calibri"/>
                <a:cs typeface="Calibri"/>
              </a:rPr>
              <a:t>11%</a:t>
            </a:r>
            <a:r>
              <a:rPr sz="1050" b="1" u="sng" dirty="0">
                <a:solidFill>
                  <a:srgbClr val="1F497C"/>
                </a:solidFill>
                <a:uFill>
                  <a:solidFill>
                    <a:srgbClr val="D4E2F4"/>
                  </a:solidFill>
                </a:uFill>
                <a:latin typeface="Calibri"/>
                <a:cs typeface="Calibri"/>
              </a:rPr>
              <a:t>	</a:t>
            </a:r>
            <a:endParaRPr sz="1050">
              <a:latin typeface="Calibri"/>
              <a:cs typeface="Calibri"/>
            </a:endParaRPr>
          </a:p>
        </p:txBody>
      </p:sp>
      <p:sp>
        <p:nvSpPr>
          <p:cNvPr id="16" name="object 16"/>
          <p:cNvSpPr txBox="1"/>
          <p:nvPr/>
        </p:nvSpPr>
        <p:spPr>
          <a:xfrm>
            <a:off x="4411545" y="5451206"/>
            <a:ext cx="329565" cy="1155065"/>
          </a:xfrm>
          <a:prstGeom prst="rect">
            <a:avLst/>
          </a:prstGeom>
        </p:spPr>
        <p:txBody>
          <a:bodyPr vert="horz" wrap="square" lIns="0" tIns="80010" rIns="0" bIns="0" rtlCol="0">
            <a:spAutoFit/>
          </a:bodyPr>
          <a:lstStyle/>
          <a:p>
            <a:pPr marL="12700">
              <a:lnSpc>
                <a:spcPct val="100000"/>
              </a:lnSpc>
              <a:spcBef>
                <a:spcPts val="630"/>
              </a:spcBef>
            </a:pPr>
            <a:r>
              <a:rPr sz="800" spc="-10" dirty="0">
                <a:solidFill>
                  <a:srgbClr val="1F497C"/>
                </a:solidFill>
                <a:latin typeface="Calibri"/>
                <a:cs typeface="Calibri"/>
              </a:rPr>
              <a:t>10.00%</a:t>
            </a:r>
            <a:endParaRPr sz="800">
              <a:latin typeface="Calibri"/>
              <a:cs typeface="Calibri"/>
            </a:endParaRPr>
          </a:p>
          <a:p>
            <a:pPr marL="64135">
              <a:lnSpc>
                <a:spcPct val="100000"/>
              </a:lnSpc>
              <a:spcBef>
                <a:spcPts val="525"/>
              </a:spcBef>
            </a:pPr>
            <a:r>
              <a:rPr sz="800" spc="-10" dirty="0">
                <a:solidFill>
                  <a:srgbClr val="1F497C"/>
                </a:solidFill>
                <a:latin typeface="Calibri"/>
                <a:cs typeface="Calibri"/>
              </a:rPr>
              <a:t>8.00%</a:t>
            </a:r>
            <a:endParaRPr sz="800">
              <a:latin typeface="Calibri"/>
              <a:cs typeface="Calibri"/>
            </a:endParaRPr>
          </a:p>
          <a:p>
            <a:pPr marL="64135">
              <a:lnSpc>
                <a:spcPct val="100000"/>
              </a:lnSpc>
              <a:spcBef>
                <a:spcPts val="515"/>
              </a:spcBef>
            </a:pPr>
            <a:r>
              <a:rPr sz="800" spc="-10" dirty="0">
                <a:solidFill>
                  <a:srgbClr val="1F497C"/>
                </a:solidFill>
                <a:latin typeface="Calibri"/>
                <a:cs typeface="Calibri"/>
              </a:rPr>
              <a:t>6.00%</a:t>
            </a:r>
            <a:endParaRPr sz="800">
              <a:latin typeface="Calibri"/>
              <a:cs typeface="Calibri"/>
            </a:endParaRPr>
          </a:p>
          <a:p>
            <a:pPr marL="64135">
              <a:lnSpc>
                <a:spcPct val="100000"/>
              </a:lnSpc>
              <a:spcBef>
                <a:spcPts val="520"/>
              </a:spcBef>
            </a:pPr>
            <a:r>
              <a:rPr sz="800" spc="-10" dirty="0">
                <a:solidFill>
                  <a:srgbClr val="1F497C"/>
                </a:solidFill>
                <a:latin typeface="Calibri"/>
                <a:cs typeface="Calibri"/>
              </a:rPr>
              <a:t>4.00%</a:t>
            </a:r>
            <a:endParaRPr sz="800">
              <a:latin typeface="Calibri"/>
              <a:cs typeface="Calibri"/>
            </a:endParaRPr>
          </a:p>
          <a:p>
            <a:pPr marL="64135">
              <a:lnSpc>
                <a:spcPct val="100000"/>
              </a:lnSpc>
              <a:spcBef>
                <a:spcPts val="525"/>
              </a:spcBef>
            </a:pPr>
            <a:r>
              <a:rPr sz="800" spc="-10" dirty="0">
                <a:solidFill>
                  <a:srgbClr val="1F497C"/>
                </a:solidFill>
                <a:latin typeface="Calibri"/>
                <a:cs typeface="Calibri"/>
              </a:rPr>
              <a:t>2.00%</a:t>
            </a:r>
            <a:endParaRPr sz="800">
              <a:latin typeface="Calibri"/>
              <a:cs typeface="Calibri"/>
            </a:endParaRPr>
          </a:p>
          <a:p>
            <a:pPr marL="64135">
              <a:lnSpc>
                <a:spcPct val="100000"/>
              </a:lnSpc>
              <a:spcBef>
                <a:spcPts val="515"/>
              </a:spcBef>
            </a:pPr>
            <a:r>
              <a:rPr sz="800" spc="-10" dirty="0">
                <a:solidFill>
                  <a:srgbClr val="1F497C"/>
                </a:solidFill>
                <a:latin typeface="Calibri"/>
                <a:cs typeface="Calibri"/>
              </a:rPr>
              <a:t>0.00%</a:t>
            </a:r>
            <a:endParaRPr sz="800">
              <a:latin typeface="Calibri"/>
              <a:cs typeface="Calibri"/>
            </a:endParaRPr>
          </a:p>
        </p:txBody>
      </p:sp>
      <p:sp>
        <p:nvSpPr>
          <p:cNvPr id="17" name="object 17"/>
          <p:cNvSpPr txBox="1"/>
          <p:nvPr/>
        </p:nvSpPr>
        <p:spPr>
          <a:xfrm>
            <a:off x="4411545" y="5332039"/>
            <a:ext cx="327660" cy="146685"/>
          </a:xfrm>
          <a:prstGeom prst="rect">
            <a:avLst/>
          </a:prstGeom>
        </p:spPr>
        <p:txBody>
          <a:bodyPr vert="horz" wrap="square" lIns="0" tIns="11430" rIns="0" bIns="0" rtlCol="0">
            <a:spAutoFit/>
          </a:bodyPr>
          <a:lstStyle/>
          <a:p>
            <a:pPr marL="12700">
              <a:lnSpc>
                <a:spcPct val="100000"/>
              </a:lnSpc>
              <a:spcBef>
                <a:spcPts val="90"/>
              </a:spcBef>
            </a:pPr>
            <a:r>
              <a:rPr sz="800" spc="-10" dirty="0">
                <a:solidFill>
                  <a:srgbClr val="1F497C"/>
                </a:solidFill>
                <a:latin typeface="Calibri"/>
                <a:cs typeface="Calibri"/>
              </a:rPr>
              <a:t>12.00%</a:t>
            </a:r>
            <a:endParaRPr sz="800">
              <a:latin typeface="Calibri"/>
              <a:cs typeface="Calibri"/>
            </a:endParaRPr>
          </a:p>
        </p:txBody>
      </p:sp>
      <p:sp>
        <p:nvSpPr>
          <p:cNvPr id="18" name="object 18"/>
          <p:cNvSpPr txBox="1"/>
          <p:nvPr/>
        </p:nvSpPr>
        <p:spPr>
          <a:xfrm>
            <a:off x="4411545" y="4701390"/>
            <a:ext cx="327660" cy="589915"/>
          </a:xfrm>
          <a:prstGeom prst="rect">
            <a:avLst/>
          </a:prstGeom>
        </p:spPr>
        <p:txBody>
          <a:bodyPr vert="horz" wrap="square" lIns="0" tIns="78105" rIns="0" bIns="0" rtlCol="0">
            <a:spAutoFit/>
          </a:bodyPr>
          <a:lstStyle/>
          <a:p>
            <a:pPr marL="12700">
              <a:lnSpc>
                <a:spcPct val="100000"/>
              </a:lnSpc>
              <a:spcBef>
                <a:spcPts val="615"/>
              </a:spcBef>
            </a:pPr>
            <a:r>
              <a:rPr sz="800" spc="-10" dirty="0">
                <a:solidFill>
                  <a:srgbClr val="1F497C"/>
                </a:solidFill>
                <a:latin typeface="Calibri"/>
                <a:cs typeface="Calibri"/>
              </a:rPr>
              <a:t>18.00%</a:t>
            </a:r>
            <a:endParaRPr sz="800">
              <a:latin typeface="Calibri"/>
              <a:cs typeface="Calibri"/>
            </a:endParaRPr>
          </a:p>
          <a:p>
            <a:pPr marL="12700">
              <a:lnSpc>
                <a:spcPct val="100000"/>
              </a:lnSpc>
              <a:spcBef>
                <a:spcPts val="515"/>
              </a:spcBef>
            </a:pPr>
            <a:r>
              <a:rPr sz="800" spc="-10" dirty="0">
                <a:solidFill>
                  <a:srgbClr val="1F497C"/>
                </a:solidFill>
                <a:latin typeface="Calibri"/>
                <a:cs typeface="Calibri"/>
              </a:rPr>
              <a:t>16.00%</a:t>
            </a:r>
            <a:endParaRPr sz="800">
              <a:latin typeface="Calibri"/>
              <a:cs typeface="Calibri"/>
            </a:endParaRPr>
          </a:p>
          <a:p>
            <a:pPr marL="12700">
              <a:lnSpc>
                <a:spcPct val="100000"/>
              </a:lnSpc>
              <a:spcBef>
                <a:spcPts val="530"/>
              </a:spcBef>
            </a:pPr>
            <a:r>
              <a:rPr sz="800" spc="-10" dirty="0">
                <a:solidFill>
                  <a:srgbClr val="1F497C"/>
                </a:solidFill>
                <a:latin typeface="Calibri"/>
                <a:cs typeface="Calibri"/>
              </a:rPr>
              <a:t>14.00%</a:t>
            </a:r>
            <a:endParaRPr sz="800">
              <a:latin typeface="Calibri"/>
              <a:cs typeface="Calibri"/>
            </a:endParaRPr>
          </a:p>
        </p:txBody>
      </p:sp>
      <p:pic>
        <p:nvPicPr>
          <p:cNvPr id="19" name="object 19"/>
          <p:cNvPicPr/>
          <p:nvPr/>
        </p:nvPicPr>
        <p:blipFill>
          <a:blip r:embed="rId3" cstate="print"/>
          <a:stretch>
            <a:fillRect/>
          </a:stretch>
        </p:blipFill>
        <p:spPr>
          <a:xfrm>
            <a:off x="6156960" y="6836664"/>
            <a:ext cx="74675" cy="70103"/>
          </a:xfrm>
          <a:prstGeom prst="rect">
            <a:avLst/>
          </a:prstGeom>
        </p:spPr>
      </p:pic>
      <p:pic>
        <p:nvPicPr>
          <p:cNvPr id="20" name="object 20"/>
          <p:cNvPicPr/>
          <p:nvPr/>
        </p:nvPicPr>
        <p:blipFill>
          <a:blip r:embed="rId4" cstate="print"/>
          <a:stretch>
            <a:fillRect/>
          </a:stretch>
        </p:blipFill>
        <p:spPr>
          <a:xfrm>
            <a:off x="6554723" y="6836664"/>
            <a:ext cx="71627" cy="70103"/>
          </a:xfrm>
          <a:prstGeom prst="rect">
            <a:avLst/>
          </a:prstGeom>
        </p:spPr>
      </p:pic>
      <p:pic>
        <p:nvPicPr>
          <p:cNvPr id="21" name="object 21"/>
          <p:cNvPicPr/>
          <p:nvPr/>
        </p:nvPicPr>
        <p:blipFill>
          <a:blip r:embed="rId5" cstate="print"/>
          <a:stretch>
            <a:fillRect/>
          </a:stretch>
        </p:blipFill>
        <p:spPr>
          <a:xfrm>
            <a:off x="6949440" y="6836664"/>
            <a:ext cx="76200" cy="70103"/>
          </a:xfrm>
          <a:prstGeom prst="rect">
            <a:avLst/>
          </a:prstGeom>
        </p:spPr>
      </p:pic>
      <p:pic>
        <p:nvPicPr>
          <p:cNvPr id="22" name="object 22"/>
          <p:cNvPicPr/>
          <p:nvPr/>
        </p:nvPicPr>
        <p:blipFill>
          <a:blip r:embed="rId6" cstate="print"/>
          <a:stretch>
            <a:fillRect/>
          </a:stretch>
        </p:blipFill>
        <p:spPr>
          <a:xfrm>
            <a:off x="7348728" y="6836664"/>
            <a:ext cx="71627" cy="70103"/>
          </a:xfrm>
          <a:prstGeom prst="rect">
            <a:avLst/>
          </a:prstGeom>
        </p:spPr>
      </p:pic>
      <p:pic>
        <p:nvPicPr>
          <p:cNvPr id="23" name="object 23"/>
          <p:cNvPicPr/>
          <p:nvPr/>
        </p:nvPicPr>
        <p:blipFill>
          <a:blip r:embed="rId7" cstate="print"/>
          <a:stretch>
            <a:fillRect/>
          </a:stretch>
        </p:blipFill>
        <p:spPr>
          <a:xfrm>
            <a:off x="7748016" y="6836664"/>
            <a:ext cx="70103" cy="70103"/>
          </a:xfrm>
          <a:prstGeom prst="rect">
            <a:avLst/>
          </a:prstGeom>
        </p:spPr>
      </p:pic>
      <p:sp>
        <p:nvSpPr>
          <p:cNvPr id="24" name="object 24"/>
          <p:cNvSpPr txBox="1"/>
          <p:nvPr/>
        </p:nvSpPr>
        <p:spPr>
          <a:xfrm>
            <a:off x="6234256" y="6590860"/>
            <a:ext cx="1842770" cy="344805"/>
          </a:xfrm>
          <a:prstGeom prst="rect">
            <a:avLst/>
          </a:prstGeom>
        </p:spPr>
        <p:txBody>
          <a:bodyPr vert="horz" wrap="square" lIns="0" tIns="11430" rIns="0" bIns="0" rtlCol="0">
            <a:spAutoFit/>
          </a:bodyPr>
          <a:lstStyle/>
          <a:p>
            <a:pPr marL="819785">
              <a:lnSpc>
                <a:spcPct val="100000"/>
              </a:lnSpc>
              <a:spcBef>
                <a:spcPts val="90"/>
              </a:spcBef>
            </a:pPr>
            <a:r>
              <a:rPr sz="800" spc="-10" dirty="0">
                <a:solidFill>
                  <a:srgbClr val="1F497C"/>
                </a:solidFill>
                <a:latin typeface="Calibri"/>
                <a:cs typeface="Calibri"/>
              </a:rPr>
              <a:t>Aux.Power</a:t>
            </a:r>
            <a:endParaRPr sz="800">
              <a:latin typeface="Calibri"/>
              <a:cs typeface="Calibri"/>
            </a:endParaRPr>
          </a:p>
          <a:p>
            <a:pPr marL="12700">
              <a:lnSpc>
                <a:spcPct val="100000"/>
              </a:lnSpc>
              <a:spcBef>
                <a:spcPts val="600"/>
              </a:spcBef>
              <a:tabLst>
                <a:tab pos="410209" algn="l"/>
                <a:tab pos="806450" algn="l"/>
                <a:tab pos="1203960" algn="l"/>
                <a:tab pos="1600200" algn="l"/>
              </a:tabLst>
            </a:pPr>
            <a:r>
              <a:rPr sz="800" spc="-10" dirty="0">
                <a:solidFill>
                  <a:srgbClr val="1F497C"/>
                </a:solidFill>
                <a:latin typeface="Calibri"/>
                <a:cs typeface="Calibri"/>
              </a:rPr>
              <a:t>FY-</a:t>
            </a:r>
            <a:r>
              <a:rPr sz="800" spc="-25" dirty="0">
                <a:solidFill>
                  <a:srgbClr val="1F497C"/>
                </a:solidFill>
                <a:latin typeface="Calibri"/>
                <a:cs typeface="Calibri"/>
              </a:rPr>
              <a:t>21</a:t>
            </a:r>
            <a:r>
              <a:rPr sz="800" dirty="0">
                <a:solidFill>
                  <a:srgbClr val="1F497C"/>
                </a:solidFill>
                <a:latin typeface="Calibri"/>
                <a:cs typeface="Calibri"/>
              </a:rPr>
              <a:t>	</a:t>
            </a:r>
            <a:r>
              <a:rPr sz="800" spc="-10" dirty="0">
                <a:solidFill>
                  <a:srgbClr val="1F497C"/>
                </a:solidFill>
                <a:latin typeface="Calibri"/>
                <a:cs typeface="Calibri"/>
              </a:rPr>
              <a:t>FY-</a:t>
            </a:r>
            <a:r>
              <a:rPr sz="800" spc="-25" dirty="0">
                <a:solidFill>
                  <a:srgbClr val="1F497C"/>
                </a:solidFill>
                <a:latin typeface="Calibri"/>
                <a:cs typeface="Calibri"/>
              </a:rPr>
              <a:t>22</a:t>
            </a:r>
            <a:r>
              <a:rPr sz="800" dirty="0">
                <a:solidFill>
                  <a:srgbClr val="1F497C"/>
                </a:solidFill>
                <a:latin typeface="Calibri"/>
                <a:cs typeface="Calibri"/>
              </a:rPr>
              <a:t>	</a:t>
            </a:r>
            <a:r>
              <a:rPr sz="800" spc="-10" dirty="0">
                <a:solidFill>
                  <a:srgbClr val="1F497C"/>
                </a:solidFill>
                <a:latin typeface="Calibri"/>
                <a:cs typeface="Calibri"/>
              </a:rPr>
              <a:t>FY-</a:t>
            </a:r>
            <a:r>
              <a:rPr sz="800" spc="-25" dirty="0">
                <a:solidFill>
                  <a:srgbClr val="1F497C"/>
                </a:solidFill>
                <a:latin typeface="Calibri"/>
                <a:cs typeface="Calibri"/>
              </a:rPr>
              <a:t>23</a:t>
            </a:r>
            <a:r>
              <a:rPr sz="800" dirty="0">
                <a:solidFill>
                  <a:srgbClr val="1F497C"/>
                </a:solidFill>
                <a:latin typeface="Calibri"/>
                <a:cs typeface="Calibri"/>
              </a:rPr>
              <a:t>	</a:t>
            </a:r>
            <a:r>
              <a:rPr sz="800" spc="-10" dirty="0">
                <a:solidFill>
                  <a:srgbClr val="1F497C"/>
                </a:solidFill>
                <a:latin typeface="Calibri"/>
                <a:cs typeface="Calibri"/>
              </a:rPr>
              <a:t>FY-</a:t>
            </a:r>
            <a:r>
              <a:rPr sz="800" spc="-25" dirty="0">
                <a:solidFill>
                  <a:srgbClr val="1F497C"/>
                </a:solidFill>
                <a:latin typeface="Calibri"/>
                <a:cs typeface="Calibri"/>
              </a:rPr>
              <a:t>24</a:t>
            </a:r>
            <a:r>
              <a:rPr sz="800" dirty="0">
                <a:solidFill>
                  <a:srgbClr val="1F497C"/>
                </a:solidFill>
                <a:latin typeface="Calibri"/>
                <a:cs typeface="Calibri"/>
              </a:rPr>
              <a:t>	</a:t>
            </a:r>
            <a:r>
              <a:rPr sz="800" spc="-10" dirty="0">
                <a:solidFill>
                  <a:srgbClr val="1F497C"/>
                </a:solidFill>
                <a:latin typeface="Calibri"/>
                <a:cs typeface="Calibri"/>
              </a:rPr>
              <a:t>FY-</a:t>
            </a:r>
            <a:r>
              <a:rPr sz="800" spc="-25" dirty="0">
                <a:solidFill>
                  <a:srgbClr val="1F497C"/>
                </a:solidFill>
                <a:latin typeface="Calibri"/>
                <a:cs typeface="Calibri"/>
              </a:rPr>
              <a:t>25</a:t>
            </a:r>
            <a:endParaRPr sz="800">
              <a:latin typeface="Calibri"/>
              <a:cs typeface="Calibri"/>
            </a:endParaRPr>
          </a:p>
        </p:txBody>
      </p:sp>
      <p:grpSp>
        <p:nvGrpSpPr>
          <p:cNvPr id="25" name="object 25"/>
          <p:cNvGrpSpPr/>
          <p:nvPr/>
        </p:nvGrpSpPr>
        <p:grpSpPr>
          <a:xfrm>
            <a:off x="0" y="330708"/>
            <a:ext cx="10034270" cy="4422775"/>
            <a:chOff x="0" y="330708"/>
            <a:chExt cx="10034270" cy="4422775"/>
          </a:xfrm>
        </p:grpSpPr>
        <p:pic>
          <p:nvPicPr>
            <p:cNvPr id="26" name="object 26"/>
            <p:cNvPicPr/>
            <p:nvPr/>
          </p:nvPicPr>
          <p:blipFill>
            <a:blip r:embed="rId8" cstate="print"/>
            <a:stretch>
              <a:fillRect/>
            </a:stretch>
          </p:blipFill>
          <p:spPr>
            <a:xfrm>
              <a:off x="0" y="330708"/>
              <a:ext cx="4270248" cy="4418075"/>
            </a:xfrm>
            <a:prstGeom prst="rect">
              <a:avLst/>
            </a:prstGeom>
          </p:spPr>
        </p:pic>
        <p:pic>
          <p:nvPicPr>
            <p:cNvPr id="27" name="object 27"/>
            <p:cNvPicPr/>
            <p:nvPr/>
          </p:nvPicPr>
          <p:blipFill>
            <a:blip r:embed="rId9" cstate="print"/>
            <a:stretch>
              <a:fillRect/>
            </a:stretch>
          </p:blipFill>
          <p:spPr>
            <a:xfrm>
              <a:off x="4265676" y="830579"/>
              <a:ext cx="5768339" cy="3922775"/>
            </a:xfrm>
            <a:prstGeom prst="rect">
              <a:avLst/>
            </a:prstGeom>
          </p:spPr>
        </p:pic>
      </p:grpSp>
      <p:pic>
        <p:nvPicPr>
          <p:cNvPr id="28" name="object 28"/>
          <p:cNvPicPr/>
          <p:nvPr/>
        </p:nvPicPr>
        <p:blipFill>
          <a:blip r:embed="rId10" cstate="print"/>
          <a:stretch>
            <a:fillRect/>
          </a:stretch>
        </p:blipFill>
        <p:spPr>
          <a:xfrm>
            <a:off x="453927" y="5093048"/>
            <a:ext cx="3617565" cy="1998935"/>
          </a:xfrm>
          <a:prstGeom prst="rect">
            <a:avLst/>
          </a:prstGeom>
        </p:spPr>
      </p:pic>
      <p:sp>
        <p:nvSpPr>
          <p:cNvPr id="29" name="object 29"/>
          <p:cNvSpPr txBox="1"/>
          <p:nvPr/>
        </p:nvSpPr>
        <p:spPr>
          <a:xfrm>
            <a:off x="9573421" y="2718330"/>
            <a:ext cx="286385" cy="146685"/>
          </a:xfrm>
          <a:prstGeom prst="rect">
            <a:avLst/>
          </a:prstGeom>
        </p:spPr>
        <p:txBody>
          <a:bodyPr vert="horz" wrap="square" lIns="0" tIns="11430" rIns="0" bIns="0" rtlCol="0">
            <a:spAutoFit/>
          </a:bodyPr>
          <a:lstStyle/>
          <a:p>
            <a:pPr marL="12700">
              <a:lnSpc>
                <a:spcPct val="100000"/>
              </a:lnSpc>
              <a:spcBef>
                <a:spcPts val="90"/>
              </a:spcBef>
            </a:pPr>
            <a:r>
              <a:rPr sz="800" b="1" spc="-10" dirty="0">
                <a:latin typeface="Cambria"/>
                <a:cs typeface="Cambria"/>
              </a:rPr>
              <a:t>12.72</a:t>
            </a:r>
            <a:endParaRPr sz="800">
              <a:latin typeface="Cambria"/>
              <a:cs typeface="Cambria"/>
            </a:endParaRPr>
          </a:p>
        </p:txBody>
      </p:sp>
      <p:pic>
        <p:nvPicPr>
          <p:cNvPr id="30" name="object 30"/>
          <p:cNvPicPr/>
          <p:nvPr/>
        </p:nvPicPr>
        <p:blipFill>
          <a:blip r:embed="rId11" cstate="print"/>
          <a:stretch>
            <a:fillRect/>
          </a:stretch>
        </p:blipFill>
        <p:spPr>
          <a:xfrm>
            <a:off x="9128759" y="330708"/>
            <a:ext cx="909827" cy="5364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21151" y="2772156"/>
            <a:ext cx="225551" cy="1039367"/>
          </a:xfrm>
          <a:prstGeom prst="rect">
            <a:avLst/>
          </a:prstGeom>
        </p:spPr>
      </p:pic>
      <p:pic>
        <p:nvPicPr>
          <p:cNvPr id="3" name="object 3"/>
          <p:cNvPicPr/>
          <p:nvPr/>
        </p:nvPicPr>
        <p:blipFill>
          <a:blip r:embed="rId3" cstate="print"/>
          <a:stretch>
            <a:fillRect/>
          </a:stretch>
        </p:blipFill>
        <p:spPr>
          <a:xfrm>
            <a:off x="2784348" y="2510027"/>
            <a:ext cx="225551" cy="1301496"/>
          </a:xfrm>
          <a:prstGeom prst="rect">
            <a:avLst/>
          </a:prstGeom>
        </p:spPr>
      </p:pic>
      <p:pic>
        <p:nvPicPr>
          <p:cNvPr id="4" name="object 4"/>
          <p:cNvPicPr/>
          <p:nvPr/>
        </p:nvPicPr>
        <p:blipFill>
          <a:blip r:embed="rId4" cstate="print"/>
          <a:stretch>
            <a:fillRect/>
          </a:stretch>
        </p:blipFill>
        <p:spPr>
          <a:xfrm>
            <a:off x="2447543" y="2552700"/>
            <a:ext cx="224028" cy="1258824"/>
          </a:xfrm>
          <a:prstGeom prst="rect">
            <a:avLst/>
          </a:prstGeom>
        </p:spPr>
      </p:pic>
      <p:pic>
        <p:nvPicPr>
          <p:cNvPr id="5" name="object 5"/>
          <p:cNvPicPr/>
          <p:nvPr/>
        </p:nvPicPr>
        <p:blipFill>
          <a:blip r:embed="rId5" cstate="print"/>
          <a:stretch>
            <a:fillRect/>
          </a:stretch>
        </p:blipFill>
        <p:spPr>
          <a:xfrm>
            <a:off x="2109216" y="2478024"/>
            <a:ext cx="225551" cy="1333500"/>
          </a:xfrm>
          <a:prstGeom prst="rect">
            <a:avLst/>
          </a:prstGeom>
        </p:spPr>
      </p:pic>
      <p:pic>
        <p:nvPicPr>
          <p:cNvPr id="6" name="object 6"/>
          <p:cNvPicPr/>
          <p:nvPr/>
        </p:nvPicPr>
        <p:blipFill>
          <a:blip r:embed="rId6" cstate="print"/>
          <a:stretch>
            <a:fillRect/>
          </a:stretch>
        </p:blipFill>
        <p:spPr>
          <a:xfrm>
            <a:off x="1772411" y="2484119"/>
            <a:ext cx="224028" cy="1327404"/>
          </a:xfrm>
          <a:prstGeom prst="rect">
            <a:avLst/>
          </a:prstGeom>
        </p:spPr>
      </p:pic>
      <p:pic>
        <p:nvPicPr>
          <p:cNvPr id="7" name="object 7"/>
          <p:cNvPicPr/>
          <p:nvPr/>
        </p:nvPicPr>
        <p:blipFill>
          <a:blip r:embed="rId7" cstate="print"/>
          <a:stretch>
            <a:fillRect/>
          </a:stretch>
        </p:blipFill>
        <p:spPr>
          <a:xfrm>
            <a:off x="1434083" y="2467356"/>
            <a:ext cx="225552" cy="1344167"/>
          </a:xfrm>
          <a:prstGeom prst="rect">
            <a:avLst/>
          </a:prstGeom>
        </p:spPr>
      </p:pic>
      <p:pic>
        <p:nvPicPr>
          <p:cNvPr id="8" name="object 8"/>
          <p:cNvPicPr/>
          <p:nvPr/>
        </p:nvPicPr>
        <p:blipFill>
          <a:blip r:embed="rId8" cstate="print"/>
          <a:stretch>
            <a:fillRect/>
          </a:stretch>
        </p:blipFill>
        <p:spPr>
          <a:xfrm>
            <a:off x="1097280" y="2345436"/>
            <a:ext cx="224028" cy="1466087"/>
          </a:xfrm>
          <a:prstGeom prst="rect">
            <a:avLst/>
          </a:prstGeom>
        </p:spPr>
      </p:pic>
      <p:pic>
        <p:nvPicPr>
          <p:cNvPr id="9" name="object 9"/>
          <p:cNvPicPr/>
          <p:nvPr/>
        </p:nvPicPr>
        <p:blipFill>
          <a:blip r:embed="rId9" cstate="print"/>
          <a:stretch>
            <a:fillRect/>
          </a:stretch>
        </p:blipFill>
        <p:spPr>
          <a:xfrm>
            <a:off x="758951" y="2430779"/>
            <a:ext cx="225552" cy="1380744"/>
          </a:xfrm>
          <a:prstGeom prst="rect">
            <a:avLst/>
          </a:prstGeom>
        </p:spPr>
      </p:pic>
      <p:grpSp>
        <p:nvGrpSpPr>
          <p:cNvPr id="10" name="object 10"/>
          <p:cNvGrpSpPr/>
          <p:nvPr/>
        </p:nvGrpSpPr>
        <p:grpSpPr>
          <a:xfrm>
            <a:off x="359410" y="2004060"/>
            <a:ext cx="3050540" cy="1814195"/>
            <a:chOff x="359410" y="2004060"/>
            <a:chExt cx="3050540" cy="1814195"/>
          </a:xfrm>
        </p:grpSpPr>
        <p:pic>
          <p:nvPicPr>
            <p:cNvPr id="11" name="object 11"/>
            <p:cNvPicPr/>
            <p:nvPr/>
          </p:nvPicPr>
          <p:blipFill>
            <a:blip r:embed="rId10" cstate="print"/>
            <a:stretch>
              <a:fillRect/>
            </a:stretch>
          </p:blipFill>
          <p:spPr>
            <a:xfrm>
              <a:off x="422147" y="2004060"/>
              <a:ext cx="224027" cy="1807464"/>
            </a:xfrm>
            <a:prstGeom prst="rect">
              <a:avLst/>
            </a:prstGeom>
          </p:spPr>
        </p:pic>
        <p:sp>
          <p:nvSpPr>
            <p:cNvPr id="12" name="object 12"/>
            <p:cNvSpPr/>
            <p:nvPr/>
          </p:nvSpPr>
          <p:spPr>
            <a:xfrm>
              <a:off x="365760" y="3811524"/>
              <a:ext cx="3037840" cy="0"/>
            </a:xfrm>
            <a:custGeom>
              <a:avLst/>
              <a:gdLst/>
              <a:ahLst/>
              <a:cxnLst/>
              <a:rect l="l" t="t" r="r" b="b"/>
              <a:pathLst>
                <a:path w="3037840">
                  <a:moveTo>
                    <a:pt x="3037331" y="0"/>
                  </a:moveTo>
                  <a:lnTo>
                    <a:pt x="0" y="0"/>
                  </a:lnTo>
                </a:path>
              </a:pathLst>
            </a:custGeom>
            <a:ln w="12192">
              <a:solidFill>
                <a:srgbClr val="243F60"/>
              </a:solidFill>
            </a:ln>
          </p:spPr>
          <p:txBody>
            <a:bodyPr wrap="square" lIns="0" tIns="0" rIns="0" bIns="0" rtlCol="0"/>
            <a:lstStyle/>
            <a:p>
              <a:endParaRPr/>
            </a:p>
          </p:txBody>
        </p:sp>
      </p:grpSp>
      <p:sp>
        <p:nvSpPr>
          <p:cNvPr id="13" name="object 13"/>
          <p:cNvSpPr txBox="1"/>
          <p:nvPr/>
        </p:nvSpPr>
        <p:spPr>
          <a:xfrm>
            <a:off x="3176030" y="262381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F69546"/>
                </a:solidFill>
                <a:latin typeface="Calibri"/>
                <a:cs typeface="Calibri"/>
              </a:rPr>
              <a:t>1.95</a:t>
            </a:r>
            <a:endParaRPr sz="600">
              <a:latin typeface="Calibri"/>
              <a:cs typeface="Calibri"/>
            </a:endParaRPr>
          </a:p>
        </p:txBody>
      </p:sp>
      <p:sp>
        <p:nvSpPr>
          <p:cNvPr id="14" name="object 14"/>
          <p:cNvSpPr txBox="1"/>
          <p:nvPr/>
        </p:nvSpPr>
        <p:spPr>
          <a:xfrm>
            <a:off x="2839191" y="2363223"/>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2.44</a:t>
            </a:r>
            <a:endParaRPr sz="600">
              <a:latin typeface="Calibri"/>
              <a:cs typeface="Calibri"/>
            </a:endParaRPr>
          </a:p>
        </p:txBody>
      </p:sp>
      <p:sp>
        <p:nvSpPr>
          <p:cNvPr id="15" name="object 15"/>
          <p:cNvSpPr txBox="1"/>
          <p:nvPr/>
        </p:nvSpPr>
        <p:spPr>
          <a:xfrm>
            <a:off x="2500864" y="2405894"/>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2.36</a:t>
            </a:r>
            <a:endParaRPr sz="600">
              <a:latin typeface="Calibri"/>
              <a:cs typeface="Calibri"/>
            </a:endParaRPr>
          </a:p>
        </p:txBody>
      </p:sp>
      <p:sp>
        <p:nvSpPr>
          <p:cNvPr id="16" name="object 16"/>
          <p:cNvSpPr txBox="1"/>
          <p:nvPr/>
        </p:nvSpPr>
        <p:spPr>
          <a:xfrm>
            <a:off x="2164067" y="2331178"/>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2.50</a:t>
            </a:r>
            <a:endParaRPr sz="600">
              <a:latin typeface="Calibri"/>
              <a:cs typeface="Calibri"/>
            </a:endParaRPr>
          </a:p>
        </p:txBody>
      </p:sp>
      <p:sp>
        <p:nvSpPr>
          <p:cNvPr id="17" name="object 17"/>
          <p:cNvSpPr txBox="1"/>
          <p:nvPr/>
        </p:nvSpPr>
        <p:spPr>
          <a:xfrm>
            <a:off x="1825744" y="2335759"/>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2.49</a:t>
            </a:r>
            <a:endParaRPr sz="600">
              <a:latin typeface="Calibri"/>
              <a:cs typeface="Calibri"/>
            </a:endParaRPr>
          </a:p>
        </p:txBody>
      </p:sp>
      <p:sp>
        <p:nvSpPr>
          <p:cNvPr id="18" name="object 18"/>
          <p:cNvSpPr txBox="1"/>
          <p:nvPr/>
        </p:nvSpPr>
        <p:spPr>
          <a:xfrm>
            <a:off x="1488947" y="232055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2.52</a:t>
            </a:r>
            <a:endParaRPr sz="600">
              <a:latin typeface="Calibri"/>
              <a:cs typeface="Calibri"/>
            </a:endParaRPr>
          </a:p>
        </p:txBody>
      </p:sp>
      <p:sp>
        <p:nvSpPr>
          <p:cNvPr id="19" name="object 19"/>
          <p:cNvSpPr txBox="1"/>
          <p:nvPr/>
        </p:nvSpPr>
        <p:spPr>
          <a:xfrm>
            <a:off x="1150624" y="2197094"/>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2.75</a:t>
            </a:r>
            <a:endParaRPr sz="600">
              <a:latin typeface="Calibri"/>
              <a:cs typeface="Calibri"/>
            </a:endParaRPr>
          </a:p>
        </p:txBody>
      </p:sp>
      <p:sp>
        <p:nvSpPr>
          <p:cNvPr id="20" name="object 20"/>
          <p:cNvSpPr txBox="1"/>
          <p:nvPr/>
        </p:nvSpPr>
        <p:spPr>
          <a:xfrm>
            <a:off x="813827" y="2282438"/>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2.59</a:t>
            </a:r>
            <a:endParaRPr sz="600">
              <a:latin typeface="Calibri"/>
              <a:cs typeface="Calibri"/>
            </a:endParaRPr>
          </a:p>
        </p:txBody>
      </p:sp>
      <p:sp>
        <p:nvSpPr>
          <p:cNvPr id="21" name="object 21"/>
          <p:cNvSpPr txBox="1"/>
          <p:nvPr/>
        </p:nvSpPr>
        <p:spPr>
          <a:xfrm>
            <a:off x="475504" y="185572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31859C"/>
                </a:solidFill>
                <a:latin typeface="Calibri"/>
                <a:cs typeface="Calibri"/>
              </a:rPr>
              <a:t>3.39</a:t>
            </a:r>
            <a:endParaRPr sz="600">
              <a:latin typeface="Calibri"/>
              <a:cs typeface="Calibri"/>
            </a:endParaRPr>
          </a:p>
        </p:txBody>
      </p:sp>
      <p:sp>
        <p:nvSpPr>
          <p:cNvPr id="22" name="object 22"/>
          <p:cNvSpPr txBox="1"/>
          <p:nvPr/>
        </p:nvSpPr>
        <p:spPr>
          <a:xfrm>
            <a:off x="3160909"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30</a:t>
            </a:r>
            <a:endParaRPr sz="500">
              <a:latin typeface="Calibri"/>
              <a:cs typeface="Calibri"/>
            </a:endParaRPr>
          </a:p>
        </p:txBody>
      </p:sp>
      <p:sp>
        <p:nvSpPr>
          <p:cNvPr id="23" name="object 23"/>
          <p:cNvSpPr txBox="1"/>
          <p:nvPr/>
        </p:nvSpPr>
        <p:spPr>
          <a:xfrm>
            <a:off x="2814953" y="3839907"/>
            <a:ext cx="17780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145" dirty="0">
                <a:latin typeface="Calibri"/>
                <a:cs typeface="Calibri"/>
              </a:rPr>
              <a:t> </a:t>
            </a:r>
            <a:r>
              <a:rPr sz="500" b="1" spc="-25" dirty="0">
                <a:latin typeface="Calibri"/>
                <a:cs typeface="Calibri"/>
              </a:rPr>
              <a:t>24</a:t>
            </a:r>
            <a:endParaRPr sz="500">
              <a:latin typeface="Calibri"/>
              <a:cs typeface="Calibri"/>
            </a:endParaRPr>
          </a:p>
        </p:txBody>
      </p:sp>
      <p:sp>
        <p:nvSpPr>
          <p:cNvPr id="24" name="object 24"/>
          <p:cNvSpPr txBox="1"/>
          <p:nvPr/>
        </p:nvSpPr>
        <p:spPr>
          <a:xfrm>
            <a:off x="2485777"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25" name="object 25"/>
          <p:cNvSpPr txBox="1"/>
          <p:nvPr/>
        </p:nvSpPr>
        <p:spPr>
          <a:xfrm>
            <a:off x="2147454"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26" name="object 26"/>
          <p:cNvSpPr txBox="1"/>
          <p:nvPr/>
        </p:nvSpPr>
        <p:spPr>
          <a:xfrm>
            <a:off x="1810678"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27" name="object 27"/>
          <p:cNvSpPr txBox="1"/>
          <p:nvPr/>
        </p:nvSpPr>
        <p:spPr>
          <a:xfrm>
            <a:off x="1472326"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28" name="object 28"/>
          <p:cNvSpPr txBox="1"/>
          <p:nvPr/>
        </p:nvSpPr>
        <p:spPr>
          <a:xfrm>
            <a:off x="1135545"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29" name="object 29"/>
          <p:cNvSpPr txBox="1"/>
          <p:nvPr/>
        </p:nvSpPr>
        <p:spPr>
          <a:xfrm>
            <a:off x="797226"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sp>
        <p:nvSpPr>
          <p:cNvPr id="30" name="object 30"/>
          <p:cNvSpPr txBox="1"/>
          <p:nvPr/>
        </p:nvSpPr>
        <p:spPr>
          <a:xfrm>
            <a:off x="460413"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05</a:t>
            </a:r>
            <a:endParaRPr sz="500">
              <a:latin typeface="Calibri"/>
              <a:cs typeface="Calibri"/>
            </a:endParaRPr>
          </a:p>
        </p:txBody>
      </p:sp>
      <p:grpSp>
        <p:nvGrpSpPr>
          <p:cNvPr id="31" name="object 31"/>
          <p:cNvGrpSpPr/>
          <p:nvPr/>
        </p:nvGrpSpPr>
        <p:grpSpPr>
          <a:xfrm>
            <a:off x="263652" y="1147572"/>
            <a:ext cx="3241675" cy="2885440"/>
            <a:chOff x="263652" y="1147572"/>
            <a:chExt cx="3241675" cy="2885440"/>
          </a:xfrm>
        </p:grpSpPr>
        <p:pic>
          <p:nvPicPr>
            <p:cNvPr id="32" name="object 32"/>
            <p:cNvPicPr/>
            <p:nvPr/>
          </p:nvPicPr>
          <p:blipFill>
            <a:blip r:embed="rId11" cstate="print"/>
            <a:stretch>
              <a:fillRect/>
            </a:stretch>
          </p:blipFill>
          <p:spPr>
            <a:xfrm>
              <a:off x="307848" y="1220724"/>
              <a:ext cx="62484" cy="74675"/>
            </a:xfrm>
            <a:prstGeom prst="rect">
              <a:avLst/>
            </a:prstGeom>
          </p:spPr>
        </p:pic>
        <p:pic>
          <p:nvPicPr>
            <p:cNvPr id="33" name="object 33"/>
            <p:cNvPicPr/>
            <p:nvPr/>
          </p:nvPicPr>
          <p:blipFill>
            <a:blip r:embed="rId12" cstate="print"/>
            <a:stretch>
              <a:fillRect/>
            </a:stretch>
          </p:blipFill>
          <p:spPr>
            <a:xfrm>
              <a:off x="307848" y="1217675"/>
              <a:ext cx="726947" cy="178308"/>
            </a:xfrm>
            <a:prstGeom prst="rect">
              <a:avLst/>
            </a:prstGeom>
          </p:spPr>
        </p:pic>
        <p:pic>
          <p:nvPicPr>
            <p:cNvPr id="34" name="object 34"/>
            <p:cNvPicPr/>
            <p:nvPr/>
          </p:nvPicPr>
          <p:blipFill>
            <a:blip r:embed="rId13" cstate="print"/>
            <a:stretch>
              <a:fillRect/>
            </a:stretch>
          </p:blipFill>
          <p:spPr>
            <a:xfrm>
              <a:off x="1086612" y="1217675"/>
              <a:ext cx="509016" cy="97536"/>
            </a:xfrm>
            <a:prstGeom prst="rect">
              <a:avLst/>
            </a:prstGeom>
          </p:spPr>
        </p:pic>
        <p:sp>
          <p:nvSpPr>
            <p:cNvPr id="35" name="object 35"/>
            <p:cNvSpPr/>
            <p:nvPr/>
          </p:nvSpPr>
          <p:spPr>
            <a:xfrm>
              <a:off x="266700" y="1150620"/>
              <a:ext cx="3235960" cy="2879090"/>
            </a:xfrm>
            <a:custGeom>
              <a:avLst/>
              <a:gdLst/>
              <a:ahLst/>
              <a:cxnLst/>
              <a:rect l="l" t="t" r="r" b="b"/>
              <a:pathLst>
                <a:path w="3235960" h="2879090">
                  <a:moveTo>
                    <a:pt x="0" y="0"/>
                  </a:moveTo>
                  <a:lnTo>
                    <a:pt x="3235451" y="0"/>
                  </a:lnTo>
                  <a:lnTo>
                    <a:pt x="3235451" y="2878836"/>
                  </a:lnTo>
                  <a:lnTo>
                    <a:pt x="0" y="2878836"/>
                  </a:lnTo>
                  <a:lnTo>
                    <a:pt x="0" y="0"/>
                  </a:lnTo>
                  <a:close/>
                </a:path>
              </a:pathLst>
            </a:custGeom>
            <a:ln w="6096">
              <a:solidFill>
                <a:srgbClr val="D8D8D8"/>
              </a:solidFill>
            </a:ln>
          </p:spPr>
          <p:txBody>
            <a:bodyPr wrap="square" lIns="0" tIns="0" rIns="0" bIns="0" rtlCol="0"/>
            <a:lstStyle/>
            <a:p>
              <a:endParaRPr/>
            </a:p>
          </p:txBody>
        </p:sp>
      </p:grpSp>
      <p:sp>
        <p:nvSpPr>
          <p:cNvPr id="36" name="object 36"/>
          <p:cNvSpPr txBox="1"/>
          <p:nvPr/>
        </p:nvSpPr>
        <p:spPr>
          <a:xfrm>
            <a:off x="327668" y="1550947"/>
            <a:ext cx="322580"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tCO</a:t>
            </a:r>
            <a:r>
              <a:rPr sz="300" b="1" i="1" spc="-10" dirty="0">
                <a:solidFill>
                  <a:srgbClr val="77933B"/>
                </a:solidFill>
                <a:latin typeface="Verdana"/>
                <a:cs typeface="Verdana"/>
              </a:rPr>
              <a:t>2</a:t>
            </a:r>
            <a:r>
              <a:rPr sz="500" b="1" i="1" spc="-10" dirty="0">
                <a:solidFill>
                  <a:srgbClr val="77933B"/>
                </a:solidFill>
                <a:latin typeface="Verdana"/>
                <a:cs typeface="Verdana"/>
              </a:rPr>
              <a:t>/tcs</a:t>
            </a:r>
            <a:endParaRPr sz="500">
              <a:latin typeface="Verdana"/>
              <a:cs typeface="Verdana"/>
            </a:endParaRPr>
          </a:p>
        </p:txBody>
      </p:sp>
      <p:sp>
        <p:nvSpPr>
          <p:cNvPr id="37" name="object 37"/>
          <p:cNvSpPr txBox="1"/>
          <p:nvPr/>
        </p:nvSpPr>
        <p:spPr>
          <a:xfrm>
            <a:off x="2417063" y="1210055"/>
            <a:ext cx="1051560" cy="460375"/>
          </a:xfrm>
          <a:prstGeom prst="rect">
            <a:avLst/>
          </a:prstGeom>
          <a:solidFill>
            <a:srgbClr val="548ED4"/>
          </a:solidFill>
        </p:spPr>
        <p:txBody>
          <a:bodyPr vert="horz" wrap="square" lIns="0" tIns="31115" rIns="0" bIns="0" rtlCol="0">
            <a:spAutoFit/>
          </a:bodyPr>
          <a:lstStyle/>
          <a:p>
            <a:pPr>
              <a:lnSpc>
                <a:spcPct val="100000"/>
              </a:lnSpc>
              <a:spcBef>
                <a:spcPts val="245"/>
              </a:spcBef>
            </a:pPr>
            <a:endParaRPr sz="650">
              <a:latin typeface="Times New Roman"/>
              <a:cs typeface="Times New Roman"/>
            </a:endParaRPr>
          </a:p>
          <a:p>
            <a:pPr marL="154940">
              <a:lnSpc>
                <a:spcPct val="100000"/>
              </a:lnSpc>
            </a:pPr>
            <a:r>
              <a:rPr sz="650" b="1" dirty="0">
                <a:solidFill>
                  <a:srgbClr val="FFFFFF"/>
                </a:solidFill>
                <a:latin typeface="Calibri"/>
                <a:cs typeface="Calibri"/>
              </a:rPr>
              <a:t>2005</a:t>
            </a:r>
            <a:r>
              <a:rPr sz="650" b="1" spc="40" dirty="0">
                <a:solidFill>
                  <a:srgbClr val="FFFFFF"/>
                </a:solidFill>
                <a:latin typeface="Calibri"/>
                <a:cs typeface="Calibri"/>
              </a:rPr>
              <a:t> </a:t>
            </a:r>
            <a:r>
              <a:rPr sz="650" b="1" dirty="0">
                <a:solidFill>
                  <a:srgbClr val="FFFFFF"/>
                </a:solidFill>
                <a:latin typeface="Calibri"/>
                <a:cs typeface="Calibri"/>
              </a:rPr>
              <a:t>to</a:t>
            </a:r>
            <a:r>
              <a:rPr sz="650" b="1" spc="25" dirty="0">
                <a:solidFill>
                  <a:srgbClr val="FFFFFF"/>
                </a:solidFill>
                <a:latin typeface="Calibri"/>
                <a:cs typeface="Calibri"/>
              </a:rPr>
              <a:t> </a:t>
            </a:r>
            <a:r>
              <a:rPr sz="650" b="1" dirty="0">
                <a:solidFill>
                  <a:srgbClr val="FFFFFF"/>
                </a:solidFill>
                <a:latin typeface="Calibri"/>
                <a:cs typeface="Calibri"/>
              </a:rPr>
              <a:t>2030:</a:t>
            </a:r>
            <a:r>
              <a:rPr sz="650" b="1" spc="40" dirty="0">
                <a:solidFill>
                  <a:srgbClr val="FFFFFF"/>
                </a:solidFill>
                <a:latin typeface="Calibri"/>
                <a:cs typeface="Calibri"/>
              </a:rPr>
              <a:t> </a:t>
            </a:r>
            <a:r>
              <a:rPr sz="650" b="1" dirty="0">
                <a:solidFill>
                  <a:srgbClr val="FFFFFF"/>
                </a:solidFill>
                <a:latin typeface="Calibri"/>
                <a:cs typeface="Calibri"/>
              </a:rPr>
              <a:t>42%</a:t>
            </a:r>
            <a:r>
              <a:rPr sz="650" b="1" spc="25"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a:p>
            <a:pPr marL="154940">
              <a:lnSpc>
                <a:spcPct val="100000"/>
              </a:lnSpc>
              <a:spcBef>
                <a:spcPts val="10"/>
              </a:spcBef>
            </a:pPr>
            <a:r>
              <a:rPr sz="650" b="1" dirty="0">
                <a:solidFill>
                  <a:srgbClr val="FFFFFF"/>
                </a:solidFill>
                <a:latin typeface="Calibri"/>
                <a:cs typeface="Calibri"/>
              </a:rPr>
              <a:t>2024</a:t>
            </a:r>
            <a:r>
              <a:rPr sz="650" b="1" spc="40" dirty="0">
                <a:solidFill>
                  <a:srgbClr val="FFFFFF"/>
                </a:solidFill>
                <a:latin typeface="Calibri"/>
                <a:cs typeface="Calibri"/>
              </a:rPr>
              <a:t> </a:t>
            </a:r>
            <a:r>
              <a:rPr sz="650" b="1" dirty="0">
                <a:solidFill>
                  <a:srgbClr val="FFFFFF"/>
                </a:solidFill>
                <a:latin typeface="Calibri"/>
                <a:cs typeface="Calibri"/>
              </a:rPr>
              <a:t>to</a:t>
            </a:r>
            <a:r>
              <a:rPr sz="650" b="1" spc="25" dirty="0">
                <a:solidFill>
                  <a:srgbClr val="FFFFFF"/>
                </a:solidFill>
                <a:latin typeface="Calibri"/>
                <a:cs typeface="Calibri"/>
              </a:rPr>
              <a:t> </a:t>
            </a:r>
            <a:r>
              <a:rPr sz="650" b="1" dirty="0">
                <a:solidFill>
                  <a:srgbClr val="FFFFFF"/>
                </a:solidFill>
                <a:latin typeface="Calibri"/>
                <a:cs typeface="Calibri"/>
              </a:rPr>
              <a:t>2030:</a:t>
            </a:r>
            <a:r>
              <a:rPr sz="650" b="1" spc="40" dirty="0">
                <a:solidFill>
                  <a:srgbClr val="FFFFFF"/>
                </a:solidFill>
                <a:latin typeface="Calibri"/>
                <a:cs typeface="Calibri"/>
              </a:rPr>
              <a:t> </a:t>
            </a:r>
            <a:r>
              <a:rPr sz="650" b="1" dirty="0">
                <a:solidFill>
                  <a:srgbClr val="FFFFFF"/>
                </a:solidFill>
                <a:latin typeface="Calibri"/>
                <a:cs typeface="Calibri"/>
              </a:rPr>
              <a:t>20%</a:t>
            </a:r>
            <a:r>
              <a:rPr sz="650" b="1" spc="25"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p:txBody>
      </p:sp>
      <p:grpSp>
        <p:nvGrpSpPr>
          <p:cNvPr id="38" name="object 38"/>
          <p:cNvGrpSpPr/>
          <p:nvPr/>
        </p:nvGrpSpPr>
        <p:grpSpPr>
          <a:xfrm>
            <a:off x="3666490" y="1961388"/>
            <a:ext cx="3050540" cy="1856739"/>
            <a:chOff x="3666490" y="1961388"/>
            <a:chExt cx="3050540" cy="1856739"/>
          </a:xfrm>
        </p:grpSpPr>
        <p:pic>
          <p:nvPicPr>
            <p:cNvPr id="39" name="object 39"/>
            <p:cNvPicPr/>
            <p:nvPr/>
          </p:nvPicPr>
          <p:blipFill>
            <a:blip r:embed="rId14" cstate="print"/>
            <a:stretch>
              <a:fillRect/>
            </a:stretch>
          </p:blipFill>
          <p:spPr>
            <a:xfrm>
              <a:off x="6428232" y="2304288"/>
              <a:ext cx="225551" cy="1507236"/>
            </a:xfrm>
            <a:prstGeom prst="rect">
              <a:avLst/>
            </a:prstGeom>
          </p:spPr>
        </p:pic>
        <p:pic>
          <p:nvPicPr>
            <p:cNvPr id="40" name="object 40"/>
            <p:cNvPicPr/>
            <p:nvPr/>
          </p:nvPicPr>
          <p:blipFill>
            <a:blip r:embed="rId15" cstate="print"/>
            <a:stretch>
              <a:fillRect/>
            </a:stretch>
          </p:blipFill>
          <p:spPr>
            <a:xfrm>
              <a:off x="6091428" y="2296668"/>
              <a:ext cx="225551" cy="1514856"/>
            </a:xfrm>
            <a:prstGeom prst="rect">
              <a:avLst/>
            </a:prstGeom>
          </p:spPr>
        </p:pic>
        <p:pic>
          <p:nvPicPr>
            <p:cNvPr id="41" name="object 41"/>
            <p:cNvPicPr/>
            <p:nvPr/>
          </p:nvPicPr>
          <p:blipFill>
            <a:blip r:embed="rId16" cstate="print"/>
            <a:stretch>
              <a:fillRect/>
            </a:stretch>
          </p:blipFill>
          <p:spPr>
            <a:xfrm>
              <a:off x="5753100" y="2302763"/>
              <a:ext cx="225551" cy="1508760"/>
            </a:xfrm>
            <a:prstGeom prst="rect">
              <a:avLst/>
            </a:prstGeom>
          </p:spPr>
        </p:pic>
        <p:pic>
          <p:nvPicPr>
            <p:cNvPr id="42" name="object 42"/>
            <p:cNvPicPr/>
            <p:nvPr/>
          </p:nvPicPr>
          <p:blipFill>
            <a:blip r:embed="rId17" cstate="print"/>
            <a:stretch>
              <a:fillRect/>
            </a:stretch>
          </p:blipFill>
          <p:spPr>
            <a:xfrm>
              <a:off x="5416296" y="2200655"/>
              <a:ext cx="225551" cy="1610868"/>
            </a:xfrm>
            <a:prstGeom prst="rect">
              <a:avLst/>
            </a:prstGeom>
          </p:spPr>
        </p:pic>
        <p:pic>
          <p:nvPicPr>
            <p:cNvPr id="43" name="object 43"/>
            <p:cNvPicPr/>
            <p:nvPr/>
          </p:nvPicPr>
          <p:blipFill>
            <a:blip r:embed="rId18" cstate="print"/>
            <a:stretch>
              <a:fillRect/>
            </a:stretch>
          </p:blipFill>
          <p:spPr>
            <a:xfrm>
              <a:off x="5079492" y="2110740"/>
              <a:ext cx="224027" cy="1700783"/>
            </a:xfrm>
            <a:prstGeom prst="rect">
              <a:avLst/>
            </a:prstGeom>
          </p:spPr>
        </p:pic>
        <p:pic>
          <p:nvPicPr>
            <p:cNvPr id="44" name="object 44"/>
            <p:cNvPicPr/>
            <p:nvPr/>
          </p:nvPicPr>
          <p:blipFill>
            <a:blip r:embed="rId19" cstate="print"/>
            <a:stretch>
              <a:fillRect/>
            </a:stretch>
          </p:blipFill>
          <p:spPr>
            <a:xfrm>
              <a:off x="4741164" y="2061972"/>
              <a:ext cx="225551" cy="1749552"/>
            </a:xfrm>
            <a:prstGeom prst="rect">
              <a:avLst/>
            </a:prstGeom>
          </p:spPr>
        </p:pic>
        <p:pic>
          <p:nvPicPr>
            <p:cNvPr id="45" name="object 45"/>
            <p:cNvPicPr/>
            <p:nvPr/>
          </p:nvPicPr>
          <p:blipFill>
            <a:blip r:embed="rId20" cstate="print"/>
            <a:stretch>
              <a:fillRect/>
            </a:stretch>
          </p:blipFill>
          <p:spPr>
            <a:xfrm>
              <a:off x="4404360" y="2147316"/>
              <a:ext cx="224028" cy="1664208"/>
            </a:xfrm>
            <a:prstGeom prst="rect">
              <a:avLst/>
            </a:prstGeom>
          </p:spPr>
        </p:pic>
        <p:pic>
          <p:nvPicPr>
            <p:cNvPr id="46" name="object 46"/>
            <p:cNvPicPr/>
            <p:nvPr/>
          </p:nvPicPr>
          <p:blipFill>
            <a:blip r:embed="rId21" cstate="print"/>
            <a:stretch>
              <a:fillRect/>
            </a:stretch>
          </p:blipFill>
          <p:spPr>
            <a:xfrm>
              <a:off x="4066032" y="2054351"/>
              <a:ext cx="225551" cy="1757172"/>
            </a:xfrm>
            <a:prstGeom prst="rect">
              <a:avLst/>
            </a:prstGeom>
          </p:spPr>
        </p:pic>
        <p:pic>
          <p:nvPicPr>
            <p:cNvPr id="47" name="object 47"/>
            <p:cNvPicPr/>
            <p:nvPr/>
          </p:nvPicPr>
          <p:blipFill>
            <a:blip r:embed="rId10" cstate="print"/>
            <a:stretch>
              <a:fillRect/>
            </a:stretch>
          </p:blipFill>
          <p:spPr>
            <a:xfrm>
              <a:off x="3729227" y="1961388"/>
              <a:ext cx="224028" cy="1850136"/>
            </a:xfrm>
            <a:prstGeom prst="rect">
              <a:avLst/>
            </a:prstGeom>
          </p:spPr>
        </p:pic>
        <p:sp>
          <p:nvSpPr>
            <p:cNvPr id="48" name="object 48"/>
            <p:cNvSpPr/>
            <p:nvPr/>
          </p:nvSpPr>
          <p:spPr>
            <a:xfrm>
              <a:off x="3672840" y="3811524"/>
              <a:ext cx="3037840" cy="0"/>
            </a:xfrm>
            <a:custGeom>
              <a:avLst/>
              <a:gdLst/>
              <a:ahLst/>
              <a:cxnLst/>
              <a:rect l="l" t="t" r="r" b="b"/>
              <a:pathLst>
                <a:path w="3037840">
                  <a:moveTo>
                    <a:pt x="3037331" y="0"/>
                  </a:moveTo>
                  <a:lnTo>
                    <a:pt x="0" y="0"/>
                  </a:lnTo>
                </a:path>
              </a:pathLst>
            </a:custGeom>
            <a:ln w="12192">
              <a:solidFill>
                <a:srgbClr val="243F60"/>
              </a:solidFill>
            </a:ln>
          </p:spPr>
          <p:txBody>
            <a:bodyPr wrap="square" lIns="0" tIns="0" rIns="0" bIns="0" rtlCol="0"/>
            <a:lstStyle/>
            <a:p>
              <a:endParaRPr/>
            </a:p>
          </p:txBody>
        </p:sp>
      </p:grpSp>
      <p:sp>
        <p:nvSpPr>
          <p:cNvPr id="49" name="object 49"/>
          <p:cNvSpPr txBox="1"/>
          <p:nvPr/>
        </p:nvSpPr>
        <p:spPr>
          <a:xfrm>
            <a:off x="6483075" y="2157468"/>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F69546"/>
                </a:solidFill>
                <a:latin typeface="Calibri"/>
                <a:cs typeface="Calibri"/>
              </a:rPr>
              <a:t>5.65</a:t>
            </a:r>
            <a:endParaRPr sz="600">
              <a:latin typeface="Calibri"/>
              <a:cs typeface="Calibri"/>
            </a:endParaRPr>
          </a:p>
        </p:txBody>
      </p:sp>
      <p:sp>
        <p:nvSpPr>
          <p:cNvPr id="50" name="object 50"/>
          <p:cNvSpPr txBox="1"/>
          <p:nvPr/>
        </p:nvSpPr>
        <p:spPr>
          <a:xfrm>
            <a:off x="6146283" y="214984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5.68</a:t>
            </a:r>
            <a:endParaRPr sz="600">
              <a:latin typeface="Calibri"/>
              <a:cs typeface="Calibri"/>
            </a:endParaRPr>
          </a:p>
        </p:txBody>
      </p:sp>
      <p:sp>
        <p:nvSpPr>
          <p:cNvPr id="51" name="object 51"/>
          <p:cNvSpPr txBox="1"/>
          <p:nvPr/>
        </p:nvSpPr>
        <p:spPr>
          <a:xfrm>
            <a:off x="5807956" y="2154417"/>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5.66</a:t>
            </a:r>
            <a:endParaRPr sz="600">
              <a:latin typeface="Calibri"/>
              <a:cs typeface="Calibri"/>
            </a:endParaRPr>
          </a:p>
        </p:txBody>
      </p:sp>
      <p:sp>
        <p:nvSpPr>
          <p:cNvPr id="52" name="object 52"/>
          <p:cNvSpPr txBox="1"/>
          <p:nvPr/>
        </p:nvSpPr>
        <p:spPr>
          <a:xfrm>
            <a:off x="5471140" y="2053847"/>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6.04</a:t>
            </a:r>
            <a:endParaRPr sz="600">
              <a:latin typeface="Calibri"/>
              <a:cs typeface="Calibri"/>
            </a:endParaRPr>
          </a:p>
        </p:txBody>
      </p:sp>
      <p:sp>
        <p:nvSpPr>
          <p:cNvPr id="53" name="object 53"/>
          <p:cNvSpPr txBox="1"/>
          <p:nvPr/>
        </p:nvSpPr>
        <p:spPr>
          <a:xfrm>
            <a:off x="5132813" y="1962393"/>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6.38</a:t>
            </a:r>
            <a:endParaRPr sz="600">
              <a:latin typeface="Calibri"/>
              <a:cs typeface="Calibri"/>
            </a:endParaRPr>
          </a:p>
        </p:txBody>
      </p:sp>
      <p:sp>
        <p:nvSpPr>
          <p:cNvPr id="54" name="object 54"/>
          <p:cNvSpPr txBox="1"/>
          <p:nvPr/>
        </p:nvSpPr>
        <p:spPr>
          <a:xfrm>
            <a:off x="4796020" y="191514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6.56</a:t>
            </a:r>
            <a:endParaRPr sz="600">
              <a:latin typeface="Calibri"/>
              <a:cs typeface="Calibri"/>
            </a:endParaRPr>
          </a:p>
        </p:txBody>
      </p:sp>
      <p:sp>
        <p:nvSpPr>
          <p:cNvPr id="55" name="object 55"/>
          <p:cNvSpPr txBox="1"/>
          <p:nvPr/>
        </p:nvSpPr>
        <p:spPr>
          <a:xfrm>
            <a:off x="4457693" y="2000492"/>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6.24</a:t>
            </a:r>
            <a:endParaRPr sz="600">
              <a:latin typeface="Calibri"/>
              <a:cs typeface="Calibri"/>
            </a:endParaRPr>
          </a:p>
        </p:txBody>
      </p:sp>
      <p:sp>
        <p:nvSpPr>
          <p:cNvPr id="56" name="object 56"/>
          <p:cNvSpPr txBox="1"/>
          <p:nvPr/>
        </p:nvSpPr>
        <p:spPr>
          <a:xfrm>
            <a:off x="4120900" y="1906024"/>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6.59</a:t>
            </a:r>
            <a:endParaRPr sz="600">
              <a:latin typeface="Calibri"/>
              <a:cs typeface="Calibri"/>
            </a:endParaRPr>
          </a:p>
        </p:txBody>
      </p:sp>
      <p:sp>
        <p:nvSpPr>
          <p:cNvPr id="57" name="object 57"/>
          <p:cNvSpPr txBox="1"/>
          <p:nvPr/>
        </p:nvSpPr>
        <p:spPr>
          <a:xfrm>
            <a:off x="3782573" y="1826773"/>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31859C"/>
                </a:solidFill>
                <a:latin typeface="Calibri"/>
                <a:cs typeface="Calibri"/>
              </a:rPr>
              <a:t>6.94</a:t>
            </a:r>
            <a:endParaRPr sz="600">
              <a:latin typeface="Calibri"/>
              <a:cs typeface="Calibri"/>
            </a:endParaRPr>
          </a:p>
        </p:txBody>
      </p:sp>
      <p:sp>
        <p:nvSpPr>
          <p:cNvPr id="58" name="object 58"/>
          <p:cNvSpPr txBox="1"/>
          <p:nvPr/>
        </p:nvSpPr>
        <p:spPr>
          <a:xfrm>
            <a:off x="6466401"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30</a:t>
            </a:r>
            <a:endParaRPr sz="500">
              <a:latin typeface="Calibri"/>
              <a:cs typeface="Calibri"/>
            </a:endParaRPr>
          </a:p>
        </p:txBody>
      </p:sp>
      <p:sp>
        <p:nvSpPr>
          <p:cNvPr id="59" name="object 59"/>
          <p:cNvSpPr txBox="1"/>
          <p:nvPr/>
        </p:nvSpPr>
        <p:spPr>
          <a:xfrm>
            <a:off x="6122000" y="3839907"/>
            <a:ext cx="17780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145" dirty="0">
                <a:latin typeface="Calibri"/>
                <a:cs typeface="Calibri"/>
              </a:rPr>
              <a:t> </a:t>
            </a:r>
            <a:r>
              <a:rPr sz="500" b="1" spc="-25" dirty="0">
                <a:latin typeface="Calibri"/>
                <a:cs typeface="Calibri"/>
              </a:rPr>
              <a:t>24</a:t>
            </a:r>
            <a:endParaRPr sz="500">
              <a:latin typeface="Calibri"/>
              <a:cs typeface="Calibri"/>
            </a:endParaRPr>
          </a:p>
        </p:txBody>
      </p:sp>
      <p:sp>
        <p:nvSpPr>
          <p:cNvPr id="60" name="object 60"/>
          <p:cNvSpPr txBox="1"/>
          <p:nvPr/>
        </p:nvSpPr>
        <p:spPr>
          <a:xfrm>
            <a:off x="5792803"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61" name="object 61"/>
          <p:cNvSpPr txBox="1"/>
          <p:nvPr/>
        </p:nvSpPr>
        <p:spPr>
          <a:xfrm>
            <a:off x="5454500"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62" name="object 62"/>
          <p:cNvSpPr txBox="1"/>
          <p:nvPr/>
        </p:nvSpPr>
        <p:spPr>
          <a:xfrm>
            <a:off x="5117671"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63" name="object 63"/>
          <p:cNvSpPr txBox="1"/>
          <p:nvPr/>
        </p:nvSpPr>
        <p:spPr>
          <a:xfrm>
            <a:off x="4779368"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64" name="object 64"/>
          <p:cNvSpPr txBox="1"/>
          <p:nvPr/>
        </p:nvSpPr>
        <p:spPr>
          <a:xfrm>
            <a:off x="4442580"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65" name="object 65"/>
          <p:cNvSpPr txBox="1"/>
          <p:nvPr/>
        </p:nvSpPr>
        <p:spPr>
          <a:xfrm>
            <a:off x="4104236"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sp>
        <p:nvSpPr>
          <p:cNvPr id="66" name="object 66"/>
          <p:cNvSpPr txBox="1"/>
          <p:nvPr/>
        </p:nvSpPr>
        <p:spPr>
          <a:xfrm>
            <a:off x="3767447"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05</a:t>
            </a:r>
            <a:endParaRPr sz="500">
              <a:latin typeface="Calibri"/>
              <a:cs typeface="Calibri"/>
            </a:endParaRPr>
          </a:p>
        </p:txBody>
      </p:sp>
      <p:grpSp>
        <p:nvGrpSpPr>
          <p:cNvPr id="67" name="object 67"/>
          <p:cNvGrpSpPr/>
          <p:nvPr/>
        </p:nvGrpSpPr>
        <p:grpSpPr>
          <a:xfrm>
            <a:off x="3570732" y="1147572"/>
            <a:ext cx="3241675" cy="2885440"/>
            <a:chOff x="3570732" y="1147572"/>
            <a:chExt cx="3241675" cy="2885440"/>
          </a:xfrm>
        </p:grpSpPr>
        <p:pic>
          <p:nvPicPr>
            <p:cNvPr id="68" name="object 68"/>
            <p:cNvPicPr/>
            <p:nvPr/>
          </p:nvPicPr>
          <p:blipFill>
            <a:blip r:embed="rId22" cstate="print"/>
            <a:stretch>
              <a:fillRect/>
            </a:stretch>
          </p:blipFill>
          <p:spPr>
            <a:xfrm>
              <a:off x="3616451" y="1217675"/>
              <a:ext cx="431291" cy="97536"/>
            </a:xfrm>
            <a:prstGeom prst="rect">
              <a:avLst/>
            </a:prstGeom>
          </p:spPr>
        </p:pic>
        <p:pic>
          <p:nvPicPr>
            <p:cNvPr id="69" name="object 69"/>
            <p:cNvPicPr/>
            <p:nvPr/>
          </p:nvPicPr>
          <p:blipFill>
            <a:blip r:embed="rId23" cstate="print"/>
            <a:stretch>
              <a:fillRect/>
            </a:stretch>
          </p:blipFill>
          <p:spPr>
            <a:xfrm>
              <a:off x="4096511" y="1222248"/>
              <a:ext cx="382524" cy="92963"/>
            </a:xfrm>
            <a:prstGeom prst="rect">
              <a:avLst/>
            </a:prstGeom>
          </p:spPr>
        </p:pic>
        <p:pic>
          <p:nvPicPr>
            <p:cNvPr id="70" name="object 70"/>
            <p:cNvPicPr/>
            <p:nvPr/>
          </p:nvPicPr>
          <p:blipFill>
            <a:blip r:embed="rId24" cstate="print"/>
            <a:stretch>
              <a:fillRect/>
            </a:stretch>
          </p:blipFill>
          <p:spPr>
            <a:xfrm>
              <a:off x="4523231" y="1217675"/>
              <a:ext cx="728471" cy="97536"/>
            </a:xfrm>
            <a:prstGeom prst="rect">
              <a:avLst/>
            </a:prstGeom>
          </p:spPr>
        </p:pic>
        <p:sp>
          <p:nvSpPr>
            <p:cNvPr id="71" name="object 71"/>
            <p:cNvSpPr/>
            <p:nvPr/>
          </p:nvSpPr>
          <p:spPr>
            <a:xfrm>
              <a:off x="3573780" y="1150620"/>
              <a:ext cx="3235960" cy="2879090"/>
            </a:xfrm>
            <a:custGeom>
              <a:avLst/>
              <a:gdLst/>
              <a:ahLst/>
              <a:cxnLst/>
              <a:rect l="l" t="t" r="r" b="b"/>
              <a:pathLst>
                <a:path w="3235959" h="2879090">
                  <a:moveTo>
                    <a:pt x="0" y="0"/>
                  </a:moveTo>
                  <a:lnTo>
                    <a:pt x="3235451" y="0"/>
                  </a:lnTo>
                  <a:lnTo>
                    <a:pt x="3235451" y="2878836"/>
                  </a:lnTo>
                  <a:lnTo>
                    <a:pt x="0" y="2878836"/>
                  </a:lnTo>
                  <a:lnTo>
                    <a:pt x="0" y="0"/>
                  </a:lnTo>
                  <a:close/>
                </a:path>
              </a:pathLst>
            </a:custGeom>
            <a:ln w="6096">
              <a:solidFill>
                <a:srgbClr val="D8D8D8"/>
              </a:solidFill>
            </a:ln>
          </p:spPr>
          <p:txBody>
            <a:bodyPr wrap="square" lIns="0" tIns="0" rIns="0" bIns="0" rtlCol="0"/>
            <a:lstStyle/>
            <a:p>
              <a:endParaRPr/>
            </a:p>
          </p:txBody>
        </p:sp>
      </p:grpSp>
      <p:sp>
        <p:nvSpPr>
          <p:cNvPr id="72" name="object 72"/>
          <p:cNvSpPr txBox="1"/>
          <p:nvPr/>
        </p:nvSpPr>
        <p:spPr>
          <a:xfrm>
            <a:off x="3634764" y="1421398"/>
            <a:ext cx="323850"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GCal/tcs</a:t>
            </a:r>
            <a:endParaRPr sz="500">
              <a:latin typeface="Verdana"/>
              <a:cs typeface="Verdana"/>
            </a:endParaRPr>
          </a:p>
        </p:txBody>
      </p:sp>
      <p:sp>
        <p:nvSpPr>
          <p:cNvPr id="73" name="object 73"/>
          <p:cNvSpPr txBox="1"/>
          <p:nvPr/>
        </p:nvSpPr>
        <p:spPr>
          <a:xfrm>
            <a:off x="5696711" y="1210055"/>
            <a:ext cx="1079500" cy="460375"/>
          </a:xfrm>
          <a:prstGeom prst="rect">
            <a:avLst/>
          </a:prstGeom>
          <a:solidFill>
            <a:srgbClr val="548ED4"/>
          </a:solidFill>
        </p:spPr>
        <p:txBody>
          <a:bodyPr vert="horz" wrap="square" lIns="0" tIns="31115" rIns="0" bIns="0" rtlCol="0">
            <a:spAutoFit/>
          </a:bodyPr>
          <a:lstStyle/>
          <a:p>
            <a:pPr>
              <a:lnSpc>
                <a:spcPct val="100000"/>
              </a:lnSpc>
              <a:spcBef>
                <a:spcPts val="245"/>
              </a:spcBef>
            </a:pPr>
            <a:endParaRPr sz="650">
              <a:latin typeface="Times New Roman"/>
              <a:cs typeface="Times New Roman"/>
            </a:endParaRPr>
          </a:p>
          <a:p>
            <a:pPr marL="158115">
              <a:lnSpc>
                <a:spcPct val="100000"/>
              </a:lnSpc>
            </a:pPr>
            <a:r>
              <a:rPr sz="650" b="1" dirty="0">
                <a:solidFill>
                  <a:srgbClr val="FFFFFF"/>
                </a:solidFill>
                <a:latin typeface="Calibri"/>
                <a:cs typeface="Calibri"/>
              </a:rPr>
              <a:t>2005</a:t>
            </a:r>
            <a:r>
              <a:rPr sz="650" b="1" spc="35" dirty="0">
                <a:solidFill>
                  <a:srgbClr val="FFFFFF"/>
                </a:solidFill>
                <a:latin typeface="Calibri"/>
                <a:cs typeface="Calibri"/>
              </a:rPr>
              <a:t> </a:t>
            </a:r>
            <a:r>
              <a:rPr sz="650" b="1" dirty="0">
                <a:solidFill>
                  <a:srgbClr val="FFFFFF"/>
                </a:solidFill>
                <a:latin typeface="Calibri"/>
                <a:cs typeface="Calibri"/>
              </a:rPr>
              <a:t>to</a:t>
            </a:r>
            <a:r>
              <a:rPr sz="650" b="1" spc="25" dirty="0">
                <a:solidFill>
                  <a:srgbClr val="FFFFFF"/>
                </a:solidFill>
                <a:latin typeface="Calibri"/>
                <a:cs typeface="Calibri"/>
              </a:rPr>
              <a:t> </a:t>
            </a:r>
            <a:r>
              <a:rPr sz="650" b="1" dirty="0">
                <a:solidFill>
                  <a:srgbClr val="FFFFFF"/>
                </a:solidFill>
                <a:latin typeface="Calibri"/>
                <a:cs typeface="Calibri"/>
              </a:rPr>
              <a:t>2030:</a:t>
            </a:r>
            <a:r>
              <a:rPr sz="650" b="1" spc="210" dirty="0">
                <a:solidFill>
                  <a:srgbClr val="FFFFFF"/>
                </a:solidFill>
                <a:latin typeface="Calibri"/>
                <a:cs typeface="Calibri"/>
              </a:rPr>
              <a:t> </a:t>
            </a:r>
            <a:r>
              <a:rPr sz="650" b="1" dirty="0">
                <a:solidFill>
                  <a:srgbClr val="FFFFFF"/>
                </a:solidFill>
                <a:latin typeface="Calibri"/>
                <a:cs typeface="Calibri"/>
              </a:rPr>
              <a:t>19%</a:t>
            </a:r>
            <a:r>
              <a:rPr sz="650" b="1" spc="20"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a:p>
            <a:pPr marL="156845">
              <a:lnSpc>
                <a:spcPct val="100000"/>
              </a:lnSpc>
              <a:spcBef>
                <a:spcPts val="10"/>
              </a:spcBef>
            </a:pPr>
            <a:r>
              <a:rPr sz="650" b="1" dirty="0">
                <a:solidFill>
                  <a:srgbClr val="FFFFFF"/>
                </a:solidFill>
                <a:latin typeface="Calibri"/>
                <a:cs typeface="Calibri"/>
              </a:rPr>
              <a:t>2024</a:t>
            </a:r>
            <a:r>
              <a:rPr sz="650" b="1" spc="35" dirty="0">
                <a:solidFill>
                  <a:srgbClr val="FFFFFF"/>
                </a:solidFill>
                <a:latin typeface="Calibri"/>
                <a:cs typeface="Calibri"/>
              </a:rPr>
              <a:t> </a:t>
            </a:r>
            <a:r>
              <a:rPr sz="650" b="1" dirty="0">
                <a:solidFill>
                  <a:srgbClr val="FFFFFF"/>
                </a:solidFill>
                <a:latin typeface="Calibri"/>
                <a:cs typeface="Calibri"/>
              </a:rPr>
              <a:t>to</a:t>
            </a:r>
            <a:r>
              <a:rPr sz="650" b="1" spc="20" dirty="0">
                <a:solidFill>
                  <a:srgbClr val="FFFFFF"/>
                </a:solidFill>
                <a:latin typeface="Calibri"/>
                <a:cs typeface="Calibri"/>
              </a:rPr>
              <a:t> </a:t>
            </a:r>
            <a:r>
              <a:rPr sz="650" b="1" dirty="0">
                <a:solidFill>
                  <a:srgbClr val="FFFFFF"/>
                </a:solidFill>
                <a:latin typeface="Calibri"/>
                <a:cs typeface="Calibri"/>
              </a:rPr>
              <a:t>2030:</a:t>
            </a:r>
            <a:r>
              <a:rPr sz="650" b="1" spc="210" dirty="0">
                <a:solidFill>
                  <a:srgbClr val="FFFFFF"/>
                </a:solidFill>
                <a:latin typeface="Calibri"/>
                <a:cs typeface="Calibri"/>
              </a:rPr>
              <a:t> </a:t>
            </a:r>
            <a:r>
              <a:rPr sz="650" b="1" spc="-10" dirty="0">
                <a:solidFill>
                  <a:srgbClr val="FFFFFF"/>
                </a:solidFill>
                <a:latin typeface="Calibri"/>
                <a:cs typeface="Calibri"/>
              </a:rPr>
              <a:t>0.6%↓</a:t>
            </a:r>
            <a:endParaRPr sz="650">
              <a:latin typeface="Calibri"/>
              <a:cs typeface="Calibri"/>
            </a:endParaRPr>
          </a:p>
        </p:txBody>
      </p:sp>
      <p:grpSp>
        <p:nvGrpSpPr>
          <p:cNvPr id="74" name="object 74"/>
          <p:cNvGrpSpPr/>
          <p:nvPr/>
        </p:nvGrpSpPr>
        <p:grpSpPr>
          <a:xfrm>
            <a:off x="6949185" y="2033016"/>
            <a:ext cx="2369185" cy="1784985"/>
            <a:chOff x="6949185" y="2033016"/>
            <a:chExt cx="2369185" cy="1784985"/>
          </a:xfrm>
        </p:grpSpPr>
        <p:pic>
          <p:nvPicPr>
            <p:cNvPr id="75" name="object 75"/>
            <p:cNvPicPr/>
            <p:nvPr/>
          </p:nvPicPr>
          <p:blipFill>
            <a:blip r:embed="rId25" cstate="print"/>
            <a:stretch>
              <a:fillRect/>
            </a:stretch>
          </p:blipFill>
          <p:spPr>
            <a:xfrm>
              <a:off x="8983980" y="2033016"/>
              <a:ext cx="262127" cy="1778508"/>
            </a:xfrm>
            <a:prstGeom prst="rect">
              <a:avLst/>
            </a:prstGeom>
          </p:spPr>
        </p:pic>
        <p:pic>
          <p:nvPicPr>
            <p:cNvPr id="76" name="object 76"/>
            <p:cNvPicPr/>
            <p:nvPr/>
          </p:nvPicPr>
          <p:blipFill>
            <a:blip r:embed="rId26" cstate="print"/>
            <a:stretch>
              <a:fillRect/>
            </a:stretch>
          </p:blipFill>
          <p:spPr>
            <a:xfrm>
              <a:off x="8590787" y="2049779"/>
              <a:ext cx="262128" cy="1761744"/>
            </a:xfrm>
            <a:prstGeom prst="rect">
              <a:avLst/>
            </a:prstGeom>
          </p:spPr>
        </p:pic>
        <p:pic>
          <p:nvPicPr>
            <p:cNvPr id="77" name="object 77"/>
            <p:cNvPicPr/>
            <p:nvPr/>
          </p:nvPicPr>
          <p:blipFill>
            <a:blip r:embed="rId27" cstate="print"/>
            <a:stretch>
              <a:fillRect/>
            </a:stretch>
          </p:blipFill>
          <p:spPr>
            <a:xfrm>
              <a:off x="8199119" y="2037587"/>
              <a:ext cx="262128" cy="1773936"/>
            </a:xfrm>
            <a:prstGeom prst="rect">
              <a:avLst/>
            </a:prstGeom>
          </p:spPr>
        </p:pic>
        <p:pic>
          <p:nvPicPr>
            <p:cNvPr id="78" name="object 78"/>
            <p:cNvPicPr/>
            <p:nvPr/>
          </p:nvPicPr>
          <p:blipFill>
            <a:blip r:embed="rId28" cstate="print"/>
            <a:stretch>
              <a:fillRect/>
            </a:stretch>
          </p:blipFill>
          <p:spPr>
            <a:xfrm>
              <a:off x="7805928" y="2033016"/>
              <a:ext cx="262127" cy="1778508"/>
            </a:xfrm>
            <a:prstGeom prst="rect">
              <a:avLst/>
            </a:prstGeom>
          </p:spPr>
        </p:pic>
        <p:pic>
          <p:nvPicPr>
            <p:cNvPr id="79" name="object 79"/>
            <p:cNvPicPr/>
            <p:nvPr/>
          </p:nvPicPr>
          <p:blipFill>
            <a:blip r:embed="rId29" cstate="print"/>
            <a:stretch>
              <a:fillRect/>
            </a:stretch>
          </p:blipFill>
          <p:spPr>
            <a:xfrm>
              <a:off x="7414260" y="2164079"/>
              <a:ext cx="260603" cy="1647444"/>
            </a:xfrm>
            <a:prstGeom prst="rect">
              <a:avLst/>
            </a:prstGeom>
          </p:spPr>
        </p:pic>
        <p:pic>
          <p:nvPicPr>
            <p:cNvPr id="80" name="object 80"/>
            <p:cNvPicPr/>
            <p:nvPr/>
          </p:nvPicPr>
          <p:blipFill>
            <a:blip r:embed="rId30" cstate="print"/>
            <a:stretch>
              <a:fillRect/>
            </a:stretch>
          </p:blipFill>
          <p:spPr>
            <a:xfrm>
              <a:off x="7021067" y="2709672"/>
              <a:ext cx="262128" cy="1101851"/>
            </a:xfrm>
            <a:prstGeom prst="rect">
              <a:avLst/>
            </a:prstGeom>
          </p:spPr>
        </p:pic>
        <p:sp>
          <p:nvSpPr>
            <p:cNvPr id="81" name="object 81"/>
            <p:cNvSpPr/>
            <p:nvPr/>
          </p:nvSpPr>
          <p:spPr>
            <a:xfrm>
              <a:off x="6955535" y="3811524"/>
              <a:ext cx="2356485" cy="0"/>
            </a:xfrm>
            <a:custGeom>
              <a:avLst/>
              <a:gdLst/>
              <a:ahLst/>
              <a:cxnLst/>
              <a:rect l="l" t="t" r="r" b="b"/>
              <a:pathLst>
                <a:path w="2356484">
                  <a:moveTo>
                    <a:pt x="2356103" y="0"/>
                  </a:moveTo>
                  <a:lnTo>
                    <a:pt x="0" y="0"/>
                  </a:lnTo>
                </a:path>
              </a:pathLst>
            </a:custGeom>
            <a:ln w="12192">
              <a:solidFill>
                <a:srgbClr val="243F60"/>
              </a:solidFill>
            </a:ln>
          </p:spPr>
          <p:txBody>
            <a:bodyPr wrap="square" lIns="0" tIns="0" rIns="0" bIns="0" rtlCol="0"/>
            <a:lstStyle/>
            <a:p>
              <a:endParaRPr/>
            </a:p>
          </p:txBody>
        </p:sp>
      </p:grpSp>
      <p:sp>
        <p:nvSpPr>
          <p:cNvPr id="82" name="object 82"/>
          <p:cNvSpPr txBox="1"/>
          <p:nvPr/>
        </p:nvSpPr>
        <p:spPr>
          <a:xfrm>
            <a:off x="9029682" y="1886193"/>
            <a:ext cx="182880"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F69546"/>
                </a:solidFill>
                <a:latin typeface="Calibri"/>
                <a:cs typeface="Calibri"/>
              </a:rPr>
              <a:t>100%</a:t>
            </a:r>
            <a:endParaRPr sz="600">
              <a:latin typeface="Calibri"/>
              <a:cs typeface="Calibri"/>
            </a:endParaRPr>
          </a:p>
        </p:txBody>
      </p:sp>
      <p:sp>
        <p:nvSpPr>
          <p:cNvPr id="83" name="object 83"/>
          <p:cNvSpPr txBox="1"/>
          <p:nvPr/>
        </p:nvSpPr>
        <p:spPr>
          <a:xfrm>
            <a:off x="8609057" y="1901448"/>
            <a:ext cx="24066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99.11%</a:t>
            </a:r>
            <a:endParaRPr sz="600">
              <a:latin typeface="Calibri"/>
              <a:cs typeface="Calibri"/>
            </a:endParaRPr>
          </a:p>
        </p:txBody>
      </p:sp>
      <p:sp>
        <p:nvSpPr>
          <p:cNvPr id="84" name="object 84"/>
          <p:cNvSpPr txBox="1"/>
          <p:nvPr/>
        </p:nvSpPr>
        <p:spPr>
          <a:xfrm>
            <a:off x="8215848" y="1890769"/>
            <a:ext cx="24066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99.77%</a:t>
            </a:r>
            <a:endParaRPr sz="600">
              <a:latin typeface="Calibri"/>
              <a:cs typeface="Calibri"/>
            </a:endParaRPr>
          </a:p>
        </p:txBody>
      </p:sp>
      <p:sp>
        <p:nvSpPr>
          <p:cNvPr id="85" name="object 85"/>
          <p:cNvSpPr txBox="1"/>
          <p:nvPr/>
        </p:nvSpPr>
        <p:spPr>
          <a:xfrm>
            <a:off x="7853151" y="1886193"/>
            <a:ext cx="182880"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100%</a:t>
            </a:r>
            <a:endParaRPr sz="600">
              <a:latin typeface="Calibri"/>
              <a:cs typeface="Calibri"/>
            </a:endParaRPr>
          </a:p>
        </p:txBody>
      </p:sp>
      <p:sp>
        <p:nvSpPr>
          <p:cNvPr id="86" name="object 86"/>
          <p:cNvSpPr txBox="1"/>
          <p:nvPr/>
        </p:nvSpPr>
        <p:spPr>
          <a:xfrm>
            <a:off x="7479779" y="2017273"/>
            <a:ext cx="144780"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93%</a:t>
            </a:r>
            <a:endParaRPr sz="600">
              <a:latin typeface="Calibri"/>
              <a:cs typeface="Calibri"/>
            </a:endParaRPr>
          </a:p>
        </p:txBody>
      </p:sp>
      <p:sp>
        <p:nvSpPr>
          <p:cNvPr id="87" name="object 87"/>
          <p:cNvSpPr txBox="1"/>
          <p:nvPr/>
        </p:nvSpPr>
        <p:spPr>
          <a:xfrm>
            <a:off x="7088107" y="2561303"/>
            <a:ext cx="144780" cy="116839"/>
          </a:xfrm>
          <a:prstGeom prst="rect">
            <a:avLst/>
          </a:prstGeom>
        </p:spPr>
        <p:txBody>
          <a:bodyPr vert="horz" wrap="square" lIns="0" tIns="12700" rIns="0" bIns="0" rtlCol="0">
            <a:spAutoFit/>
          </a:bodyPr>
          <a:lstStyle/>
          <a:p>
            <a:pPr>
              <a:lnSpc>
                <a:spcPct val="100000"/>
              </a:lnSpc>
              <a:spcBef>
                <a:spcPts val="100"/>
              </a:spcBef>
            </a:pPr>
            <a:r>
              <a:rPr sz="600" b="1" spc="-25" dirty="0">
                <a:solidFill>
                  <a:srgbClr val="31859C"/>
                </a:solidFill>
                <a:latin typeface="Calibri"/>
                <a:cs typeface="Calibri"/>
              </a:rPr>
              <a:t>62%</a:t>
            </a:r>
            <a:endParaRPr sz="600">
              <a:latin typeface="Calibri"/>
              <a:cs typeface="Calibri"/>
            </a:endParaRPr>
          </a:p>
        </p:txBody>
      </p:sp>
      <p:sp>
        <p:nvSpPr>
          <p:cNvPr id="88" name="object 88"/>
          <p:cNvSpPr txBox="1"/>
          <p:nvPr/>
        </p:nvSpPr>
        <p:spPr>
          <a:xfrm>
            <a:off x="9040383"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30</a:t>
            </a:r>
            <a:endParaRPr sz="500">
              <a:latin typeface="Calibri"/>
              <a:cs typeface="Calibri"/>
            </a:endParaRPr>
          </a:p>
        </p:txBody>
      </p:sp>
      <p:sp>
        <p:nvSpPr>
          <p:cNvPr id="89" name="object 89"/>
          <p:cNvSpPr txBox="1"/>
          <p:nvPr/>
        </p:nvSpPr>
        <p:spPr>
          <a:xfrm>
            <a:off x="8648731"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24</a:t>
            </a:r>
            <a:endParaRPr sz="500">
              <a:latin typeface="Calibri"/>
              <a:cs typeface="Calibri"/>
            </a:endParaRPr>
          </a:p>
        </p:txBody>
      </p:sp>
      <p:sp>
        <p:nvSpPr>
          <p:cNvPr id="90" name="object 90"/>
          <p:cNvSpPr txBox="1"/>
          <p:nvPr/>
        </p:nvSpPr>
        <p:spPr>
          <a:xfrm>
            <a:off x="8255545"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91" name="object 91"/>
          <p:cNvSpPr txBox="1"/>
          <p:nvPr/>
        </p:nvSpPr>
        <p:spPr>
          <a:xfrm>
            <a:off x="7862380"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92" name="object 92"/>
          <p:cNvSpPr txBox="1"/>
          <p:nvPr/>
        </p:nvSpPr>
        <p:spPr>
          <a:xfrm>
            <a:off x="7470688"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93" name="object 93"/>
          <p:cNvSpPr txBox="1"/>
          <p:nvPr/>
        </p:nvSpPr>
        <p:spPr>
          <a:xfrm>
            <a:off x="7077523" y="3839907"/>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05</a:t>
            </a:r>
            <a:endParaRPr sz="500">
              <a:latin typeface="Calibri"/>
              <a:cs typeface="Calibri"/>
            </a:endParaRPr>
          </a:p>
        </p:txBody>
      </p:sp>
      <p:grpSp>
        <p:nvGrpSpPr>
          <p:cNvPr id="94" name="object 94"/>
          <p:cNvGrpSpPr/>
          <p:nvPr/>
        </p:nvGrpSpPr>
        <p:grpSpPr>
          <a:xfrm>
            <a:off x="6876288" y="1147572"/>
            <a:ext cx="2514600" cy="2885440"/>
            <a:chOff x="6876288" y="1147572"/>
            <a:chExt cx="2514600" cy="2885440"/>
          </a:xfrm>
        </p:grpSpPr>
        <p:pic>
          <p:nvPicPr>
            <p:cNvPr id="95" name="object 95"/>
            <p:cNvPicPr/>
            <p:nvPr/>
          </p:nvPicPr>
          <p:blipFill>
            <a:blip r:embed="rId31" cstate="print"/>
            <a:stretch>
              <a:fillRect/>
            </a:stretch>
          </p:blipFill>
          <p:spPr>
            <a:xfrm>
              <a:off x="6917436" y="1222248"/>
              <a:ext cx="344424" cy="74675"/>
            </a:xfrm>
            <a:prstGeom prst="rect">
              <a:avLst/>
            </a:prstGeom>
          </p:spPr>
        </p:pic>
        <p:pic>
          <p:nvPicPr>
            <p:cNvPr id="96" name="object 96"/>
            <p:cNvPicPr/>
            <p:nvPr/>
          </p:nvPicPr>
          <p:blipFill>
            <a:blip r:embed="rId32" cstate="print"/>
            <a:stretch>
              <a:fillRect/>
            </a:stretch>
          </p:blipFill>
          <p:spPr>
            <a:xfrm>
              <a:off x="7313676" y="1222248"/>
              <a:ext cx="192023" cy="74675"/>
            </a:xfrm>
            <a:prstGeom prst="rect">
              <a:avLst/>
            </a:prstGeom>
          </p:spPr>
        </p:pic>
        <p:pic>
          <p:nvPicPr>
            <p:cNvPr id="97" name="object 97"/>
            <p:cNvPicPr/>
            <p:nvPr/>
          </p:nvPicPr>
          <p:blipFill>
            <a:blip r:embed="rId33" cstate="print"/>
            <a:stretch>
              <a:fillRect/>
            </a:stretch>
          </p:blipFill>
          <p:spPr>
            <a:xfrm>
              <a:off x="7510271" y="1217675"/>
              <a:ext cx="288035" cy="97536"/>
            </a:xfrm>
            <a:prstGeom prst="rect">
              <a:avLst/>
            </a:prstGeom>
          </p:spPr>
        </p:pic>
        <p:sp>
          <p:nvSpPr>
            <p:cNvPr id="98" name="object 98"/>
            <p:cNvSpPr/>
            <p:nvPr/>
          </p:nvSpPr>
          <p:spPr>
            <a:xfrm>
              <a:off x="6879336" y="1150620"/>
              <a:ext cx="2508885" cy="2879090"/>
            </a:xfrm>
            <a:custGeom>
              <a:avLst/>
              <a:gdLst/>
              <a:ahLst/>
              <a:cxnLst/>
              <a:rect l="l" t="t" r="r" b="b"/>
              <a:pathLst>
                <a:path w="2508884" h="2879090">
                  <a:moveTo>
                    <a:pt x="0" y="0"/>
                  </a:moveTo>
                  <a:lnTo>
                    <a:pt x="2508503" y="0"/>
                  </a:lnTo>
                  <a:lnTo>
                    <a:pt x="2508503" y="2878836"/>
                  </a:lnTo>
                  <a:lnTo>
                    <a:pt x="0" y="2878836"/>
                  </a:lnTo>
                  <a:lnTo>
                    <a:pt x="0" y="0"/>
                  </a:lnTo>
                  <a:close/>
                </a:path>
              </a:pathLst>
            </a:custGeom>
            <a:ln w="6095">
              <a:solidFill>
                <a:srgbClr val="D8D8D8"/>
              </a:solidFill>
            </a:ln>
          </p:spPr>
          <p:txBody>
            <a:bodyPr wrap="square" lIns="0" tIns="0" rIns="0" bIns="0" rtlCol="0"/>
            <a:lstStyle/>
            <a:p>
              <a:endParaRPr/>
            </a:p>
          </p:txBody>
        </p:sp>
      </p:grpSp>
      <p:sp>
        <p:nvSpPr>
          <p:cNvPr id="99" name="object 99"/>
          <p:cNvSpPr txBox="1"/>
          <p:nvPr/>
        </p:nvSpPr>
        <p:spPr>
          <a:xfrm>
            <a:off x="6940279" y="1422892"/>
            <a:ext cx="109855" cy="116839"/>
          </a:xfrm>
          <a:prstGeom prst="rect">
            <a:avLst/>
          </a:prstGeom>
        </p:spPr>
        <p:txBody>
          <a:bodyPr vert="horz" wrap="square" lIns="0" tIns="12700" rIns="0" bIns="0" rtlCol="0">
            <a:spAutoFit/>
          </a:bodyPr>
          <a:lstStyle/>
          <a:p>
            <a:pPr>
              <a:lnSpc>
                <a:spcPct val="100000"/>
              </a:lnSpc>
              <a:spcBef>
                <a:spcPts val="100"/>
              </a:spcBef>
            </a:pPr>
            <a:r>
              <a:rPr sz="600" b="1" i="1" spc="-50" dirty="0">
                <a:solidFill>
                  <a:srgbClr val="77933B"/>
                </a:solidFill>
                <a:latin typeface="Verdana"/>
                <a:cs typeface="Verdana"/>
              </a:rPr>
              <a:t>%</a:t>
            </a:r>
            <a:endParaRPr sz="600">
              <a:latin typeface="Verdana"/>
              <a:cs typeface="Verdana"/>
            </a:endParaRPr>
          </a:p>
        </p:txBody>
      </p:sp>
      <p:sp>
        <p:nvSpPr>
          <p:cNvPr id="100" name="object 100"/>
          <p:cNvSpPr txBox="1"/>
          <p:nvPr/>
        </p:nvSpPr>
        <p:spPr>
          <a:xfrm>
            <a:off x="8068055" y="1210055"/>
            <a:ext cx="1294130" cy="330835"/>
          </a:xfrm>
          <a:prstGeom prst="rect">
            <a:avLst/>
          </a:prstGeom>
          <a:solidFill>
            <a:srgbClr val="548ED4"/>
          </a:solidFill>
        </p:spPr>
        <p:txBody>
          <a:bodyPr vert="horz" wrap="square" lIns="0" tIns="17145" rIns="0" bIns="0" rtlCol="0">
            <a:spAutoFit/>
          </a:bodyPr>
          <a:lstStyle/>
          <a:p>
            <a:pPr>
              <a:lnSpc>
                <a:spcPct val="100000"/>
              </a:lnSpc>
              <a:spcBef>
                <a:spcPts val="135"/>
              </a:spcBef>
            </a:pPr>
            <a:endParaRPr sz="650">
              <a:latin typeface="Times New Roman"/>
              <a:cs typeface="Times New Roman"/>
            </a:endParaRPr>
          </a:p>
          <a:p>
            <a:pPr marL="231775">
              <a:lnSpc>
                <a:spcPct val="100000"/>
              </a:lnSpc>
            </a:pPr>
            <a:r>
              <a:rPr sz="650" b="1" dirty="0">
                <a:solidFill>
                  <a:srgbClr val="FFFFFF"/>
                </a:solidFill>
                <a:latin typeface="Calibri"/>
                <a:cs typeface="Calibri"/>
              </a:rPr>
              <a:t>2005</a:t>
            </a:r>
            <a:r>
              <a:rPr sz="650" b="1" spc="30" dirty="0">
                <a:solidFill>
                  <a:srgbClr val="FFFFFF"/>
                </a:solidFill>
                <a:latin typeface="Calibri"/>
                <a:cs typeface="Calibri"/>
              </a:rPr>
              <a:t> </a:t>
            </a:r>
            <a:r>
              <a:rPr sz="650" b="1" dirty="0">
                <a:solidFill>
                  <a:srgbClr val="FFFFFF"/>
                </a:solidFill>
                <a:latin typeface="Calibri"/>
                <a:cs typeface="Calibri"/>
              </a:rPr>
              <a:t>to</a:t>
            </a:r>
            <a:r>
              <a:rPr sz="650" b="1" spc="25" dirty="0">
                <a:solidFill>
                  <a:srgbClr val="FFFFFF"/>
                </a:solidFill>
                <a:latin typeface="Calibri"/>
                <a:cs typeface="Calibri"/>
              </a:rPr>
              <a:t> </a:t>
            </a:r>
            <a:r>
              <a:rPr sz="650" b="1" dirty="0">
                <a:solidFill>
                  <a:srgbClr val="FFFFFF"/>
                </a:solidFill>
                <a:latin typeface="Calibri"/>
                <a:cs typeface="Calibri"/>
              </a:rPr>
              <a:t>2030:</a:t>
            </a:r>
            <a:r>
              <a:rPr sz="650" b="1" spc="204" dirty="0">
                <a:solidFill>
                  <a:srgbClr val="FFFFFF"/>
                </a:solidFill>
                <a:latin typeface="Calibri"/>
                <a:cs typeface="Calibri"/>
              </a:rPr>
              <a:t> </a:t>
            </a:r>
            <a:r>
              <a:rPr sz="650" b="1" dirty="0">
                <a:solidFill>
                  <a:srgbClr val="FFFFFF"/>
                </a:solidFill>
                <a:latin typeface="Calibri"/>
                <a:cs typeface="Calibri"/>
              </a:rPr>
              <a:t>38</a:t>
            </a:r>
            <a:r>
              <a:rPr sz="650" b="1" spc="15" dirty="0">
                <a:solidFill>
                  <a:srgbClr val="FFFFFF"/>
                </a:solidFill>
                <a:latin typeface="Calibri"/>
                <a:cs typeface="Calibri"/>
              </a:rPr>
              <a:t> </a:t>
            </a:r>
            <a:r>
              <a:rPr sz="650" b="1" dirty="0">
                <a:solidFill>
                  <a:srgbClr val="FFFFFF"/>
                </a:solidFill>
                <a:latin typeface="Calibri"/>
                <a:cs typeface="Calibri"/>
              </a:rPr>
              <a:t>pp</a:t>
            </a:r>
            <a:r>
              <a:rPr sz="650" b="1" spc="165"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p:txBody>
      </p:sp>
      <p:grpSp>
        <p:nvGrpSpPr>
          <p:cNvPr id="101" name="object 101"/>
          <p:cNvGrpSpPr/>
          <p:nvPr/>
        </p:nvGrpSpPr>
        <p:grpSpPr>
          <a:xfrm>
            <a:off x="359410" y="4802123"/>
            <a:ext cx="3050540" cy="1964689"/>
            <a:chOff x="359410" y="4802123"/>
            <a:chExt cx="3050540" cy="1964689"/>
          </a:xfrm>
        </p:grpSpPr>
        <p:pic>
          <p:nvPicPr>
            <p:cNvPr id="102" name="object 102"/>
            <p:cNvPicPr/>
            <p:nvPr/>
          </p:nvPicPr>
          <p:blipFill>
            <a:blip r:embed="rId34" cstate="print"/>
            <a:stretch>
              <a:fillRect/>
            </a:stretch>
          </p:blipFill>
          <p:spPr>
            <a:xfrm>
              <a:off x="3121151" y="5711951"/>
              <a:ext cx="225551" cy="1048512"/>
            </a:xfrm>
            <a:prstGeom prst="rect">
              <a:avLst/>
            </a:prstGeom>
          </p:spPr>
        </p:pic>
        <p:pic>
          <p:nvPicPr>
            <p:cNvPr id="103" name="object 103"/>
            <p:cNvPicPr/>
            <p:nvPr/>
          </p:nvPicPr>
          <p:blipFill>
            <a:blip r:embed="rId35" cstate="print"/>
            <a:stretch>
              <a:fillRect/>
            </a:stretch>
          </p:blipFill>
          <p:spPr>
            <a:xfrm>
              <a:off x="2784348" y="5626607"/>
              <a:ext cx="225551" cy="1133856"/>
            </a:xfrm>
            <a:prstGeom prst="rect">
              <a:avLst/>
            </a:prstGeom>
          </p:spPr>
        </p:pic>
        <p:pic>
          <p:nvPicPr>
            <p:cNvPr id="104" name="object 104"/>
            <p:cNvPicPr/>
            <p:nvPr/>
          </p:nvPicPr>
          <p:blipFill>
            <a:blip r:embed="rId36" cstate="print"/>
            <a:stretch>
              <a:fillRect/>
            </a:stretch>
          </p:blipFill>
          <p:spPr>
            <a:xfrm>
              <a:off x="2447543" y="5599176"/>
              <a:ext cx="224028" cy="1161287"/>
            </a:xfrm>
            <a:prstGeom prst="rect">
              <a:avLst/>
            </a:prstGeom>
          </p:spPr>
        </p:pic>
        <p:pic>
          <p:nvPicPr>
            <p:cNvPr id="105" name="object 105"/>
            <p:cNvPicPr/>
            <p:nvPr/>
          </p:nvPicPr>
          <p:blipFill>
            <a:blip r:embed="rId37" cstate="print"/>
            <a:stretch>
              <a:fillRect/>
            </a:stretch>
          </p:blipFill>
          <p:spPr>
            <a:xfrm>
              <a:off x="2109215" y="5599176"/>
              <a:ext cx="225551" cy="1161287"/>
            </a:xfrm>
            <a:prstGeom prst="rect">
              <a:avLst/>
            </a:prstGeom>
          </p:spPr>
        </p:pic>
        <p:pic>
          <p:nvPicPr>
            <p:cNvPr id="106" name="object 106"/>
            <p:cNvPicPr/>
            <p:nvPr/>
          </p:nvPicPr>
          <p:blipFill>
            <a:blip r:embed="rId38" cstate="print"/>
            <a:stretch>
              <a:fillRect/>
            </a:stretch>
          </p:blipFill>
          <p:spPr>
            <a:xfrm>
              <a:off x="1772412" y="5617463"/>
              <a:ext cx="224028" cy="1143000"/>
            </a:xfrm>
            <a:prstGeom prst="rect">
              <a:avLst/>
            </a:prstGeom>
          </p:spPr>
        </p:pic>
        <p:pic>
          <p:nvPicPr>
            <p:cNvPr id="107" name="object 107"/>
            <p:cNvPicPr/>
            <p:nvPr/>
          </p:nvPicPr>
          <p:blipFill>
            <a:blip r:embed="rId39" cstate="print"/>
            <a:stretch>
              <a:fillRect/>
            </a:stretch>
          </p:blipFill>
          <p:spPr>
            <a:xfrm>
              <a:off x="1434083" y="5527547"/>
              <a:ext cx="225552" cy="1232916"/>
            </a:xfrm>
            <a:prstGeom prst="rect">
              <a:avLst/>
            </a:prstGeom>
          </p:spPr>
        </p:pic>
        <p:pic>
          <p:nvPicPr>
            <p:cNvPr id="108" name="object 108"/>
            <p:cNvPicPr/>
            <p:nvPr/>
          </p:nvPicPr>
          <p:blipFill>
            <a:blip r:embed="rId40" cstate="print"/>
            <a:stretch>
              <a:fillRect/>
            </a:stretch>
          </p:blipFill>
          <p:spPr>
            <a:xfrm>
              <a:off x="1097279" y="4963667"/>
              <a:ext cx="224028" cy="1796796"/>
            </a:xfrm>
            <a:prstGeom prst="rect">
              <a:avLst/>
            </a:prstGeom>
          </p:spPr>
        </p:pic>
        <p:pic>
          <p:nvPicPr>
            <p:cNvPr id="109" name="object 109"/>
            <p:cNvPicPr/>
            <p:nvPr/>
          </p:nvPicPr>
          <p:blipFill>
            <a:blip r:embed="rId21" cstate="print"/>
            <a:stretch>
              <a:fillRect/>
            </a:stretch>
          </p:blipFill>
          <p:spPr>
            <a:xfrm>
              <a:off x="758952" y="4802123"/>
              <a:ext cx="225552" cy="1958340"/>
            </a:xfrm>
            <a:prstGeom prst="rect">
              <a:avLst/>
            </a:prstGeom>
          </p:spPr>
        </p:pic>
        <p:pic>
          <p:nvPicPr>
            <p:cNvPr id="110" name="object 110"/>
            <p:cNvPicPr/>
            <p:nvPr/>
          </p:nvPicPr>
          <p:blipFill>
            <a:blip r:embed="rId10" cstate="print"/>
            <a:stretch>
              <a:fillRect/>
            </a:stretch>
          </p:blipFill>
          <p:spPr>
            <a:xfrm>
              <a:off x="422147" y="5053583"/>
              <a:ext cx="224027" cy="1706880"/>
            </a:xfrm>
            <a:prstGeom prst="rect">
              <a:avLst/>
            </a:prstGeom>
          </p:spPr>
        </p:pic>
        <p:sp>
          <p:nvSpPr>
            <p:cNvPr id="111" name="object 111"/>
            <p:cNvSpPr/>
            <p:nvPr/>
          </p:nvSpPr>
          <p:spPr>
            <a:xfrm>
              <a:off x="365760" y="6760463"/>
              <a:ext cx="3037840" cy="0"/>
            </a:xfrm>
            <a:custGeom>
              <a:avLst/>
              <a:gdLst/>
              <a:ahLst/>
              <a:cxnLst/>
              <a:rect l="l" t="t" r="r" b="b"/>
              <a:pathLst>
                <a:path w="3037840">
                  <a:moveTo>
                    <a:pt x="3037331" y="0"/>
                  </a:moveTo>
                  <a:lnTo>
                    <a:pt x="0" y="0"/>
                  </a:lnTo>
                </a:path>
              </a:pathLst>
            </a:custGeom>
            <a:ln w="12192">
              <a:solidFill>
                <a:srgbClr val="243F60"/>
              </a:solidFill>
            </a:ln>
          </p:spPr>
          <p:txBody>
            <a:bodyPr wrap="square" lIns="0" tIns="0" rIns="0" bIns="0" rtlCol="0"/>
            <a:lstStyle/>
            <a:p>
              <a:endParaRPr/>
            </a:p>
          </p:txBody>
        </p:sp>
      </p:grpSp>
      <p:sp>
        <p:nvSpPr>
          <p:cNvPr id="112" name="object 112"/>
          <p:cNvSpPr txBox="1"/>
          <p:nvPr/>
        </p:nvSpPr>
        <p:spPr>
          <a:xfrm>
            <a:off x="3176030" y="5565136"/>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F69546"/>
                </a:solidFill>
                <a:latin typeface="Calibri"/>
                <a:cs typeface="Calibri"/>
              </a:rPr>
              <a:t>2.21</a:t>
            </a:r>
            <a:endParaRPr sz="600">
              <a:latin typeface="Calibri"/>
              <a:cs typeface="Calibri"/>
            </a:endParaRPr>
          </a:p>
        </p:txBody>
      </p:sp>
      <p:sp>
        <p:nvSpPr>
          <p:cNvPr id="113" name="object 113"/>
          <p:cNvSpPr txBox="1"/>
          <p:nvPr/>
        </p:nvSpPr>
        <p:spPr>
          <a:xfrm>
            <a:off x="2839191" y="5479792"/>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2.39</a:t>
            </a:r>
            <a:endParaRPr sz="600">
              <a:latin typeface="Calibri"/>
              <a:cs typeface="Calibri"/>
            </a:endParaRPr>
          </a:p>
        </p:txBody>
      </p:sp>
      <p:sp>
        <p:nvSpPr>
          <p:cNvPr id="114" name="object 114"/>
          <p:cNvSpPr txBox="1"/>
          <p:nvPr/>
        </p:nvSpPr>
        <p:spPr>
          <a:xfrm>
            <a:off x="2500864" y="545084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2.45</a:t>
            </a:r>
            <a:endParaRPr sz="600">
              <a:latin typeface="Calibri"/>
              <a:cs typeface="Calibri"/>
            </a:endParaRPr>
          </a:p>
        </p:txBody>
      </p:sp>
      <p:sp>
        <p:nvSpPr>
          <p:cNvPr id="115" name="object 115"/>
          <p:cNvSpPr txBox="1"/>
          <p:nvPr/>
        </p:nvSpPr>
        <p:spPr>
          <a:xfrm>
            <a:off x="2164067" y="545084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2.45</a:t>
            </a:r>
            <a:endParaRPr sz="600">
              <a:latin typeface="Calibri"/>
              <a:cs typeface="Calibri"/>
            </a:endParaRPr>
          </a:p>
        </p:txBody>
      </p:sp>
      <p:sp>
        <p:nvSpPr>
          <p:cNvPr id="116" name="object 116"/>
          <p:cNvSpPr txBox="1"/>
          <p:nvPr/>
        </p:nvSpPr>
        <p:spPr>
          <a:xfrm>
            <a:off x="1825744" y="547063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2.41</a:t>
            </a:r>
            <a:endParaRPr sz="600">
              <a:latin typeface="Calibri"/>
              <a:cs typeface="Calibri"/>
            </a:endParaRPr>
          </a:p>
        </p:txBody>
      </p:sp>
      <p:sp>
        <p:nvSpPr>
          <p:cNvPr id="117" name="object 117"/>
          <p:cNvSpPr txBox="1"/>
          <p:nvPr/>
        </p:nvSpPr>
        <p:spPr>
          <a:xfrm>
            <a:off x="1488947" y="5380706"/>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2.60</a:t>
            </a:r>
            <a:endParaRPr sz="600">
              <a:latin typeface="Calibri"/>
              <a:cs typeface="Calibri"/>
            </a:endParaRPr>
          </a:p>
        </p:txBody>
      </p:sp>
      <p:sp>
        <p:nvSpPr>
          <p:cNvPr id="118" name="object 118"/>
          <p:cNvSpPr txBox="1"/>
          <p:nvPr/>
        </p:nvSpPr>
        <p:spPr>
          <a:xfrm>
            <a:off x="1150624" y="481530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3.79</a:t>
            </a:r>
            <a:endParaRPr sz="600">
              <a:latin typeface="Calibri"/>
              <a:cs typeface="Calibri"/>
            </a:endParaRPr>
          </a:p>
        </p:txBody>
      </p:sp>
      <p:sp>
        <p:nvSpPr>
          <p:cNvPr id="119" name="object 119"/>
          <p:cNvSpPr txBox="1"/>
          <p:nvPr/>
        </p:nvSpPr>
        <p:spPr>
          <a:xfrm>
            <a:off x="813827" y="4655287"/>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4.13</a:t>
            </a:r>
            <a:endParaRPr sz="600">
              <a:latin typeface="Calibri"/>
              <a:cs typeface="Calibri"/>
            </a:endParaRPr>
          </a:p>
        </p:txBody>
      </p:sp>
      <p:sp>
        <p:nvSpPr>
          <p:cNvPr id="120" name="object 120"/>
          <p:cNvSpPr txBox="1"/>
          <p:nvPr/>
        </p:nvSpPr>
        <p:spPr>
          <a:xfrm>
            <a:off x="475504" y="4906759"/>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31859C"/>
                </a:solidFill>
                <a:latin typeface="Calibri"/>
                <a:cs typeface="Calibri"/>
              </a:rPr>
              <a:t>3.60</a:t>
            </a:r>
            <a:endParaRPr sz="600">
              <a:latin typeface="Calibri"/>
              <a:cs typeface="Calibri"/>
            </a:endParaRPr>
          </a:p>
        </p:txBody>
      </p:sp>
      <p:sp>
        <p:nvSpPr>
          <p:cNvPr id="121" name="object 121"/>
          <p:cNvSpPr txBox="1"/>
          <p:nvPr/>
        </p:nvSpPr>
        <p:spPr>
          <a:xfrm>
            <a:off x="3160909"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30</a:t>
            </a:r>
            <a:endParaRPr sz="500">
              <a:latin typeface="Calibri"/>
              <a:cs typeface="Calibri"/>
            </a:endParaRPr>
          </a:p>
        </p:txBody>
      </p:sp>
      <p:sp>
        <p:nvSpPr>
          <p:cNvPr id="122" name="object 122"/>
          <p:cNvSpPr txBox="1"/>
          <p:nvPr/>
        </p:nvSpPr>
        <p:spPr>
          <a:xfrm>
            <a:off x="2814953" y="6787266"/>
            <a:ext cx="17780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145" dirty="0">
                <a:latin typeface="Calibri"/>
                <a:cs typeface="Calibri"/>
              </a:rPr>
              <a:t> </a:t>
            </a:r>
            <a:r>
              <a:rPr sz="500" b="1" spc="-25" dirty="0">
                <a:latin typeface="Calibri"/>
                <a:cs typeface="Calibri"/>
              </a:rPr>
              <a:t>24</a:t>
            </a:r>
            <a:endParaRPr sz="500">
              <a:latin typeface="Calibri"/>
              <a:cs typeface="Calibri"/>
            </a:endParaRPr>
          </a:p>
        </p:txBody>
      </p:sp>
      <p:sp>
        <p:nvSpPr>
          <p:cNvPr id="123" name="object 123"/>
          <p:cNvSpPr txBox="1"/>
          <p:nvPr/>
        </p:nvSpPr>
        <p:spPr>
          <a:xfrm>
            <a:off x="2485777"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124" name="object 124"/>
          <p:cNvSpPr txBox="1"/>
          <p:nvPr/>
        </p:nvSpPr>
        <p:spPr>
          <a:xfrm>
            <a:off x="2147454"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125" name="object 125"/>
          <p:cNvSpPr txBox="1"/>
          <p:nvPr/>
        </p:nvSpPr>
        <p:spPr>
          <a:xfrm>
            <a:off x="1810678"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126" name="object 126"/>
          <p:cNvSpPr txBox="1"/>
          <p:nvPr/>
        </p:nvSpPr>
        <p:spPr>
          <a:xfrm>
            <a:off x="1472326"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127" name="object 127"/>
          <p:cNvSpPr txBox="1"/>
          <p:nvPr/>
        </p:nvSpPr>
        <p:spPr>
          <a:xfrm>
            <a:off x="1135545"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128" name="object 128"/>
          <p:cNvSpPr txBox="1"/>
          <p:nvPr/>
        </p:nvSpPr>
        <p:spPr>
          <a:xfrm>
            <a:off x="797226"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sp>
        <p:nvSpPr>
          <p:cNvPr id="129" name="object 129"/>
          <p:cNvSpPr txBox="1"/>
          <p:nvPr/>
        </p:nvSpPr>
        <p:spPr>
          <a:xfrm>
            <a:off x="460413"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05</a:t>
            </a:r>
            <a:endParaRPr sz="500">
              <a:latin typeface="Calibri"/>
              <a:cs typeface="Calibri"/>
            </a:endParaRPr>
          </a:p>
        </p:txBody>
      </p:sp>
      <p:grpSp>
        <p:nvGrpSpPr>
          <p:cNvPr id="130" name="object 130"/>
          <p:cNvGrpSpPr/>
          <p:nvPr/>
        </p:nvGrpSpPr>
        <p:grpSpPr>
          <a:xfrm>
            <a:off x="263652" y="4096511"/>
            <a:ext cx="3241675" cy="2885440"/>
            <a:chOff x="263652" y="4096511"/>
            <a:chExt cx="3241675" cy="2885440"/>
          </a:xfrm>
        </p:grpSpPr>
        <p:pic>
          <p:nvPicPr>
            <p:cNvPr id="131" name="object 131"/>
            <p:cNvPicPr/>
            <p:nvPr/>
          </p:nvPicPr>
          <p:blipFill>
            <a:blip r:embed="rId41" cstate="print"/>
            <a:stretch>
              <a:fillRect/>
            </a:stretch>
          </p:blipFill>
          <p:spPr>
            <a:xfrm>
              <a:off x="786384" y="4166616"/>
              <a:ext cx="632460" cy="77724"/>
            </a:xfrm>
            <a:prstGeom prst="rect">
              <a:avLst/>
            </a:prstGeom>
          </p:spPr>
        </p:pic>
        <p:pic>
          <p:nvPicPr>
            <p:cNvPr id="132" name="object 132"/>
            <p:cNvPicPr/>
            <p:nvPr/>
          </p:nvPicPr>
          <p:blipFill>
            <a:blip r:embed="rId42" cstate="print"/>
            <a:stretch>
              <a:fillRect/>
            </a:stretch>
          </p:blipFill>
          <p:spPr>
            <a:xfrm>
              <a:off x="307848" y="4166616"/>
              <a:ext cx="728472" cy="220980"/>
            </a:xfrm>
            <a:prstGeom prst="rect">
              <a:avLst/>
            </a:prstGeom>
          </p:spPr>
        </p:pic>
        <p:sp>
          <p:nvSpPr>
            <p:cNvPr id="133" name="object 133"/>
            <p:cNvSpPr/>
            <p:nvPr/>
          </p:nvSpPr>
          <p:spPr>
            <a:xfrm>
              <a:off x="266700" y="4099559"/>
              <a:ext cx="3235960" cy="2879090"/>
            </a:xfrm>
            <a:custGeom>
              <a:avLst/>
              <a:gdLst/>
              <a:ahLst/>
              <a:cxnLst/>
              <a:rect l="l" t="t" r="r" b="b"/>
              <a:pathLst>
                <a:path w="3235960" h="2879090">
                  <a:moveTo>
                    <a:pt x="0" y="0"/>
                  </a:moveTo>
                  <a:lnTo>
                    <a:pt x="3235451" y="0"/>
                  </a:lnTo>
                  <a:lnTo>
                    <a:pt x="3235451" y="2878836"/>
                  </a:lnTo>
                  <a:lnTo>
                    <a:pt x="0" y="2878836"/>
                  </a:lnTo>
                  <a:lnTo>
                    <a:pt x="0" y="0"/>
                  </a:lnTo>
                  <a:close/>
                </a:path>
              </a:pathLst>
            </a:custGeom>
            <a:ln w="6096">
              <a:solidFill>
                <a:srgbClr val="D8D8D8"/>
              </a:solidFill>
            </a:ln>
          </p:spPr>
          <p:txBody>
            <a:bodyPr wrap="square" lIns="0" tIns="0" rIns="0" bIns="0" rtlCol="0"/>
            <a:lstStyle/>
            <a:p>
              <a:endParaRPr/>
            </a:p>
          </p:txBody>
        </p:sp>
      </p:grpSp>
      <p:sp>
        <p:nvSpPr>
          <p:cNvPr id="134" name="object 134"/>
          <p:cNvSpPr txBox="1"/>
          <p:nvPr/>
        </p:nvSpPr>
        <p:spPr>
          <a:xfrm>
            <a:off x="302268" y="4570008"/>
            <a:ext cx="310515" cy="102235"/>
          </a:xfrm>
          <a:prstGeom prst="rect">
            <a:avLst/>
          </a:prstGeom>
        </p:spPr>
        <p:txBody>
          <a:bodyPr vert="horz" wrap="square" lIns="0" tIns="13335" rIns="0" bIns="0" rtlCol="0">
            <a:spAutoFit/>
          </a:bodyPr>
          <a:lstStyle/>
          <a:p>
            <a:pPr marL="25400">
              <a:lnSpc>
                <a:spcPct val="100000"/>
              </a:lnSpc>
              <a:spcBef>
                <a:spcPts val="105"/>
              </a:spcBef>
            </a:pPr>
            <a:r>
              <a:rPr sz="500" b="1" i="1" spc="-10" dirty="0">
                <a:solidFill>
                  <a:srgbClr val="77933B"/>
                </a:solidFill>
                <a:latin typeface="Verdana"/>
                <a:cs typeface="Verdana"/>
              </a:rPr>
              <a:t>m</a:t>
            </a:r>
            <a:r>
              <a:rPr sz="450" b="1" i="1" spc="-15" baseline="27777" dirty="0">
                <a:solidFill>
                  <a:srgbClr val="77933B"/>
                </a:solidFill>
                <a:latin typeface="Verdana"/>
                <a:cs typeface="Verdana"/>
              </a:rPr>
              <a:t>3</a:t>
            </a:r>
            <a:r>
              <a:rPr sz="500" b="1" i="1" spc="-10" dirty="0">
                <a:solidFill>
                  <a:srgbClr val="77933B"/>
                </a:solidFill>
                <a:latin typeface="Verdana"/>
                <a:cs typeface="Verdana"/>
              </a:rPr>
              <a:t>/tcs</a:t>
            </a:r>
            <a:endParaRPr sz="500">
              <a:latin typeface="Verdana"/>
              <a:cs typeface="Verdana"/>
            </a:endParaRPr>
          </a:p>
        </p:txBody>
      </p:sp>
      <p:sp>
        <p:nvSpPr>
          <p:cNvPr id="135" name="object 135"/>
          <p:cNvSpPr txBox="1"/>
          <p:nvPr/>
        </p:nvSpPr>
        <p:spPr>
          <a:xfrm>
            <a:off x="2389632" y="4158996"/>
            <a:ext cx="1079500" cy="460375"/>
          </a:xfrm>
          <a:prstGeom prst="rect">
            <a:avLst/>
          </a:prstGeom>
          <a:solidFill>
            <a:srgbClr val="548ED4"/>
          </a:solidFill>
        </p:spPr>
        <p:txBody>
          <a:bodyPr vert="horz" wrap="square" lIns="0" tIns="31115" rIns="0" bIns="0" rtlCol="0">
            <a:spAutoFit/>
          </a:bodyPr>
          <a:lstStyle/>
          <a:p>
            <a:pPr>
              <a:lnSpc>
                <a:spcPct val="100000"/>
              </a:lnSpc>
              <a:spcBef>
                <a:spcPts val="245"/>
              </a:spcBef>
            </a:pPr>
            <a:endParaRPr sz="650">
              <a:latin typeface="Times New Roman"/>
              <a:cs typeface="Times New Roman"/>
            </a:endParaRPr>
          </a:p>
          <a:p>
            <a:pPr marL="168910">
              <a:lnSpc>
                <a:spcPct val="100000"/>
              </a:lnSpc>
            </a:pPr>
            <a:r>
              <a:rPr sz="650" b="1" dirty="0">
                <a:solidFill>
                  <a:srgbClr val="FFFFFF"/>
                </a:solidFill>
                <a:latin typeface="Calibri"/>
                <a:cs typeface="Calibri"/>
              </a:rPr>
              <a:t>2005</a:t>
            </a:r>
            <a:r>
              <a:rPr sz="650" b="1" spc="40" dirty="0">
                <a:solidFill>
                  <a:srgbClr val="FFFFFF"/>
                </a:solidFill>
                <a:latin typeface="Calibri"/>
                <a:cs typeface="Calibri"/>
              </a:rPr>
              <a:t> </a:t>
            </a:r>
            <a:r>
              <a:rPr sz="650" b="1" dirty="0">
                <a:solidFill>
                  <a:srgbClr val="FFFFFF"/>
                </a:solidFill>
                <a:latin typeface="Calibri"/>
                <a:cs typeface="Calibri"/>
              </a:rPr>
              <a:t>to</a:t>
            </a:r>
            <a:r>
              <a:rPr sz="650" b="1" spc="25" dirty="0">
                <a:solidFill>
                  <a:srgbClr val="FFFFFF"/>
                </a:solidFill>
                <a:latin typeface="Calibri"/>
                <a:cs typeface="Calibri"/>
              </a:rPr>
              <a:t> </a:t>
            </a:r>
            <a:r>
              <a:rPr sz="650" b="1" dirty="0">
                <a:solidFill>
                  <a:srgbClr val="FFFFFF"/>
                </a:solidFill>
                <a:latin typeface="Calibri"/>
                <a:cs typeface="Calibri"/>
              </a:rPr>
              <a:t>2030:</a:t>
            </a:r>
            <a:r>
              <a:rPr sz="650" b="1" spc="40" dirty="0">
                <a:solidFill>
                  <a:srgbClr val="FFFFFF"/>
                </a:solidFill>
                <a:latin typeface="Calibri"/>
                <a:cs typeface="Calibri"/>
              </a:rPr>
              <a:t> </a:t>
            </a:r>
            <a:r>
              <a:rPr sz="650" b="1" dirty="0">
                <a:solidFill>
                  <a:srgbClr val="FFFFFF"/>
                </a:solidFill>
                <a:latin typeface="Calibri"/>
                <a:cs typeface="Calibri"/>
              </a:rPr>
              <a:t>39%</a:t>
            </a:r>
            <a:r>
              <a:rPr sz="650" b="1" spc="25"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a:p>
            <a:pPr marL="170180">
              <a:lnSpc>
                <a:spcPct val="100000"/>
              </a:lnSpc>
              <a:spcBef>
                <a:spcPts val="15"/>
              </a:spcBef>
            </a:pPr>
            <a:r>
              <a:rPr sz="650" b="1" dirty="0">
                <a:solidFill>
                  <a:srgbClr val="FFFFFF"/>
                </a:solidFill>
                <a:latin typeface="Calibri"/>
                <a:cs typeface="Calibri"/>
              </a:rPr>
              <a:t>2024</a:t>
            </a:r>
            <a:r>
              <a:rPr sz="650" b="1" spc="30" dirty="0">
                <a:solidFill>
                  <a:srgbClr val="FFFFFF"/>
                </a:solidFill>
                <a:latin typeface="Calibri"/>
                <a:cs typeface="Calibri"/>
              </a:rPr>
              <a:t> </a:t>
            </a:r>
            <a:r>
              <a:rPr sz="650" b="1" dirty="0">
                <a:solidFill>
                  <a:srgbClr val="FFFFFF"/>
                </a:solidFill>
                <a:latin typeface="Calibri"/>
                <a:cs typeface="Calibri"/>
              </a:rPr>
              <a:t>to</a:t>
            </a:r>
            <a:r>
              <a:rPr sz="650" b="1" spc="20" dirty="0">
                <a:solidFill>
                  <a:srgbClr val="FFFFFF"/>
                </a:solidFill>
                <a:latin typeface="Calibri"/>
                <a:cs typeface="Calibri"/>
              </a:rPr>
              <a:t> </a:t>
            </a:r>
            <a:r>
              <a:rPr sz="650" b="1" dirty="0">
                <a:solidFill>
                  <a:srgbClr val="FFFFFF"/>
                </a:solidFill>
                <a:latin typeface="Calibri"/>
                <a:cs typeface="Calibri"/>
              </a:rPr>
              <a:t>2030:</a:t>
            </a:r>
            <a:r>
              <a:rPr sz="650" b="1" spc="365" dirty="0">
                <a:solidFill>
                  <a:srgbClr val="FFFFFF"/>
                </a:solidFill>
                <a:latin typeface="Calibri"/>
                <a:cs typeface="Calibri"/>
              </a:rPr>
              <a:t> </a:t>
            </a:r>
            <a:r>
              <a:rPr sz="650" b="1" dirty="0">
                <a:solidFill>
                  <a:srgbClr val="FFFFFF"/>
                </a:solidFill>
                <a:latin typeface="Calibri"/>
                <a:cs typeface="Calibri"/>
              </a:rPr>
              <a:t>8%</a:t>
            </a:r>
            <a:r>
              <a:rPr sz="650" b="1" spc="20"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p:txBody>
      </p:sp>
      <p:grpSp>
        <p:nvGrpSpPr>
          <p:cNvPr id="136" name="object 136"/>
          <p:cNvGrpSpPr/>
          <p:nvPr/>
        </p:nvGrpSpPr>
        <p:grpSpPr>
          <a:xfrm>
            <a:off x="6949185" y="5196839"/>
            <a:ext cx="2369185" cy="1570355"/>
            <a:chOff x="6949185" y="5196839"/>
            <a:chExt cx="2369185" cy="1570355"/>
          </a:xfrm>
        </p:grpSpPr>
        <p:pic>
          <p:nvPicPr>
            <p:cNvPr id="137" name="object 137"/>
            <p:cNvPicPr/>
            <p:nvPr/>
          </p:nvPicPr>
          <p:blipFill>
            <a:blip r:embed="rId43" cstate="print"/>
            <a:stretch>
              <a:fillRect/>
            </a:stretch>
          </p:blipFill>
          <p:spPr>
            <a:xfrm>
              <a:off x="9177528" y="6065519"/>
              <a:ext cx="106679" cy="694944"/>
            </a:xfrm>
            <a:prstGeom prst="rect">
              <a:avLst/>
            </a:prstGeom>
          </p:spPr>
        </p:pic>
        <p:pic>
          <p:nvPicPr>
            <p:cNvPr id="138" name="object 138"/>
            <p:cNvPicPr/>
            <p:nvPr/>
          </p:nvPicPr>
          <p:blipFill>
            <a:blip r:embed="rId44" cstate="print"/>
            <a:stretch>
              <a:fillRect/>
            </a:stretch>
          </p:blipFill>
          <p:spPr>
            <a:xfrm>
              <a:off x="8883396" y="5852160"/>
              <a:ext cx="106680" cy="908303"/>
            </a:xfrm>
            <a:prstGeom prst="rect">
              <a:avLst/>
            </a:prstGeom>
          </p:spPr>
        </p:pic>
        <p:pic>
          <p:nvPicPr>
            <p:cNvPr id="139" name="object 139"/>
            <p:cNvPicPr/>
            <p:nvPr/>
          </p:nvPicPr>
          <p:blipFill>
            <a:blip r:embed="rId44" cstate="print"/>
            <a:stretch>
              <a:fillRect/>
            </a:stretch>
          </p:blipFill>
          <p:spPr>
            <a:xfrm>
              <a:off x="8589264" y="5852160"/>
              <a:ext cx="106680" cy="908303"/>
            </a:xfrm>
            <a:prstGeom prst="rect">
              <a:avLst/>
            </a:prstGeom>
          </p:spPr>
        </p:pic>
        <p:pic>
          <p:nvPicPr>
            <p:cNvPr id="140" name="object 140"/>
            <p:cNvPicPr/>
            <p:nvPr/>
          </p:nvPicPr>
          <p:blipFill>
            <a:blip r:embed="rId44" cstate="print"/>
            <a:stretch>
              <a:fillRect/>
            </a:stretch>
          </p:blipFill>
          <p:spPr>
            <a:xfrm>
              <a:off x="8295132" y="5798819"/>
              <a:ext cx="106680" cy="961644"/>
            </a:xfrm>
            <a:prstGeom prst="rect">
              <a:avLst/>
            </a:prstGeom>
          </p:spPr>
        </p:pic>
        <p:pic>
          <p:nvPicPr>
            <p:cNvPr id="141" name="object 141"/>
            <p:cNvPicPr/>
            <p:nvPr/>
          </p:nvPicPr>
          <p:blipFill>
            <a:blip r:embed="rId45" cstate="print"/>
            <a:stretch>
              <a:fillRect/>
            </a:stretch>
          </p:blipFill>
          <p:spPr>
            <a:xfrm>
              <a:off x="8001000" y="5600700"/>
              <a:ext cx="105155" cy="1159764"/>
            </a:xfrm>
            <a:prstGeom prst="rect">
              <a:avLst/>
            </a:prstGeom>
          </p:spPr>
        </p:pic>
        <p:pic>
          <p:nvPicPr>
            <p:cNvPr id="142" name="object 142"/>
            <p:cNvPicPr/>
            <p:nvPr/>
          </p:nvPicPr>
          <p:blipFill>
            <a:blip r:embed="rId46" cstate="print"/>
            <a:stretch>
              <a:fillRect/>
            </a:stretch>
          </p:blipFill>
          <p:spPr>
            <a:xfrm>
              <a:off x="7706867" y="5722619"/>
              <a:ext cx="105155" cy="1037844"/>
            </a:xfrm>
            <a:prstGeom prst="rect">
              <a:avLst/>
            </a:prstGeom>
          </p:spPr>
        </p:pic>
        <p:pic>
          <p:nvPicPr>
            <p:cNvPr id="143" name="object 143"/>
            <p:cNvPicPr/>
            <p:nvPr/>
          </p:nvPicPr>
          <p:blipFill>
            <a:blip r:embed="rId47" cstate="print"/>
            <a:stretch>
              <a:fillRect/>
            </a:stretch>
          </p:blipFill>
          <p:spPr>
            <a:xfrm>
              <a:off x="7411212" y="5775960"/>
              <a:ext cx="106680" cy="984503"/>
            </a:xfrm>
            <a:prstGeom prst="rect">
              <a:avLst/>
            </a:prstGeom>
          </p:spPr>
        </p:pic>
        <p:pic>
          <p:nvPicPr>
            <p:cNvPr id="144" name="object 144"/>
            <p:cNvPicPr/>
            <p:nvPr/>
          </p:nvPicPr>
          <p:blipFill>
            <a:blip r:embed="rId48" cstate="print"/>
            <a:stretch>
              <a:fillRect/>
            </a:stretch>
          </p:blipFill>
          <p:spPr>
            <a:xfrm>
              <a:off x="7117080" y="5814060"/>
              <a:ext cx="106680" cy="946403"/>
            </a:xfrm>
            <a:prstGeom prst="rect">
              <a:avLst/>
            </a:prstGeom>
          </p:spPr>
        </p:pic>
        <p:pic>
          <p:nvPicPr>
            <p:cNvPr id="145" name="object 145"/>
            <p:cNvPicPr/>
            <p:nvPr/>
          </p:nvPicPr>
          <p:blipFill>
            <a:blip r:embed="rId49" cstate="print"/>
            <a:stretch>
              <a:fillRect/>
            </a:stretch>
          </p:blipFill>
          <p:spPr>
            <a:xfrm>
              <a:off x="9043416" y="6134100"/>
              <a:ext cx="106680" cy="626364"/>
            </a:xfrm>
            <a:prstGeom prst="rect">
              <a:avLst/>
            </a:prstGeom>
          </p:spPr>
        </p:pic>
        <p:pic>
          <p:nvPicPr>
            <p:cNvPr id="146" name="object 146"/>
            <p:cNvPicPr/>
            <p:nvPr/>
          </p:nvPicPr>
          <p:blipFill>
            <a:blip r:embed="rId50" cstate="print"/>
            <a:stretch>
              <a:fillRect/>
            </a:stretch>
          </p:blipFill>
          <p:spPr>
            <a:xfrm>
              <a:off x="8749283" y="5471160"/>
              <a:ext cx="105155" cy="1289303"/>
            </a:xfrm>
            <a:prstGeom prst="rect">
              <a:avLst/>
            </a:prstGeom>
          </p:spPr>
        </p:pic>
        <p:pic>
          <p:nvPicPr>
            <p:cNvPr id="147" name="object 147"/>
            <p:cNvPicPr/>
            <p:nvPr/>
          </p:nvPicPr>
          <p:blipFill>
            <a:blip r:embed="rId50" cstate="print"/>
            <a:stretch>
              <a:fillRect/>
            </a:stretch>
          </p:blipFill>
          <p:spPr>
            <a:xfrm>
              <a:off x="8455151" y="5471160"/>
              <a:ext cx="105155" cy="1289303"/>
            </a:xfrm>
            <a:prstGeom prst="rect">
              <a:avLst/>
            </a:prstGeom>
          </p:spPr>
        </p:pic>
        <p:pic>
          <p:nvPicPr>
            <p:cNvPr id="148" name="object 148"/>
            <p:cNvPicPr/>
            <p:nvPr/>
          </p:nvPicPr>
          <p:blipFill>
            <a:blip r:embed="rId51" cstate="print"/>
            <a:stretch>
              <a:fillRect/>
            </a:stretch>
          </p:blipFill>
          <p:spPr>
            <a:xfrm>
              <a:off x="8159496" y="5318760"/>
              <a:ext cx="106680" cy="1441703"/>
            </a:xfrm>
            <a:prstGeom prst="rect">
              <a:avLst/>
            </a:prstGeom>
          </p:spPr>
        </p:pic>
        <p:pic>
          <p:nvPicPr>
            <p:cNvPr id="149" name="object 149"/>
            <p:cNvPicPr/>
            <p:nvPr/>
          </p:nvPicPr>
          <p:blipFill>
            <a:blip r:embed="rId52" cstate="print"/>
            <a:stretch>
              <a:fillRect/>
            </a:stretch>
          </p:blipFill>
          <p:spPr>
            <a:xfrm>
              <a:off x="7865364" y="5196839"/>
              <a:ext cx="106680" cy="1563624"/>
            </a:xfrm>
            <a:prstGeom prst="rect">
              <a:avLst/>
            </a:prstGeom>
          </p:spPr>
        </p:pic>
        <p:pic>
          <p:nvPicPr>
            <p:cNvPr id="150" name="object 150"/>
            <p:cNvPicPr/>
            <p:nvPr/>
          </p:nvPicPr>
          <p:blipFill>
            <a:blip r:embed="rId51" cstate="print"/>
            <a:stretch>
              <a:fillRect/>
            </a:stretch>
          </p:blipFill>
          <p:spPr>
            <a:xfrm>
              <a:off x="7571232" y="5326380"/>
              <a:ext cx="106680" cy="1434083"/>
            </a:xfrm>
            <a:prstGeom prst="rect">
              <a:avLst/>
            </a:prstGeom>
          </p:spPr>
        </p:pic>
        <p:pic>
          <p:nvPicPr>
            <p:cNvPr id="151" name="object 151"/>
            <p:cNvPicPr/>
            <p:nvPr/>
          </p:nvPicPr>
          <p:blipFill>
            <a:blip r:embed="rId53" cstate="print"/>
            <a:stretch>
              <a:fillRect/>
            </a:stretch>
          </p:blipFill>
          <p:spPr>
            <a:xfrm>
              <a:off x="7277100" y="5433060"/>
              <a:ext cx="106680" cy="1327403"/>
            </a:xfrm>
            <a:prstGeom prst="rect">
              <a:avLst/>
            </a:prstGeom>
          </p:spPr>
        </p:pic>
        <p:pic>
          <p:nvPicPr>
            <p:cNvPr id="152" name="object 152"/>
            <p:cNvPicPr/>
            <p:nvPr/>
          </p:nvPicPr>
          <p:blipFill>
            <a:blip r:embed="rId54" cstate="print"/>
            <a:stretch>
              <a:fillRect/>
            </a:stretch>
          </p:blipFill>
          <p:spPr>
            <a:xfrm>
              <a:off x="6982967" y="5539739"/>
              <a:ext cx="105155" cy="1220724"/>
            </a:xfrm>
            <a:prstGeom prst="rect">
              <a:avLst/>
            </a:prstGeom>
          </p:spPr>
        </p:pic>
        <p:sp>
          <p:nvSpPr>
            <p:cNvPr id="153" name="object 153"/>
            <p:cNvSpPr/>
            <p:nvPr/>
          </p:nvSpPr>
          <p:spPr>
            <a:xfrm>
              <a:off x="6955535" y="6760464"/>
              <a:ext cx="2356485" cy="0"/>
            </a:xfrm>
            <a:custGeom>
              <a:avLst/>
              <a:gdLst/>
              <a:ahLst/>
              <a:cxnLst/>
              <a:rect l="l" t="t" r="r" b="b"/>
              <a:pathLst>
                <a:path w="2356484">
                  <a:moveTo>
                    <a:pt x="2356103" y="0"/>
                  </a:moveTo>
                  <a:lnTo>
                    <a:pt x="0" y="0"/>
                  </a:lnTo>
                </a:path>
              </a:pathLst>
            </a:custGeom>
            <a:ln w="12192">
              <a:solidFill>
                <a:srgbClr val="243F60"/>
              </a:solidFill>
            </a:ln>
          </p:spPr>
          <p:txBody>
            <a:bodyPr wrap="square" lIns="0" tIns="0" rIns="0" bIns="0" rtlCol="0"/>
            <a:lstStyle/>
            <a:p>
              <a:endParaRPr/>
            </a:p>
          </p:txBody>
        </p:sp>
      </p:grpSp>
      <p:sp>
        <p:nvSpPr>
          <p:cNvPr id="154" name="object 154"/>
          <p:cNvSpPr txBox="1"/>
          <p:nvPr/>
        </p:nvSpPr>
        <p:spPr>
          <a:xfrm>
            <a:off x="9180421" y="5930787"/>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solidFill>
                  <a:srgbClr val="F69546"/>
                </a:solidFill>
                <a:latin typeface="Calibri"/>
                <a:cs typeface="Calibri"/>
              </a:rPr>
              <a:t>0.91</a:t>
            </a:r>
            <a:endParaRPr sz="500">
              <a:latin typeface="Calibri"/>
              <a:cs typeface="Calibri"/>
            </a:endParaRPr>
          </a:p>
        </p:txBody>
      </p:sp>
      <p:sp>
        <p:nvSpPr>
          <p:cNvPr id="155" name="object 155"/>
          <p:cNvSpPr txBox="1"/>
          <p:nvPr/>
        </p:nvSpPr>
        <p:spPr>
          <a:xfrm>
            <a:off x="8590643" y="5717434"/>
            <a:ext cx="427990" cy="106045"/>
          </a:xfrm>
          <a:prstGeom prst="rect">
            <a:avLst/>
          </a:prstGeom>
        </p:spPr>
        <p:txBody>
          <a:bodyPr vert="horz" wrap="square" lIns="0" tIns="15875" rIns="0" bIns="0" rtlCol="0">
            <a:spAutoFit/>
          </a:bodyPr>
          <a:lstStyle/>
          <a:p>
            <a:pPr>
              <a:lnSpc>
                <a:spcPct val="100000"/>
              </a:lnSpc>
              <a:spcBef>
                <a:spcPts val="125"/>
              </a:spcBef>
              <a:tabLst>
                <a:tab pos="295275" algn="l"/>
              </a:tabLst>
            </a:pPr>
            <a:r>
              <a:rPr sz="500" b="1" spc="-20" dirty="0">
                <a:latin typeface="Calibri"/>
                <a:cs typeface="Calibri"/>
              </a:rPr>
              <a:t>1.19</a:t>
            </a:r>
            <a:r>
              <a:rPr sz="500" b="1" dirty="0">
                <a:latin typeface="Calibri"/>
                <a:cs typeface="Calibri"/>
              </a:rPr>
              <a:t>	</a:t>
            </a:r>
            <a:r>
              <a:rPr sz="500" b="1" spc="-20" dirty="0">
                <a:latin typeface="Calibri"/>
                <a:cs typeface="Calibri"/>
              </a:rPr>
              <a:t>1.19</a:t>
            </a:r>
            <a:endParaRPr sz="500">
              <a:latin typeface="Calibri"/>
              <a:cs typeface="Calibri"/>
            </a:endParaRPr>
          </a:p>
        </p:txBody>
      </p:sp>
      <p:sp>
        <p:nvSpPr>
          <p:cNvPr id="156" name="object 156"/>
          <p:cNvSpPr txBox="1"/>
          <p:nvPr/>
        </p:nvSpPr>
        <p:spPr>
          <a:xfrm>
            <a:off x="8296499" y="5664106"/>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1.26</a:t>
            </a:r>
            <a:endParaRPr sz="500">
              <a:latin typeface="Calibri"/>
              <a:cs typeface="Calibri"/>
            </a:endParaRPr>
          </a:p>
        </p:txBody>
      </p:sp>
      <p:sp>
        <p:nvSpPr>
          <p:cNvPr id="157" name="object 157"/>
          <p:cNvSpPr txBox="1"/>
          <p:nvPr/>
        </p:nvSpPr>
        <p:spPr>
          <a:xfrm>
            <a:off x="8002378" y="5464444"/>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1.52</a:t>
            </a:r>
            <a:endParaRPr sz="500">
              <a:latin typeface="Calibri"/>
              <a:cs typeface="Calibri"/>
            </a:endParaRPr>
          </a:p>
        </p:txBody>
      </p:sp>
      <p:sp>
        <p:nvSpPr>
          <p:cNvPr id="158" name="object 158"/>
          <p:cNvSpPr txBox="1"/>
          <p:nvPr/>
        </p:nvSpPr>
        <p:spPr>
          <a:xfrm>
            <a:off x="7708256" y="5587920"/>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1.36</a:t>
            </a:r>
            <a:endParaRPr sz="500">
              <a:latin typeface="Calibri"/>
              <a:cs typeface="Calibri"/>
            </a:endParaRPr>
          </a:p>
        </p:txBody>
      </p:sp>
      <p:sp>
        <p:nvSpPr>
          <p:cNvPr id="159" name="object 159"/>
          <p:cNvSpPr txBox="1"/>
          <p:nvPr/>
        </p:nvSpPr>
        <p:spPr>
          <a:xfrm>
            <a:off x="7414134" y="5641249"/>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1.29</a:t>
            </a:r>
            <a:endParaRPr sz="500">
              <a:latin typeface="Calibri"/>
              <a:cs typeface="Calibri"/>
            </a:endParaRPr>
          </a:p>
        </p:txBody>
      </p:sp>
      <p:sp>
        <p:nvSpPr>
          <p:cNvPr id="160" name="object 160"/>
          <p:cNvSpPr txBox="1"/>
          <p:nvPr/>
        </p:nvSpPr>
        <p:spPr>
          <a:xfrm>
            <a:off x="7119991" y="5679331"/>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1.24</a:t>
            </a:r>
            <a:endParaRPr sz="500">
              <a:latin typeface="Calibri"/>
              <a:cs typeface="Calibri"/>
            </a:endParaRPr>
          </a:p>
        </p:txBody>
      </p:sp>
      <p:sp>
        <p:nvSpPr>
          <p:cNvPr id="161" name="object 161"/>
          <p:cNvSpPr txBox="1"/>
          <p:nvPr/>
        </p:nvSpPr>
        <p:spPr>
          <a:xfrm>
            <a:off x="9015834" y="5999380"/>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solidFill>
                  <a:srgbClr val="31859C"/>
                </a:solidFill>
                <a:latin typeface="Calibri"/>
                <a:cs typeface="Calibri"/>
              </a:rPr>
              <a:t>0.82</a:t>
            </a:r>
            <a:endParaRPr sz="500">
              <a:latin typeface="Calibri"/>
              <a:cs typeface="Calibri"/>
            </a:endParaRPr>
          </a:p>
        </p:txBody>
      </p:sp>
      <p:sp>
        <p:nvSpPr>
          <p:cNvPr id="162" name="object 162"/>
          <p:cNvSpPr txBox="1"/>
          <p:nvPr/>
        </p:nvSpPr>
        <p:spPr>
          <a:xfrm>
            <a:off x="8750647" y="5334930"/>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1.69</a:t>
            </a:r>
            <a:endParaRPr sz="500">
              <a:latin typeface="Calibri"/>
              <a:cs typeface="Calibri"/>
            </a:endParaRPr>
          </a:p>
        </p:txBody>
      </p:sp>
      <p:sp>
        <p:nvSpPr>
          <p:cNvPr id="163" name="object 163"/>
          <p:cNvSpPr txBox="1"/>
          <p:nvPr/>
        </p:nvSpPr>
        <p:spPr>
          <a:xfrm>
            <a:off x="8456545" y="5334930"/>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1.69</a:t>
            </a:r>
            <a:endParaRPr sz="500">
              <a:latin typeface="Calibri"/>
              <a:cs typeface="Calibri"/>
            </a:endParaRPr>
          </a:p>
        </p:txBody>
      </p:sp>
      <p:sp>
        <p:nvSpPr>
          <p:cNvPr id="164" name="object 164"/>
          <p:cNvSpPr txBox="1"/>
          <p:nvPr/>
        </p:nvSpPr>
        <p:spPr>
          <a:xfrm>
            <a:off x="6984379" y="5403524"/>
            <a:ext cx="132080" cy="106045"/>
          </a:xfrm>
          <a:prstGeom prst="rect">
            <a:avLst/>
          </a:prstGeom>
        </p:spPr>
        <p:txBody>
          <a:bodyPr vert="horz" wrap="square" lIns="0" tIns="15875" rIns="0" bIns="0" rtlCol="0">
            <a:spAutoFit/>
          </a:bodyPr>
          <a:lstStyle/>
          <a:p>
            <a:pPr>
              <a:lnSpc>
                <a:spcPct val="100000"/>
              </a:lnSpc>
              <a:spcBef>
                <a:spcPts val="125"/>
              </a:spcBef>
            </a:pPr>
            <a:r>
              <a:rPr sz="500" b="1" spc="-20" dirty="0">
                <a:latin typeface="Calibri"/>
                <a:cs typeface="Calibri"/>
              </a:rPr>
              <a:t>1.60</a:t>
            </a:r>
            <a:endParaRPr sz="500">
              <a:latin typeface="Calibri"/>
              <a:cs typeface="Calibri"/>
            </a:endParaRPr>
          </a:p>
        </p:txBody>
      </p:sp>
      <p:sp>
        <p:nvSpPr>
          <p:cNvPr id="165" name="object 165"/>
          <p:cNvSpPr txBox="1"/>
          <p:nvPr/>
        </p:nvSpPr>
        <p:spPr>
          <a:xfrm>
            <a:off x="7028738" y="6787266"/>
            <a:ext cx="2222500" cy="106045"/>
          </a:xfrm>
          <a:prstGeom prst="rect">
            <a:avLst/>
          </a:prstGeom>
        </p:spPr>
        <p:txBody>
          <a:bodyPr vert="horz" wrap="square" lIns="0" tIns="15875" rIns="0" bIns="0" rtlCol="0">
            <a:spAutoFit/>
          </a:bodyPr>
          <a:lstStyle/>
          <a:p>
            <a:pPr>
              <a:lnSpc>
                <a:spcPct val="100000"/>
              </a:lnSpc>
              <a:spcBef>
                <a:spcPts val="125"/>
              </a:spcBef>
              <a:tabLst>
                <a:tab pos="294005" algn="l"/>
                <a:tab pos="588010" algn="l"/>
                <a:tab pos="883285" algn="l"/>
                <a:tab pos="1177925" algn="l"/>
                <a:tab pos="1471930" algn="l"/>
                <a:tab pos="1765935" algn="l"/>
                <a:tab pos="2059939" algn="l"/>
              </a:tabLst>
            </a:pPr>
            <a:r>
              <a:rPr sz="500" b="1" dirty="0">
                <a:latin typeface="Calibri"/>
                <a:cs typeface="Calibri"/>
              </a:rPr>
              <a:t>FY</a:t>
            </a:r>
            <a:r>
              <a:rPr sz="500" b="1" spc="25" dirty="0">
                <a:latin typeface="Calibri"/>
                <a:cs typeface="Calibri"/>
              </a:rPr>
              <a:t> </a:t>
            </a:r>
            <a:r>
              <a:rPr sz="500" b="1" spc="-25" dirty="0">
                <a:latin typeface="Calibri"/>
                <a:cs typeface="Calibri"/>
              </a:rPr>
              <a:t>18</a:t>
            </a:r>
            <a:r>
              <a:rPr sz="500" b="1" dirty="0">
                <a:latin typeface="Calibri"/>
                <a:cs typeface="Calibri"/>
              </a:rPr>
              <a:t>	FY</a:t>
            </a:r>
            <a:r>
              <a:rPr sz="500" b="1" spc="25" dirty="0">
                <a:latin typeface="Calibri"/>
                <a:cs typeface="Calibri"/>
              </a:rPr>
              <a:t> </a:t>
            </a:r>
            <a:r>
              <a:rPr sz="500" b="1" spc="-25" dirty="0">
                <a:latin typeface="Calibri"/>
                <a:cs typeface="Calibri"/>
              </a:rPr>
              <a:t>19</a:t>
            </a:r>
            <a:r>
              <a:rPr sz="500" b="1" dirty="0">
                <a:latin typeface="Calibri"/>
                <a:cs typeface="Calibri"/>
              </a:rPr>
              <a:t>	FY</a:t>
            </a:r>
            <a:r>
              <a:rPr sz="500" b="1" spc="25" dirty="0">
                <a:latin typeface="Calibri"/>
                <a:cs typeface="Calibri"/>
              </a:rPr>
              <a:t> </a:t>
            </a:r>
            <a:r>
              <a:rPr sz="500" b="1" spc="-25" dirty="0">
                <a:latin typeface="Calibri"/>
                <a:cs typeface="Calibri"/>
              </a:rPr>
              <a:t>20</a:t>
            </a:r>
            <a:r>
              <a:rPr sz="500" b="1" dirty="0">
                <a:latin typeface="Calibri"/>
                <a:cs typeface="Calibri"/>
              </a:rPr>
              <a:t>	FY</a:t>
            </a:r>
            <a:r>
              <a:rPr sz="500" b="1" spc="25" dirty="0">
                <a:latin typeface="Calibri"/>
                <a:cs typeface="Calibri"/>
              </a:rPr>
              <a:t> </a:t>
            </a:r>
            <a:r>
              <a:rPr sz="500" b="1" spc="-25" dirty="0">
                <a:latin typeface="Calibri"/>
                <a:cs typeface="Calibri"/>
              </a:rPr>
              <a:t>21</a:t>
            </a:r>
            <a:r>
              <a:rPr sz="500" b="1" dirty="0">
                <a:latin typeface="Calibri"/>
                <a:cs typeface="Calibri"/>
              </a:rPr>
              <a:t>	FY</a:t>
            </a:r>
            <a:r>
              <a:rPr sz="500" b="1" spc="25" dirty="0">
                <a:latin typeface="Calibri"/>
                <a:cs typeface="Calibri"/>
              </a:rPr>
              <a:t> </a:t>
            </a:r>
            <a:r>
              <a:rPr sz="500" b="1" spc="-25" dirty="0">
                <a:latin typeface="Calibri"/>
                <a:cs typeface="Calibri"/>
              </a:rPr>
              <a:t>22</a:t>
            </a:r>
            <a:r>
              <a:rPr sz="500" b="1" dirty="0">
                <a:latin typeface="Calibri"/>
                <a:cs typeface="Calibri"/>
              </a:rPr>
              <a:t>	FY</a:t>
            </a:r>
            <a:r>
              <a:rPr sz="500" b="1" spc="25" dirty="0">
                <a:latin typeface="Calibri"/>
                <a:cs typeface="Calibri"/>
              </a:rPr>
              <a:t> </a:t>
            </a:r>
            <a:r>
              <a:rPr sz="500" b="1" spc="-25" dirty="0">
                <a:latin typeface="Calibri"/>
                <a:cs typeface="Calibri"/>
              </a:rPr>
              <a:t>23</a:t>
            </a:r>
            <a:r>
              <a:rPr sz="500" b="1" dirty="0">
                <a:latin typeface="Calibri"/>
                <a:cs typeface="Calibri"/>
              </a:rPr>
              <a:t>	FY</a:t>
            </a:r>
            <a:r>
              <a:rPr sz="500" b="1" spc="25" dirty="0">
                <a:latin typeface="Calibri"/>
                <a:cs typeface="Calibri"/>
              </a:rPr>
              <a:t> </a:t>
            </a:r>
            <a:r>
              <a:rPr sz="500" b="1" spc="-25" dirty="0">
                <a:latin typeface="Calibri"/>
                <a:cs typeface="Calibri"/>
              </a:rPr>
              <a:t>24</a:t>
            </a:r>
            <a:r>
              <a:rPr sz="500" b="1" dirty="0">
                <a:latin typeface="Calibri"/>
                <a:cs typeface="Calibri"/>
              </a:rPr>
              <a:t>	FY</a:t>
            </a:r>
            <a:r>
              <a:rPr sz="500" b="1" spc="25" dirty="0">
                <a:latin typeface="Calibri"/>
                <a:cs typeface="Calibri"/>
              </a:rPr>
              <a:t> </a:t>
            </a:r>
            <a:r>
              <a:rPr sz="500" b="1" spc="-25" dirty="0">
                <a:latin typeface="Calibri"/>
                <a:cs typeface="Calibri"/>
              </a:rPr>
              <a:t>30</a:t>
            </a:r>
            <a:endParaRPr sz="500">
              <a:latin typeface="Calibri"/>
              <a:cs typeface="Calibri"/>
            </a:endParaRPr>
          </a:p>
        </p:txBody>
      </p:sp>
      <p:grpSp>
        <p:nvGrpSpPr>
          <p:cNvPr id="166" name="object 166"/>
          <p:cNvGrpSpPr/>
          <p:nvPr/>
        </p:nvGrpSpPr>
        <p:grpSpPr>
          <a:xfrm>
            <a:off x="6917435" y="4166615"/>
            <a:ext cx="756285" cy="742315"/>
            <a:chOff x="6917435" y="4166615"/>
            <a:chExt cx="756285" cy="742315"/>
          </a:xfrm>
        </p:grpSpPr>
        <p:pic>
          <p:nvPicPr>
            <p:cNvPr id="167" name="object 167"/>
            <p:cNvPicPr/>
            <p:nvPr/>
          </p:nvPicPr>
          <p:blipFill>
            <a:blip r:embed="rId55" cstate="print"/>
            <a:stretch>
              <a:fillRect/>
            </a:stretch>
          </p:blipFill>
          <p:spPr>
            <a:xfrm>
              <a:off x="6999732" y="4166615"/>
              <a:ext cx="19812" cy="13716"/>
            </a:xfrm>
            <a:prstGeom prst="rect">
              <a:avLst/>
            </a:prstGeom>
          </p:spPr>
        </p:pic>
        <p:pic>
          <p:nvPicPr>
            <p:cNvPr id="168" name="object 168"/>
            <p:cNvPicPr/>
            <p:nvPr/>
          </p:nvPicPr>
          <p:blipFill>
            <a:blip r:embed="rId56" cstate="print"/>
            <a:stretch>
              <a:fillRect/>
            </a:stretch>
          </p:blipFill>
          <p:spPr>
            <a:xfrm>
              <a:off x="6917435" y="4169663"/>
              <a:ext cx="158496" cy="73151"/>
            </a:xfrm>
            <a:prstGeom prst="rect">
              <a:avLst/>
            </a:prstGeom>
          </p:spPr>
        </p:pic>
        <p:pic>
          <p:nvPicPr>
            <p:cNvPr id="169" name="object 169"/>
            <p:cNvPicPr/>
            <p:nvPr/>
          </p:nvPicPr>
          <p:blipFill>
            <a:blip r:embed="rId57" cstate="print"/>
            <a:stretch>
              <a:fillRect/>
            </a:stretch>
          </p:blipFill>
          <p:spPr>
            <a:xfrm>
              <a:off x="7121651" y="4166615"/>
              <a:ext cx="551687" cy="77724"/>
            </a:xfrm>
            <a:prstGeom prst="rect">
              <a:avLst/>
            </a:prstGeom>
          </p:spPr>
        </p:pic>
        <p:pic>
          <p:nvPicPr>
            <p:cNvPr id="170" name="object 170"/>
            <p:cNvPicPr/>
            <p:nvPr/>
          </p:nvPicPr>
          <p:blipFill>
            <a:blip r:embed="rId58" cstate="print"/>
            <a:stretch>
              <a:fillRect/>
            </a:stretch>
          </p:blipFill>
          <p:spPr>
            <a:xfrm>
              <a:off x="7053071" y="4657343"/>
              <a:ext cx="42672" cy="41148"/>
            </a:xfrm>
            <a:prstGeom prst="rect">
              <a:avLst/>
            </a:prstGeom>
          </p:spPr>
        </p:pic>
        <p:pic>
          <p:nvPicPr>
            <p:cNvPr id="171" name="object 171"/>
            <p:cNvPicPr/>
            <p:nvPr/>
          </p:nvPicPr>
          <p:blipFill>
            <a:blip r:embed="rId59" cstate="print"/>
            <a:stretch>
              <a:fillRect/>
            </a:stretch>
          </p:blipFill>
          <p:spPr>
            <a:xfrm>
              <a:off x="7053071" y="4867655"/>
              <a:ext cx="42672" cy="41147"/>
            </a:xfrm>
            <a:prstGeom prst="rect">
              <a:avLst/>
            </a:prstGeom>
          </p:spPr>
        </p:pic>
      </p:grpSp>
      <p:sp>
        <p:nvSpPr>
          <p:cNvPr id="172" name="object 172"/>
          <p:cNvSpPr txBox="1"/>
          <p:nvPr/>
        </p:nvSpPr>
        <p:spPr>
          <a:xfrm>
            <a:off x="7088612" y="4609592"/>
            <a:ext cx="1231265" cy="793115"/>
          </a:xfrm>
          <a:prstGeom prst="rect">
            <a:avLst/>
          </a:prstGeom>
        </p:spPr>
        <p:txBody>
          <a:bodyPr vert="horz" wrap="square" lIns="0" tIns="12700" rIns="0" bIns="0" rtlCol="0">
            <a:spAutoFit/>
          </a:bodyPr>
          <a:lstStyle/>
          <a:p>
            <a:pPr marL="25400">
              <a:lnSpc>
                <a:spcPct val="100000"/>
              </a:lnSpc>
              <a:spcBef>
                <a:spcPts val="100"/>
              </a:spcBef>
            </a:pPr>
            <a:r>
              <a:rPr sz="600" dirty="0">
                <a:solidFill>
                  <a:srgbClr val="595959"/>
                </a:solidFill>
                <a:latin typeface="Calibri"/>
                <a:cs typeface="Calibri"/>
              </a:rPr>
              <a:t>Specific</a:t>
            </a:r>
            <a:r>
              <a:rPr sz="600" spc="-25" dirty="0">
                <a:solidFill>
                  <a:srgbClr val="595959"/>
                </a:solidFill>
                <a:latin typeface="Calibri"/>
                <a:cs typeface="Calibri"/>
              </a:rPr>
              <a:t> </a:t>
            </a:r>
            <a:r>
              <a:rPr sz="600" dirty="0">
                <a:solidFill>
                  <a:srgbClr val="595959"/>
                </a:solidFill>
                <a:latin typeface="Calibri"/>
                <a:cs typeface="Calibri"/>
              </a:rPr>
              <a:t>NOx</a:t>
            </a:r>
            <a:r>
              <a:rPr sz="600" spc="-25" dirty="0">
                <a:solidFill>
                  <a:srgbClr val="595959"/>
                </a:solidFill>
                <a:latin typeface="Calibri"/>
                <a:cs typeface="Calibri"/>
              </a:rPr>
              <a:t> </a:t>
            </a:r>
            <a:r>
              <a:rPr sz="600" dirty="0">
                <a:solidFill>
                  <a:srgbClr val="595959"/>
                </a:solidFill>
                <a:latin typeface="Calibri"/>
                <a:cs typeface="Calibri"/>
              </a:rPr>
              <a:t>Emission</a:t>
            </a:r>
            <a:r>
              <a:rPr sz="600" spc="-35" dirty="0">
                <a:solidFill>
                  <a:srgbClr val="595959"/>
                </a:solidFill>
                <a:latin typeface="Calibri"/>
                <a:cs typeface="Calibri"/>
              </a:rPr>
              <a:t> </a:t>
            </a:r>
            <a:r>
              <a:rPr sz="600" spc="-10" dirty="0">
                <a:solidFill>
                  <a:srgbClr val="595959"/>
                </a:solidFill>
                <a:latin typeface="Calibri"/>
                <a:cs typeface="Calibri"/>
              </a:rPr>
              <a:t>Intensity</a:t>
            </a:r>
            <a:endParaRPr sz="600">
              <a:latin typeface="Calibri"/>
              <a:cs typeface="Calibri"/>
            </a:endParaRPr>
          </a:p>
          <a:p>
            <a:pPr>
              <a:lnSpc>
                <a:spcPct val="100000"/>
              </a:lnSpc>
              <a:spcBef>
                <a:spcPts val="215"/>
              </a:spcBef>
            </a:pPr>
            <a:endParaRPr sz="600">
              <a:latin typeface="Calibri"/>
              <a:cs typeface="Calibri"/>
            </a:endParaRPr>
          </a:p>
          <a:p>
            <a:pPr marL="25400">
              <a:lnSpc>
                <a:spcPct val="100000"/>
              </a:lnSpc>
            </a:pPr>
            <a:r>
              <a:rPr sz="600" dirty="0">
                <a:solidFill>
                  <a:srgbClr val="595959"/>
                </a:solidFill>
                <a:latin typeface="Calibri"/>
                <a:cs typeface="Calibri"/>
              </a:rPr>
              <a:t>Specific</a:t>
            </a:r>
            <a:r>
              <a:rPr sz="600" spc="-25" dirty="0">
                <a:solidFill>
                  <a:srgbClr val="595959"/>
                </a:solidFill>
                <a:latin typeface="Calibri"/>
                <a:cs typeface="Calibri"/>
              </a:rPr>
              <a:t> </a:t>
            </a:r>
            <a:r>
              <a:rPr sz="600" dirty="0">
                <a:solidFill>
                  <a:srgbClr val="595959"/>
                </a:solidFill>
                <a:latin typeface="Calibri"/>
                <a:cs typeface="Calibri"/>
              </a:rPr>
              <a:t>SOx</a:t>
            </a:r>
            <a:r>
              <a:rPr sz="600" spc="-25" dirty="0">
                <a:solidFill>
                  <a:srgbClr val="595959"/>
                </a:solidFill>
                <a:latin typeface="Calibri"/>
                <a:cs typeface="Calibri"/>
              </a:rPr>
              <a:t> </a:t>
            </a:r>
            <a:r>
              <a:rPr sz="600" dirty="0">
                <a:solidFill>
                  <a:srgbClr val="595959"/>
                </a:solidFill>
                <a:latin typeface="Calibri"/>
                <a:cs typeface="Calibri"/>
              </a:rPr>
              <a:t>Emission</a:t>
            </a:r>
            <a:r>
              <a:rPr sz="600" spc="-35" dirty="0">
                <a:solidFill>
                  <a:srgbClr val="595959"/>
                </a:solidFill>
                <a:latin typeface="Calibri"/>
                <a:cs typeface="Calibri"/>
              </a:rPr>
              <a:t> </a:t>
            </a:r>
            <a:r>
              <a:rPr sz="600" spc="-10" dirty="0">
                <a:solidFill>
                  <a:srgbClr val="595959"/>
                </a:solidFill>
                <a:latin typeface="Calibri"/>
                <a:cs typeface="Calibri"/>
              </a:rPr>
              <a:t>Intensity</a:t>
            </a:r>
            <a:endParaRPr sz="600">
              <a:latin typeface="Calibri"/>
              <a:cs typeface="Calibri"/>
            </a:endParaRPr>
          </a:p>
          <a:p>
            <a:pPr>
              <a:lnSpc>
                <a:spcPct val="100000"/>
              </a:lnSpc>
              <a:spcBef>
                <a:spcPts val="455"/>
              </a:spcBef>
            </a:pPr>
            <a:endParaRPr sz="600">
              <a:latin typeface="Calibri"/>
              <a:cs typeface="Calibri"/>
            </a:endParaRPr>
          </a:p>
          <a:p>
            <a:pPr marL="779145">
              <a:lnSpc>
                <a:spcPct val="100000"/>
              </a:lnSpc>
              <a:spcBef>
                <a:spcPts val="5"/>
              </a:spcBef>
            </a:pPr>
            <a:r>
              <a:rPr sz="500" b="1" spc="-20" dirty="0">
                <a:latin typeface="Calibri"/>
                <a:cs typeface="Calibri"/>
              </a:rPr>
              <a:t>2.05</a:t>
            </a:r>
            <a:endParaRPr sz="500">
              <a:latin typeface="Calibri"/>
              <a:cs typeface="Calibri"/>
            </a:endParaRPr>
          </a:p>
          <a:p>
            <a:pPr marL="483870">
              <a:lnSpc>
                <a:spcPct val="100000"/>
              </a:lnSpc>
              <a:spcBef>
                <a:spcPts val="420"/>
              </a:spcBef>
              <a:tabLst>
                <a:tab pos="1073150" algn="l"/>
              </a:tabLst>
            </a:pPr>
            <a:r>
              <a:rPr sz="500" b="1" spc="-20" dirty="0">
                <a:latin typeface="Calibri"/>
                <a:cs typeface="Calibri"/>
              </a:rPr>
              <a:t>1.88</a:t>
            </a:r>
            <a:r>
              <a:rPr sz="500" b="1" dirty="0">
                <a:latin typeface="Calibri"/>
                <a:cs typeface="Calibri"/>
              </a:rPr>
              <a:t>	</a:t>
            </a:r>
            <a:r>
              <a:rPr sz="750" b="1" spc="-30" baseline="5555" dirty="0">
                <a:latin typeface="Calibri"/>
                <a:cs typeface="Calibri"/>
              </a:rPr>
              <a:t>1.89</a:t>
            </a:r>
            <a:endParaRPr sz="750" baseline="5555">
              <a:latin typeface="Calibri"/>
              <a:cs typeface="Calibri"/>
            </a:endParaRPr>
          </a:p>
          <a:p>
            <a:pPr marL="189865">
              <a:lnSpc>
                <a:spcPct val="100000"/>
              </a:lnSpc>
              <a:spcBef>
                <a:spcPts val="240"/>
              </a:spcBef>
            </a:pPr>
            <a:r>
              <a:rPr sz="500" b="1" spc="-20" dirty="0">
                <a:latin typeface="Calibri"/>
                <a:cs typeface="Calibri"/>
              </a:rPr>
              <a:t>1.74</a:t>
            </a:r>
            <a:endParaRPr sz="500">
              <a:latin typeface="Calibri"/>
              <a:cs typeface="Calibri"/>
            </a:endParaRPr>
          </a:p>
        </p:txBody>
      </p:sp>
      <p:sp>
        <p:nvSpPr>
          <p:cNvPr id="173" name="object 173"/>
          <p:cNvSpPr/>
          <p:nvPr/>
        </p:nvSpPr>
        <p:spPr>
          <a:xfrm>
            <a:off x="6879335" y="4099559"/>
            <a:ext cx="2508885" cy="2879090"/>
          </a:xfrm>
          <a:custGeom>
            <a:avLst/>
            <a:gdLst/>
            <a:ahLst/>
            <a:cxnLst/>
            <a:rect l="l" t="t" r="r" b="b"/>
            <a:pathLst>
              <a:path w="2508884" h="2879090">
                <a:moveTo>
                  <a:pt x="0" y="0"/>
                </a:moveTo>
                <a:lnTo>
                  <a:pt x="2508503" y="0"/>
                </a:lnTo>
                <a:lnTo>
                  <a:pt x="2508503" y="2878836"/>
                </a:lnTo>
                <a:lnTo>
                  <a:pt x="0" y="2878836"/>
                </a:lnTo>
                <a:lnTo>
                  <a:pt x="0" y="0"/>
                </a:lnTo>
                <a:close/>
              </a:path>
            </a:pathLst>
          </a:custGeom>
          <a:ln w="6096">
            <a:solidFill>
              <a:srgbClr val="D8D8D8"/>
            </a:solidFill>
          </a:ln>
        </p:spPr>
        <p:txBody>
          <a:bodyPr wrap="square" lIns="0" tIns="0" rIns="0" bIns="0" rtlCol="0"/>
          <a:lstStyle/>
          <a:p>
            <a:endParaRPr/>
          </a:p>
        </p:txBody>
      </p:sp>
      <p:sp>
        <p:nvSpPr>
          <p:cNvPr id="174" name="object 174"/>
          <p:cNvSpPr txBox="1"/>
          <p:nvPr/>
        </p:nvSpPr>
        <p:spPr>
          <a:xfrm>
            <a:off x="6940363" y="4370353"/>
            <a:ext cx="249554"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kg/tcs</a:t>
            </a:r>
            <a:endParaRPr sz="500">
              <a:latin typeface="Verdana"/>
              <a:cs typeface="Verdana"/>
            </a:endParaRPr>
          </a:p>
        </p:txBody>
      </p:sp>
      <p:sp>
        <p:nvSpPr>
          <p:cNvPr id="175" name="object 175"/>
          <p:cNvSpPr txBox="1"/>
          <p:nvPr/>
        </p:nvSpPr>
        <p:spPr>
          <a:xfrm>
            <a:off x="8282940" y="4139184"/>
            <a:ext cx="1041400" cy="876300"/>
          </a:xfrm>
          <a:prstGeom prst="rect">
            <a:avLst/>
          </a:prstGeom>
          <a:solidFill>
            <a:srgbClr val="548ED4"/>
          </a:solidFill>
        </p:spPr>
        <p:txBody>
          <a:bodyPr vert="horz" wrap="square" lIns="0" tIns="0" rIns="0" bIns="0" rtlCol="0">
            <a:spAutoFit/>
          </a:bodyPr>
          <a:lstStyle/>
          <a:p>
            <a:pPr>
              <a:lnSpc>
                <a:spcPct val="100000"/>
              </a:lnSpc>
            </a:pPr>
            <a:endParaRPr sz="550">
              <a:latin typeface="Times New Roman"/>
              <a:cs typeface="Times New Roman"/>
            </a:endParaRPr>
          </a:p>
          <a:p>
            <a:pPr>
              <a:lnSpc>
                <a:spcPct val="100000"/>
              </a:lnSpc>
              <a:spcBef>
                <a:spcPts val="475"/>
              </a:spcBef>
            </a:pPr>
            <a:endParaRPr sz="550">
              <a:latin typeface="Times New Roman"/>
              <a:cs typeface="Times New Roman"/>
            </a:endParaRPr>
          </a:p>
          <a:p>
            <a:pPr marL="327025">
              <a:lnSpc>
                <a:spcPct val="100000"/>
              </a:lnSpc>
            </a:pPr>
            <a:r>
              <a:rPr sz="550" b="1" dirty="0">
                <a:solidFill>
                  <a:srgbClr val="FFFFFF"/>
                </a:solidFill>
                <a:latin typeface="Calibri"/>
                <a:cs typeface="Calibri"/>
              </a:rPr>
              <a:t>2024</a:t>
            </a:r>
            <a:r>
              <a:rPr sz="550" b="1" spc="-5" dirty="0">
                <a:solidFill>
                  <a:srgbClr val="FFFFFF"/>
                </a:solidFill>
                <a:latin typeface="Calibri"/>
                <a:cs typeface="Calibri"/>
              </a:rPr>
              <a:t> </a:t>
            </a:r>
            <a:r>
              <a:rPr sz="550" b="1" dirty="0">
                <a:solidFill>
                  <a:srgbClr val="FFFFFF"/>
                </a:solidFill>
                <a:latin typeface="Calibri"/>
                <a:cs typeface="Calibri"/>
              </a:rPr>
              <a:t>to</a:t>
            </a:r>
            <a:r>
              <a:rPr sz="550" b="1" spc="25" dirty="0">
                <a:solidFill>
                  <a:srgbClr val="FFFFFF"/>
                </a:solidFill>
                <a:latin typeface="Calibri"/>
                <a:cs typeface="Calibri"/>
              </a:rPr>
              <a:t> </a:t>
            </a:r>
            <a:r>
              <a:rPr sz="550" b="1" spc="-20" dirty="0">
                <a:solidFill>
                  <a:srgbClr val="FFFFFF"/>
                </a:solidFill>
                <a:latin typeface="Calibri"/>
                <a:cs typeface="Calibri"/>
              </a:rPr>
              <a:t>2030</a:t>
            </a:r>
            <a:endParaRPr sz="550">
              <a:latin typeface="Calibri"/>
              <a:cs typeface="Calibri"/>
            </a:endParaRPr>
          </a:p>
          <a:p>
            <a:pPr marL="60325" marR="321310">
              <a:lnSpc>
                <a:spcPct val="102400"/>
              </a:lnSpc>
              <a:spcBef>
                <a:spcPts val="10"/>
              </a:spcBef>
            </a:pPr>
            <a:r>
              <a:rPr sz="550" b="1" dirty="0">
                <a:solidFill>
                  <a:srgbClr val="FFFFFF"/>
                </a:solidFill>
                <a:latin typeface="Calibri"/>
                <a:cs typeface="Calibri"/>
              </a:rPr>
              <a:t>Specific NOx</a:t>
            </a:r>
            <a:r>
              <a:rPr sz="550" b="1" spc="25" dirty="0">
                <a:solidFill>
                  <a:srgbClr val="FFFFFF"/>
                </a:solidFill>
                <a:latin typeface="Calibri"/>
                <a:cs typeface="Calibri"/>
              </a:rPr>
              <a:t> </a:t>
            </a:r>
            <a:r>
              <a:rPr sz="550" b="1" spc="-10" dirty="0">
                <a:solidFill>
                  <a:srgbClr val="FFFFFF"/>
                </a:solidFill>
                <a:latin typeface="Calibri"/>
                <a:cs typeface="Calibri"/>
              </a:rPr>
              <a:t>Emission</a:t>
            </a:r>
            <a:r>
              <a:rPr sz="550" b="1" spc="500" dirty="0">
                <a:solidFill>
                  <a:srgbClr val="FFFFFF"/>
                </a:solidFill>
                <a:latin typeface="Calibri"/>
                <a:cs typeface="Calibri"/>
              </a:rPr>
              <a:t> </a:t>
            </a:r>
            <a:r>
              <a:rPr sz="550" b="1" dirty="0">
                <a:solidFill>
                  <a:srgbClr val="FFFFFF"/>
                </a:solidFill>
                <a:latin typeface="Calibri"/>
                <a:cs typeface="Calibri"/>
              </a:rPr>
              <a:t>Intensity:</a:t>
            </a:r>
            <a:r>
              <a:rPr sz="550" b="1" spc="140" dirty="0">
                <a:solidFill>
                  <a:srgbClr val="FFFFFF"/>
                </a:solidFill>
                <a:latin typeface="Calibri"/>
                <a:cs typeface="Calibri"/>
              </a:rPr>
              <a:t> </a:t>
            </a:r>
            <a:r>
              <a:rPr sz="550" b="1" dirty="0">
                <a:solidFill>
                  <a:srgbClr val="FFFFFF"/>
                </a:solidFill>
                <a:latin typeface="Calibri"/>
                <a:cs typeface="Calibri"/>
              </a:rPr>
              <a:t>24%</a:t>
            </a:r>
            <a:r>
              <a:rPr sz="550" b="1" spc="145" dirty="0">
                <a:solidFill>
                  <a:srgbClr val="FFFFFF"/>
                </a:solidFill>
                <a:latin typeface="Calibri"/>
                <a:cs typeface="Calibri"/>
              </a:rPr>
              <a:t> </a:t>
            </a:r>
            <a:r>
              <a:rPr sz="550" b="1" spc="-50" dirty="0">
                <a:solidFill>
                  <a:srgbClr val="FFFFFF"/>
                </a:solidFill>
                <a:latin typeface="Calibri"/>
                <a:cs typeface="Calibri"/>
              </a:rPr>
              <a:t>↓</a:t>
            </a:r>
            <a:r>
              <a:rPr sz="550" b="1" spc="500" dirty="0">
                <a:solidFill>
                  <a:srgbClr val="FFFFFF"/>
                </a:solidFill>
                <a:latin typeface="Calibri"/>
                <a:cs typeface="Calibri"/>
              </a:rPr>
              <a:t> </a:t>
            </a:r>
            <a:r>
              <a:rPr sz="550" b="1" dirty="0">
                <a:solidFill>
                  <a:srgbClr val="FFFFFF"/>
                </a:solidFill>
                <a:latin typeface="Calibri"/>
                <a:cs typeface="Calibri"/>
              </a:rPr>
              <a:t>Specific</a:t>
            </a:r>
            <a:r>
              <a:rPr sz="550" b="1" spc="-5" dirty="0">
                <a:solidFill>
                  <a:srgbClr val="FFFFFF"/>
                </a:solidFill>
                <a:latin typeface="Calibri"/>
                <a:cs typeface="Calibri"/>
              </a:rPr>
              <a:t> </a:t>
            </a:r>
            <a:r>
              <a:rPr sz="550" b="1" dirty="0">
                <a:solidFill>
                  <a:srgbClr val="FFFFFF"/>
                </a:solidFill>
                <a:latin typeface="Calibri"/>
                <a:cs typeface="Calibri"/>
              </a:rPr>
              <a:t>SOx</a:t>
            </a:r>
            <a:r>
              <a:rPr sz="550" b="1" spc="20" dirty="0">
                <a:solidFill>
                  <a:srgbClr val="FFFFFF"/>
                </a:solidFill>
                <a:latin typeface="Calibri"/>
                <a:cs typeface="Calibri"/>
              </a:rPr>
              <a:t> </a:t>
            </a:r>
            <a:r>
              <a:rPr sz="550" b="1" spc="-10" dirty="0">
                <a:solidFill>
                  <a:srgbClr val="FFFFFF"/>
                </a:solidFill>
                <a:latin typeface="Calibri"/>
                <a:cs typeface="Calibri"/>
              </a:rPr>
              <a:t>Emission</a:t>
            </a:r>
            <a:r>
              <a:rPr sz="550" b="1" spc="500" dirty="0">
                <a:solidFill>
                  <a:srgbClr val="FFFFFF"/>
                </a:solidFill>
                <a:latin typeface="Calibri"/>
                <a:cs typeface="Calibri"/>
              </a:rPr>
              <a:t> </a:t>
            </a:r>
            <a:r>
              <a:rPr sz="550" b="1" dirty="0">
                <a:solidFill>
                  <a:srgbClr val="FFFFFF"/>
                </a:solidFill>
                <a:latin typeface="Calibri"/>
                <a:cs typeface="Calibri"/>
              </a:rPr>
              <a:t>Intensity:</a:t>
            </a:r>
            <a:r>
              <a:rPr sz="550" b="1" spc="140" dirty="0">
                <a:solidFill>
                  <a:srgbClr val="FFFFFF"/>
                </a:solidFill>
                <a:latin typeface="Calibri"/>
                <a:cs typeface="Calibri"/>
              </a:rPr>
              <a:t> </a:t>
            </a:r>
            <a:r>
              <a:rPr sz="550" b="1" dirty="0">
                <a:solidFill>
                  <a:srgbClr val="FFFFFF"/>
                </a:solidFill>
                <a:latin typeface="Calibri"/>
                <a:cs typeface="Calibri"/>
              </a:rPr>
              <a:t>51%</a:t>
            </a:r>
            <a:r>
              <a:rPr sz="550" b="1" spc="145" dirty="0">
                <a:solidFill>
                  <a:srgbClr val="FFFFFF"/>
                </a:solidFill>
                <a:latin typeface="Calibri"/>
                <a:cs typeface="Calibri"/>
              </a:rPr>
              <a:t> </a:t>
            </a:r>
            <a:r>
              <a:rPr sz="550" b="1" spc="-50" dirty="0">
                <a:solidFill>
                  <a:srgbClr val="FFFFFF"/>
                </a:solidFill>
                <a:latin typeface="Calibri"/>
                <a:cs typeface="Calibri"/>
              </a:rPr>
              <a:t>↓</a:t>
            </a:r>
            <a:endParaRPr sz="550">
              <a:latin typeface="Calibri"/>
              <a:cs typeface="Calibri"/>
            </a:endParaRPr>
          </a:p>
        </p:txBody>
      </p:sp>
      <p:grpSp>
        <p:nvGrpSpPr>
          <p:cNvPr id="176" name="object 176"/>
          <p:cNvGrpSpPr/>
          <p:nvPr/>
        </p:nvGrpSpPr>
        <p:grpSpPr>
          <a:xfrm>
            <a:off x="3666490" y="5018532"/>
            <a:ext cx="3050540" cy="1748789"/>
            <a:chOff x="3666490" y="5018532"/>
            <a:chExt cx="3050540" cy="1748789"/>
          </a:xfrm>
        </p:grpSpPr>
        <p:pic>
          <p:nvPicPr>
            <p:cNvPr id="177" name="object 177"/>
            <p:cNvPicPr/>
            <p:nvPr/>
          </p:nvPicPr>
          <p:blipFill>
            <a:blip r:embed="rId60" cstate="print"/>
            <a:stretch>
              <a:fillRect/>
            </a:stretch>
          </p:blipFill>
          <p:spPr>
            <a:xfrm>
              <a:off x="6428232" y="6297167"/>
              <a:ext cx="225551" cy="463296"/>
            </a:xfrm>
            <a:prstGeom prst="rect">
              <a:avLst/>
            </a:prstGeom>
          </p:spPr>
        </p:pic>
        <p:pic>
          <p:nvPicPr>
            <p:cNvPr id="178" name="object 178"/>
            <p:cNvPicPr/>
            <p:nvPr/>
          </p:nvPicPr>
          <p:blipFill>
            <a:blip r:embed="rId61" cstate="print"/>
            <a:stretch>
              <a:fillRect/>
            </a:stretch>
          </p:blipFill>
          <p:spPr>
            <a:xfrm>
              <a:off x="6091428" y="6083807"/>
              <a:ext cx="225551" cy="676656"/>
            </a:xfrm>
            <a:prstGeom prst="rect">
              <a:avLst/>
            </a:prstGeom>
          </p:spPr>
        </p:pic>
        <p:pic>
          <p:nvPicPr>
            <p:cNvPr id="179" name="object 179"/>
            <p:cNvPicPr/>
            <p:nvPr/>
          </p:nvPicPr>
          <p:blipFill>
            <a:blip r:embed="rId62" cstate="print"/>
            <a:stretch>
              <a:fillRect/>
            </a:stretch>
          </p:blipFill>
          <p:spPr>
            <a:xfrm>
              <a:off x="5753100" y="6013703"/>
              <a:ext cx="225551" cy="746760"/>
            </a:xfrm>
            <a:prstGeom prst="rect">
              <a:avLst/>
            </a:prstGeom>
          </p:spPr>
        </p:pic>
        <p:pic>
          <p:nvPicPr>
            <p:cNvPr id="180" name="object 180"/>
            <p:cNvPicPr/>
            <p:nvPr/>
          </p:nvPicPr>
          <p:blipFill>
            <a:blip r:embed="rId63" cstate="print"/>
            <a:stretch>
              <a:fillRect/>
            </a:stretch>
          </p:blipFill>
          <p:spPr>
            <a:xfrm>
              <a:off x="5416296" y="5893307"/>
              <a:ext cx="225551" cy="867156"/>
            </a:xfrm>
            <a:prstGeom prst="rect">
              <a:avLst/>
            </a:prstGeom>
          </p:spPr>
        </p:pic>
        <p:pic>
          <p:nvPicPr>
            <p:cNvPr id="181" name="object 181"/>
            <p:cNvPicPr/>
            <p:nvPr/>
          </p:nvPicPr>
          <p:blipFill>
            <a:blip r:embed="rId64" cstate="print"/>
            <a:stretch>
              <a:fillRect/>
            </a:stretch>
          </p:blipFill>
          <p:spPr>
            <a:xfrm>
              <a:off x="5079492" y="5907023"/>
              <a:ext cx="224027" cy="853440"/>
            </a:xfrm>
            <a:prstGeom prst="rect">
              <a:avLst/>
            </a:prstGeom>
          </p:spPr>
        </p:pic>
        <p:pic>
          <p:nvPicPr>
            <p:cNvPr id="182" name="object 182"/>
            <p:cNvPicPr/>
            <p:nvPr/>
          </p:nvPicPr>
          <p:blipFill>
            <a:blip r:embed="rId65" cstate="print"/>
            <a:stretch>
              <a:fillRect/>
            </a:stretch>
          </p:blipFill>
          <p:spPr>
            <a:xfrm>
              <a:off x="4741164" y="5018532"/>
              <a:ext cx="225551" cy="1741932"/>
            </a:xfrm>
            <a:prstGeom prst="rect">
              <a:avLst/>
            </a:prstGeom>
          </p:spPr>
        </p:pic>
        <p:pic>
          <p:nvPicPr>
            <p:cNvPr id="183" name="object 183"/>
            <p:cNvPicPr/>
            <p:nvPr/>
          </p:nvPicPr>
          <p:blipFill>
            <a:blip r:embed="rId66" cstate="print"/>
            <a:stretch>
              <a:fillRect/>
            </a:stretch>
          </p:blipFill>
          <p:spPr>
            <a:xfrm>
              <a:off x="4404360" y="5088635"/>
              <a:ext cx="224028" cy="1671828"/>
            </a:xfrm>
            <a:prstGeom prst="rect">
              <a:avLst/>
            </a:prstGeom>
          </p:spPr>
        </p:pic>
        <p:pic>
          <p:nvPicPr>
            <p:cNvPr id="184" name="object 184"/>
            <p:cNvPicPr/>
            <p:nvPr/>
          </p:nvPicPr>
          <p:blipFill>
            <a:blip r:embed="rId65" cstate="print"/>
            <a:stretch>
              <a:fillRect/>
            </a:stretch>
          </p:blipFill>
          <p:spPr>
            <a:xfrm>
              <a:off x="4066032" y="5018532"/>
              <a:ext cx="225551" cy="1741932"/>
            </a:xfrm>
            <a:prstGeom prst="rect">
              <a:avLst/>
            </a:prstGeom>
          </p:spPr>
        </p:pic>
        <p:pic>
          <p:nvPicPr>
            <p:cNvPr id="185" name="object 185"/>
            <p:cNvPicPr/>
            <p:nvPr/>
          </p:nvPicPr>
          <p:blipFill>
            <a:blip r:embed="rId10" cstate="print"/>
            <a:stretch>
              <a:fillRect/>
            </a:stretch>
          </p:blipFill>
          <p:spPr>
            <a:xfrm>
              <a:off x="3729227" y="5106923"/>
              <a:ext cx="224028" cy="1653540"/>
            </a:xfrm>
            <a:prstGeom prst="rect">
              <a:avLst/>
            </a:prstGeom>
          </p:spPr>
        </p:pic>
        <p:sp>
          <p:nvSpPr>
            <p:cNvPr id="186" name="object 186"/>
            <p:cNvSpPr/>
            <p:nvPr/>
          </p:nvSpPr>
          <p:spPr>
            <a:xfrm>
              <a:off x="3672840" y="6760464"/>
              <a:ext cx="3037840" cy="0"/>
            </a:xfrm>
            <a:custGeom>
              <a:avLst/>
              <a:gdLst/>
              <a:ahLst/>
              <a:cxnLst/>
              <a:rect l="l" t="t" r="r" b="b"/>
              <a:pathLst>
                <a:path w="3037840">
                  <a:moveTo>
                    <a:pt x="3037331" y="0"/>
                  </a:moveTo>
                  <a:lnTo>
                    <a:pt x="0" y="0"/>
                  </a:lnTo>
                </a:path>
              </a:pathLst>
            </a:custGeom>
            <a:ln w="12192">
              <a:solidFill>
                <a:srgbClr val="243F60"/>
              </a:solidFill>
            </a:ln>
          </p:spPr>
          <p:txBody>
            <a:bodyPr wrap="square" lIns="0" tIns="0" rIns="0" bIns="0" rtlCol="0"/>
            <a:lstStyle/>
            <a:p>
              <a:endParaRPr/>
            </a:p>
          </p:txBody>
        </p:sp>
      </p:grpSp>
      <p:sp>
        <p:nvSpPr>
          <p:cNvPr id="187" name="object 187"/>
          <p:cNvSpPr txBox="1"/>
          <p:nvPr/>
        </p:nvSpPr>
        <p:spPr>
          <a:xfrm>
            <a:off x="6483075" y="615033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F69546"/>
                </a:solidFill>
                <a:latin typeface="Calibri"/>
                <a:cs typeface="Calibri"/>
              </a:rPr>
              <a:t>0.26</a:t>
            </a:r>
            <a:endParaRPr sz="600">
              <a:latin typeface="Calibri"/>
              <a:cs typeface="Calibri"/>
            </a:endParaRPr>
          </a:p>
        </p:txBody>
      </p:sp>
      <p:sp>
        <p:nvSpPr>
          <p:cNvPr id="188" name="object 188"/>
          <p:cNvSpPr txBox="1"/>
          <p:nvPr/>
        </p:nvSpPr>
        <p:spPr>
          <a:xfrm>
            <a:off x="6146283" y="5936996"/>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0.38</a:t>
            </a:r>
            <a:endParaRPr sz="600">
              <a:latin typeface="Calibri"/>
              <a:cs typeface="Calibri"/>
            </a:endParaRPr>
          </a:p>
        </p:txBody>
      </p:sp>
      <p:sp>
        <p:nvSpPr>
          <p:cNvPr id="189" name="object 189"/>
          <p:cNvSpPr txBox="1"/>
          <p:nvPr/>
        </p:nvSpPr>
        <p:spPr>
          <a:xfrm>
            <a:off x="5807956" y="5865372"/>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0.42</a:t>
            </a:r>
            <a:endParaRPr sz="600">
              <a:latin typeface="Calibri"/>
              <a:cs typeface="Calibri"/>
            </a:endParaRPr>
          </a:p>
        </p:txBody>
      </p:sp>
      <p:sp>
        <p:nvSpPr>
          <p:cNvPr id="190" name="object 190"/>
          <p:cNvSpPr txBox="1"/>
          <p:nvPr/>
        </p:nvSpPr>
        <p:spPr>
          <a:xfrm>
            <a:off x="5471140" y="574496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0.49</a:t>
            </a:r>
            <a:endParaRPr sz="600">
              <a:latin typeface="Calibri"/>
              <a:cs typeface="Calibri"/>
            </a:endParaRPr>
          </a:p>
        </p:txBody>
      </p:sp>
      <p:sp>
        <p:nvSpPr>
          <p:cNvPr id="191" name="object 191"/>
          <p:cNvSpPr txBox="1"/>
          <p:nvPr/>
        </p:nvSpPr>
        <p:spPr>
          <a:xfrm>
            <a:off x="5132813" y="575868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0.48</a:t>
            </a:r>
            <a:endParaRPr sz="600">
              <a:latin typeface="Calibri"/>
              <a:cs typeface="Calibri"/>
            </a:endParaRPr>
          </a:p>
        </p:txBody>
      </p:sp>
      <p:sp>
        <p:nvSpPr>
          <p:cNvPr id="192" name="object 192"/>
          <p:cNvSpPr txBox="1"/>
          <p:nvPr/>
        </p:nvSpPr>
        <p:spPr>
          <a:xfrm>
            <a:off x="4796020" y="487018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0.98</a:t>
            </a:r>
            <a:endParaRPr sz="600">
              <a:latin typeface="Calibri"/>
              <a:cs typeface="Calibri"/>
            </a:endParaRPr>
          </a:p>
        </p:txBody>
      </p:sp>
      <p:sp>
        <p:nvSpPr>
          <p:cNvPr id="193" name="object 193"/>
          <p:cNvSpPr txBox="1"/>
          <p:nvPr/>
        </p:nvSpPr>
        <p:spPr>
          <a:xfrm>
            <a:off x="4457693" y="4941803"/>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0.94</a:t>
            </a:r>
            <a:endParaRPr sz="600">
              <a:latin typeface="Calibri"/>
              <a:cs typeface="Calibri"/>
            </a:endParaRPr>
          </a:p>
        </p:txBody>
      </p:sp>
      <p:sp>
        <p:nvSpPr>
          <p:cNvPr id="194" name="object 194"/>
          <p:cNvSpPr txBox="1"/>
          <p:nvPr/>
        </p:nvSpPr>
        <p:spPr>
          <a:xfrm>
            <a:off x="4120900" y="4870180"/>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0.98</a:t>
            </a:r>
            <a:endParaRPr sz="600">
              <a:latin typeface="Calibri"/>
              <a:cs typeface="Calibri"/>
            </a:endParaRPr>
          </a:p>
        </p:txBody>
      </p:sp>
      <p:sp>
        <p:nvSpPr>
          <p:cNvPr id="195" name="object 195"/>
          <p:cNvSpPr txBox="1"/>
          <p:nvPr/>
        </p:nvSpPr>
        <p:spPr>
          <a:xfrm>
            <a:off x="3782573" y="496008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solidFill>
                  <a:srgbClr val="31859C"/>
                </a:solidFill>
                <a:latin typeface="Calibri"/>
                <a:cs typeface="Calibri"/>
              </a:rPr>
              <a:t>0.93</a:t>
            </a:r>
            <a:endParaRPr sz="600">
              <a:latin typeface="Calibri"/>
              <a:cs typeface="Calibri"/>
            </a:endParaRPr>
          </a:p>
        </p:txBody>
      </p:sp>
      <p:sp>
        <p:nvSpPr>
          <p:cNvPr id="196" name="object 196"/>
          <p:cNvSpPr txBox="1"/>
          <p:nvPr/>
        </p:nvSpPr>
        <p:spPr>
          <a:xfrm>
            <a:off x="6466401"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30</a:t>
            </a:r>
            <a:endParaRPr sz="500">
              <a:latin typeface="Calibri"/>
              <a:cs typeface="Calibri"/>
            </a:endParaRPr>
          </a:p>
        </p:txBody>
      </p:sp>
      <p:sp>
        <p:nvSpPr>
          <p:cNvPr id="197" name="object 197"/>
          <p:cNvSpPr txBox="1"/>
          <p:nvPr/>
        </p:nvSpPr>
        <p:spPr>
          <a:xfrm>
            <a:off x="6122000" y="6787266"/>
            <a:ext cx="17780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145" dirty="0">
                <a:latin typeface="Calibri"/>
                <a:cs typeface="Calibri"/>
              </a:rPr>
              <a:t> </a:t>
            </a:r>
            <a:r>
              <a:rPr sz="500" b="1" spc="-25" dirty="0">
                <a:latin typeface="Calibri"/>
                <a:cs typeface="Calibri"/>
              </a:rPr>
              <a:t>24</a:t>
            </a:r>
            <a:endParaRPr sz="500">
              <a:latin typeface="Calibri"/>
              <a:cs typeface="Calibri"/>
            </a:endParaRPr>
          </a:p>
        </p:txBody>
      </p:sp>
      <p:sp>
        <p:nvSpPr>
          <p:cNvPr id="198" name="object 198"/>
          <p:cNvSpPr txBox="1"/>
          <p:nvPr/>
        </p:nvSpPr>
        <p:spPr>
          <a:xfrm>
            <a:off x="5792803"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199" name="object 199"/>
          <p:cNvSpPr txBox="1"/>
          <p:nvPr/>
        </p:nvSpPr>
        <p:spPr>
          <a:xfrm>
            <a:off x="5454500"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200" name="object 200"/>
          <p:cNvSpPr txBox="1"/>
          <p:nvPr/>
        </p:nvSpPr>
        <p:spPr>
          <a:xfrm>
            <a:off x="5117671"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201" name="object 201"/>
          <p:cNvSpPr txBox="1"/>
          <p:nvPr/>
        </p:nvSpPr>
        <p:spPr>
          <a:xfrm>
            <a:off x="4779368"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202" name="object 202"/>
          <p:cNvSpPr txBox="1"/>
          <p:nvPr/>
        </p:nvSpPr>
        <p:spPr>
          <a:xfrm>
            <a:off x="4442580"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203" name="object 203"/>
          <p:cNvSpPr txBox="1"/>
          <p:nvPr/>
        </p:nvSpPr>
        <p:spPr>
          <a:xfrm>
            <a:off x="4104236"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sp>
        <p:nvSpPr>
          <p:cNvPr id="204" name="object 204"/>
          <p:cNvSpPr txBox="1"/>
          <p:nvPr/>
        </p:nvSpPr>
        <p:spPr>
          <a:xfrm>
            <a:off x="3767447" y="6787266"/>
            <a:ext cx="162560"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05</a:t>
            </a:r>
            <a:endParaRPr sz="500">
              <a:latin typeface="Calibri"/>
              <a:cs typeface="Calibri"/>
            </a:endParaRPr>
          </a:p>
        </p:txBody>
      </p:sp>
      <p:grpSp>
        <p:nvGrpSpPr>
          <p:cNvPr id="205" name="object 205"/>
          <p:cNvGrpSpPr/>
          <p:nvPr/>
        </p:nvGrpSpPr>
        <p:grpSpPr>
          <a:xfrm>
            <a:off x="3570732" y="4096511"/>
            <a:ext cx="3241675" cy="2885440"/>
            <a:chOff x="3570732" y="4096511"/>
            <a:chExt cx="3241675" cy="2885440"/>
          </a:xfrm>
        </p:grpSpPr>
        <p:pic>
          <p:nvPicPr>
            <p:cNvPr id="206" name="object 206"/>
            <p:cNvPicPr/>
            <p:nvPr/>
          </p:nvPicPr>
          <p:blipFill>
            <a:blip r:embed="rId67" cstate="print"/>
            <a:stretch>
              <a:fillRect/>
            </a:stretch>
          </p:blipFill>
          <p:spPr>
            <a:xfrm>
              <a:off x="4093464" y="4169664"/>
              <a:ext cx="249935" cy="74675"/>
            </a:xfrm>
            <a:prstGeom prst="rect">
              <a:avLst/>
            </a:prstGeom>
          </p:spPr>
        </p:pic>
        <p:pic>
          <p:nvPicPr>
            <p:cNvPr id="207" name="object 207"/>
            <p:cNvPicPr/>
            <p:nvPr/>
          </p:nvPicPr>
          <p:blipFill>
            <a:blip r:embed="rId68" cstate="print"/>
            <a:stretch>
              <a:fillRect/>
            </a:stretch>
          </p:blipFill>
          <p:spPr>
            <a:xfrm>
              <a:off x="4390643" y="4166616"/>
              <a:ext cx="487679" cy="77724"/>
            </a:xfrm>
            <a:prstGeom prst="rect">
              <a:avLst/>
            </a:prstGeom>
          </p:spPr>
        </p:pic>
        <p:pic>
          <p:nvPicPr>
            <p:cNvPr id="208" name="object 208"/>
            <p:cNvPicPr/>
            <p:nvPr/>
          </p:nvPicPr>
          <p:blipFill>
            <a:blip r:embed="rId69" cstate="print"/>
            <a:stretch>
              <a:fillRect/>
            </a:stretch>
          </p:blipFill>
          <p:spPr>
            <a:xfrm>
              <a:off x="3614927" y="4166616"/>
              <a:ext cx="509016" cy="220980"/>
            </a:xfrm>
            <a:prstGeom prst="rect">
              <a:avLst/>
            </a:prstGeom>
          </p:spPr>
        </p:pic>
        <p:sp>
          <p:nvSpPr>
            <p:cNvPr id="209" name="object 209"/>
            <p:cNvSpPr/>
            <p:nvPr/>
          </p:nvSpPr>
          <p:spPr>
            <a:xfrm>
              <a:off x="3573780" y="4099559"/>
              <a:ext cx="3235960" cy="2879090"/>
            </a:xfrm>
            <a:custGeom>
              <a:avLst/>
              <a:gdLst/>
              <a:ahLst/>
              <a:cxnLst/>
              <a:rect l="l" t="t" r="r" b="b"/>
              <a:pathLst>
                <a:path w="3235959" h="2879090">
                  <a:moveTo>
                    <a:pt x="0" y="0"/>
                  </a:moveTo>
                  <a:lnTo>
                    <a:pt x="3235451" y="0"/>
                  </a:lnTo>
                  <a:lnTo>
                    <a:pt x="3235451" y="2878836"/>
                  </a:lnTo>
                  <a:lnTo>
                    <a:pt x="0" y="2878836"/>
                  </a:lnTo>
                  <a:lnTo>
                    <a:pt x="0" y="0"/>
                  </a:lnTo>
                  <a:close/>
                </a:path>
              </a:pathLst>
            </a:custGeom>
            <a:ln w="6096">
              <a:solidFill>
                <a:srgbClr val="D8D8D8"/>
              </a:solidFill>
            </a:ln>
          </p:spPr>
          <p:txBody>
            <a:bodyPr wrap="square" lIns="0" tIns="0" rIns="0" bIns="0" rtlCol="0"/>
            <a:lstStyle/>
            <a:p>
              <a:endParaRPr/>
            </a:p>
          </p:txBody>
        </p:sp>
      </p:grpSp>
      <p:sp>
        <p:nvSpPr>
          <p:cNvPr id="210" name="object 210"/>
          <p:cNvSpPr txBox="1"/>
          <p:nvPr/>
        </p:nvSpPr>
        <p:spPr>
          <a:xfrm>
            <a:off x="3634764" y="4570008"/>
            <a:ext cx="249554"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kg/tcs</a:t>
            </a:r>
            <a:endParaRPr sz="500">
              <a:latin typeface="Verdana"/>
              <a:cs typeface="Verdana"/>
            </a:endParaRPr>
          </a:p>
        </p:txBody>
      </p:sp>
      <p:sp>
        <p:nvSpPr>
          <p:cNvPr id="211" name="object 211"/>
          <p:cNvSpPr txBox="1"/>
          <p:nvPr/>
        </p:nvSpPr>
        <p:spPr>
          <a:xfrm>
            <a:off x="5696711" y="4158996"/>
            <a:ext cx="1079500" cy="460375"/>
          </a:xfrm>
          <a:prstGeom prst="rect">
            <a:avLst/>
          </a:prstGeom>
          <a:solidFill>
            <a:srgbClr val="548ED4"/>
          </a:solidFill>
        </p:spPr>
        <p:txBody>
          <a:bodyPr vert="horz" wrap="square" lIns="0" tIns="31115" rIns="0" bIns="0" rtlCol="0">
            <a:spAutoFit/>
          </a:bodyPr>
          <a:lstStyle/>
          <a:p>
            <a:pPr>
              <a:lnSpc>
                <a:spcPct val="100000"/>
              </a:lnSpc>
              <a:spcBef>
                <a:spcPts val="245"/>
              </a:spcBef>
            </a:pPr>
            <a:endParaRPr sz="650">
              <a:latin typeface="Times New Roman"/>
              <a:cs typeface="Times New Roman"/>
            </a:endParaRPr>
          </a:p>
          <a:p>
            <a:pPr marL="168910">
              <a:lnSpc>
                <a:spcPct val="100000"/>
              </a:lnSpc>
            </a:pPr>
            <a:r>
              <a:rPr sz="650" b="1" dirty="0">
                <a:solidFill>
                  <a:srgbClr val="FFFFFF"/>
                </a:solidFill>
                <a:latin typeface="Calibri"/>
                <a:cs typeface="Calibri"/>
              </a:rPr>
              <a:t>2005</a:t>
            </a:r>
            <a:r>
              <a:rPr sz="650" b="1" spc="40" dirty="0">
                <a:solidFill>
                  <a:srgbClr val="FFFFFF"/>
                </a:solidFill>
                <a:latin typeface="Calibri"/>
                <a:cs typeface="Calibri"/>
              </a:rPr>
              <a:t> </a:t>
            </a:r>
            <a:r>
              <a:rPr sz="650" b="1" dirty="0">
                <a:solidFill>
                  <a:srgbClr val="FFFFFF"/>
                </a:solidFill>
                <a:latin typeface="Calibri"/>
                <a:cs typeface="Calibri"/>
              </a:rPr>
              <a:t>to</a:t>
            </a:r>
            <a:r>
              <a:rPr sz="650" b="1" spc="25" dirty="0">
                <a:solidFill>
                  <a:srgbClr val="FFFFFF"/>
                </a:solidFill>
                <a:latin typeface="Calibri"/>
                <a:cs typeface="Calibri"/>
              </a:rPr>
              <a:t> </a:t>
            </a:r>
            <a:r>
              <a:rPr sz="650" b="1" dirty="0">
                <a:solidFill>
                  <a:srgbClr val="FFFFFF"/>
                </a:solidFill>
                <a:latin typeface="Calibri"/>
                <a:cs typeface="Calibri"/>
              </a:rPr>
              <a:t>2030:</a:t>
            </a:r>
            <a:r>
              <a:rPr sz="650" b="1" spc="40" dirty="0">
                <a:solidFill>
                  <a:srgbClr val="FFFFFF"/>
                </a:solidFill>
                <a:latin typeface="Calibri"/>
                <a:cs typeface="Calibri"/>
              </a:rPr>
              <a:t> </a:t>
            </a:r>
            <a:r>
              <a:rPr sz="650" b="1" dirty="0">
                <a:solidFill>
                  <a:srgbClr val="FFFFFF"/>
                </a:solidFill>
                <a:latin typeface="Calibri"/>
                <a:cs typeface="Calibri"/>
              </a:rPr>
              <a:t>72%</a:t>
            </a:r>
            <a:r>
              <a:rPr sz="650" b="1" spc="25"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a:p>
            <a:pPr marL="168910">
              <a:lnSpc>
                <a:spcPct val="100000"/>
              </a:lnSpc>
              <a:spcBef>
                <a:spcPts val="15"/>
              </a:spcBef>
            </a:pPr>
            <a:r>
              <a:rPr sz="650" b="1" dirty="0">
                <a:solidFill>
                  <a:srgbClr val="FFFFFF"/>
                </a:solidFill>
                <a:latin typeface="Calibri"/>
                <a:cs typeface="Calibri"/>
              </a:rPr>
              <a:t>2024</a:t>
            </a:r>
            <a:r>
              <a:rPr sz="650" b="1" spc="40" dirty="0">
                <a:solidFill>
                  <a:srgbClr val="FFFFFF"/>
                </a:solidFill>
                <a:latin typeface="Calibri"/>
                <a:cs typeface="Calibri"/>
              </a:rPr>
              <a:t> </a:t>
            </a:r>
            <a:r>
              <a:rPr sz="650" b="1" dirty="0">
                <a:solidFill>
                  <a:srgbClr val="FFFFFF"/>
                </a:solidFill>
                <a:latin typeface="Calibri"/>
                <a:cs typeface="Calibri"/>
              </a:rPr>
              <a:t>to</a:t>
            </a:r>
            <a:r>
              <a:rPr sz="650" b="1" spc="25" dirty="0">
                <a:solidFill>
                  <a:srgbClr val="FFFFFF"/>
                </a:solidFill>
                <a:latin typeface="Calibri"/>
                <a:cs typeface="Calibri"/>
              </a:rPr>
              <a:t> </a:t>
            </a:r>
            <a:r>
              <a:rPr sz="650" b="1" dirty="0">
                <a:solidFill>
                  <a:srgbClr val="FFFFFF"/>
                </a:solidFill>
                <a:latin typeface="Calibri"/>
                <a:cs typeface="Calibri"/>
              </a:rPr>
              <a:t>2030:</a:t>
            </a:r>
            <a:r>
              <a:rPr sz="650" b="1" spc="40" dirty="0">
                <a:solidFill>
                  <a:srgbClr val="FFFFFF"/>
                </a:solidFill>
                <a:latin typeface="Calibri"/>
                <a:cs typeface="Calibri"/>
              </a:rPr>
              <a:t> </a:t>
            </a:r>
            <a:r>
              <a:rPr sz="650" b="1" dirty="0">
                <a:solidFill>
                  <a:srgbClr val="FFFFFF"/>
                </a:solidFill>
                <a:latin typeface="Calibri"/>
                <a:cs typeface="Calibri"/>
              </a:rPr>
              <a:t>31%</a:t>
            </a:r>
            <a:r>
              <a:rPr sz="650" b="1" spc="25" dirty="0">
                <a:solidFill>
                  <a:srgbClr val="FFFFFF"/>
                </a:solidFill>
                <a:latin typeface="Calibri"/>
                <a:cs typeface="Calibri"/>
              </a:rPr>
              <a:t> </a:t>
            </a:r>
            <a:r>
              <a:rPr sz="650" b="1" spc="-50" dirty="0">
                <a:solidFill>
                  <a:srgbClr val="FFFFFF"/>
                </a:solidFill>
                <a:latin typeface="Calibri"/>
                <a:cs typeface="Calibri"/>
              </a:rPr>
              <a:t>↓</a:t>
            </a:r>
            <a:endParaRPr sz="650">
              <a:latin typeface="Calibri"/>
              <a:cs typeface="Calibri"/>
            </a:endParaRPr>
          </a:p>
        </p:txBody>
      </p:sp>
      <p:sp>
        <p:nvSpPr>
          <p:cNvPr id="212" name="object 212"/>
          <p:cNvSpPr txBox="1">
            <a:spLocks noGrp="1"/>
          </p:cNvSpPr>
          <p:nvPr>
            <p:ph type="title"/>
          </p:nvPr>
        </p:nvSpPr>
        <p:spPr>
          <a:xfrm>
            <a:off x="576072" y="492251"/>
            <a:ext cx="4453255" cy="510540"/>
          </a:xfrm>
          <a:prstGeom prst="rect">
            <a:avLst/>
          </a:prstGeom>
          <a:solidFill>
            <a:srgbClr val="548ED4"/>
          </a:solidFill>
        </p:spPr>
        <p:txBody>
          <a:bodyPr vert="horz" wrap="square" lIns="0" tIns="22860" rIns="0" bIns="0" rtlCol="0">
            <a:spAutoFit/>
          </a:bodyPr>
          <a:lstStyle/>
          <a:p>
            <a:pPr marL="60325">
              <a:lnSpc>
                <a:spcPct val="100000"/>
              </a:lnSpc>
              <a:spcBef>
                <a:spcPts val="180"/>
              </a:spcBef>
            </a:pPr>
            <a:r>
              <a:rPr sz="2900" dirty="0">
                <a:latin typeface="Arial MT"/>
                <a:cs typeface="Arial MT"/>
              </a:rPr>
              <a:t>ESG</a:t>
            </a:r>
            <a:r>
              <a:rPr sz="2900" spc="20" dirty="0">
                <a:latin typeface="Arial MT"/>
                <a:cs typeface="Arial MT"/>
              </a:rPr>
              <a:t> </a:t>
            </a:r>
            <a:r>
              <a:rPr sz="2900" spc="-10" dirty="0">
                <a:latin typeface="Arial MT"/>
                <a:cs typeface="Arial MT"/>
              </a:rPr>
              <a:t>Dashboard</a:t>
            </a:r>
            <a:endParaRPr sz="2900">
              <a:latin typeface="Arial MT"/>
              <a:cs typeface="Arial MT"/>
            </a:endParaRPr>
          </a:p>
        </p:txBody>
      </p:sp>
      <p:sp>
        <p:nvSpPr>
          <p:cNvPr id="213" name="object 213"/>
          <p:cNvSpPr txBox="1"/>
          <p:nvPr/>
        </p:nvSpPr>
        <p:spPr>
          <a:xfrm>
            <a:off x="5181600" y="492251"/>
            <a:ext cx="3907790" cy="510540"/>
          </a:xfrm>
          <a:prstGeom prst="rect">
            <a:avLst/>
          </a:prstGeom>
          <a:solidFill>
            <a:srgbClr val="00AF50"/>
          </a:solidFill>
        </p:spPr>
        <p:txBody>
          <a:bodyPr vert="horz" wrap="square" lIns="0" tIns="22860" rIns="0" bIns="0" rtlCol="0">
            <a:spAutoFit/>
          </a:bodyPr>
          <a:lstStyle/>
          <a:p>
            <a:pPr marL="993140">
              <a:lnSpc>
                <a:spcPct val="100000"/>
              </a:lnSpc>
              <a:spcBef>
                <a:spcPts val="180"/>
              </a:spcBef>
            </a:pPr>
            <a:r>
              <a:rPr sz="2900" spc="-10" dirty="0">
                <a:solidFill>
                  <a:srgbClr val="FFFFFF"/>
                </a:solidFill>
                <a:latin typeface="Arial MT"/>
                <a:cs typeface="Arial MT"/>
              </a:rPr>
              <a:t>Environment</a:t>
            </a:r>
            <a:endParaRPr sz="2900">
              <a:latin typeface="Arial MT"/>
              <a:cs typeface="Arial MT"/>
            </a:endParaRPr>
          </a:p>
        </p:txBody>
      </p:sp>
      <p:pic>
        <p:nvPicPr>
          <p:cNvPr id="214" name="object 214"/>
          <p:cNvPicPr/>
          <p:nvPr/>
        </p:nvPicPr>
        <p:blipFill>
          <a:blip r:embed="rId70" cstate="print"/>
          <a:stretch>
            <a:fillRect/>
          </a:stretch>
        </p:blipFill>
        <p:spPr>
          <a:xfrm>
            <a:off x="9095232" y="397730"/>
            <a:ext cx="909827" cy="4080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61716" y="1842516"/>
            <a:ext cx="275843" cy="2048256"/>
          </a:xfrm>
          <a:prstGeom prst="rect">
            <a:avLst/>
          </a:prstGeom>
        </p:spPr>
      </p:pic>
      <p:pic>
        <p:nvPicPr>
          <p:cNvPr id="3" name="object 3"/>
          <p:cNvPicPr/>
          <p:nvPr/>
        </p:nvPicPr>
        <p:blipFill>
          <a:blip r:embed="rId3" cstate="print"/>
          <a:stretch>
            <a:fillRect/>
          </a:stretch>
        </p:blipFill>
        <p:spPr>
          <a:xfrm>
            <a:off x="2648711" y="1911095"/>
            <a:ext cx="274320" cy="1979676"/>
          </a:xfrm>
          <a:prstGeom prst="rect">
            <a:avLst/>
          </a:prstGeom>
        </p:spPr>
      </p:pic>
      <p:pic>
        <p:nvPicPr>
          <p:cNvPr id="4" name="object 4"/>
          <p:cNvPicPr/>
          <p:nvPr/>
        </p:nvPicPr>
        <p:blipFill>
          <a:blip r:embed="rId4" cstate="print"/>
          <a:stretch>
            <a:fillRect/>
          </a:stretch>
        </p:blipFill>
        <p:spPr>
          <a:xfrm>
            <a:off x="2234183" y="1981200"/>
            <a:ext cx="275843" cy="1909572"/>
          </a:xfrm>
          <a:prstGeom prst="rect">
            <a:avLst/>
          </a:prstGeom>
        </p:spPr>
      </p:pic>
      <p:pic>
        <p:nvPicPr>
          <p:cNvPr id="5" name="object 5"/>
          <p:cNvPicPr/>
          <p:nvPr/>
        </p:nvPicPr>
        <p:blipFill>
          <a:blip r:embed="rId5" cstate="print"/>
          <a:stretch>
            <a:fillRect/>
          </a:stretch>
        </p:blipFill>
        <p:spPr>
          <a:xfrm>
            <a:off x="1821179" y="1969007"/>
            <a:ext cx="275844" cy="1921764"/>
          </a:xfrm>
          <a:prstGeom prst="rect">
            <a:avLst/>
          </a:prstGeom>
        </p:spPr>
      </p:pic>
      <p:pic>
        <p:nvPicPr>
          <p:cNvPr id="6" name="object 6"/>
          <p:cNvPicPr/>
          <p:nvPr/>
        </p:nvPicPr>
        <p:blipFill>
          <a:blip r:embed="rId6" cstate="print"/>
          <a:stretch>
            <a:fillRect/>
          </a:stretch>
        </p:blipFill>
        <p:spPr>
          <a:xfrm>
            <a:off x="1408175" y="1895855"/>
            <a:ext cx="275844" cy="1994916"/>
          </a:xfrm>
          <a:prstGeom prst="rect">
            <a:avLst/>
          </a:prstGeom>
        </p:spPr>
      </p:pic>
      <p:pic>
        <p:nvPicPr>
          <p:cNvPr id="7" name="object 7"/>
          <p:cNvPicPr/>
          <p:nvPr/>
        </p:nvPicPr>
        <p:blipFill>
          <a:blip r:embed="rId7" cstate="print"/>
          <a:stretch>
            <a:fillRect/>
          </a:stretch>
        </p:blipFill>
        <p:spPr>
          <a:xfrm>
            <a:off x="995172" y="2154936"/>
            <a:ext cx="275843" cy="1735836"/>
          </a:xfrm>
          <a:prstGeom prst="rect">
            <a:avLst/>
          </a:prstGeom>
        </p:spPr>
      </p:pic>
      <p:grpSp>
        <p:nvGrpSpPr>
          <p:cNvPr id="8" name="object 8"/>
          <p:cNvGrpSpPr/>
          <p:nvPr/>
        </p:nvGrpSpPr>
        <p:grpSpPr>
          <a:xfrm>
            <a:off x="507237" y="2101595"/>
            <a:ext cx="2905760" cy="1795780"/>
            <a:chOff x="507237" y="2101595"/>
            <a:chExt cx="2905760" cy="1795780"/>
          </a:xfrm>
        </p:grpSpPr>
        <p:pic>
          <p:nvPicPr>
            <p:cNvPr id="9" name="object 9"/>
            <p:cNvPicPr/>
            <p:nvPr/>
          </p:nvPicPr>
          <p:blipFill>
            <a:blip r:embed="rId8" cstate="print"/>
            <a:stretch>
              <a:fillRect/>
            </a:stretch>
          </p:blipFill>
          <p:spPr>
            <a:xfrm>
              <a:off x="582167" y="2101595"/>
              <a:ext cx="275844" cy="1789176"/>
            </a:xfrm>
            <a:prstGeom prst="rect">
              <a:avLst/>
            </a:prstGeom>
          </p:spPr>
        </p:pic>
        <p:sp>
          <p:nvSpPr>
            <p:cNvPr id="10" name="object 10"/>
            <p:cNvSpPr/>
            <p:nvPr/>
          </p:nvSpPr>
          <p:spPr>
            <a:xfrm>
              <a:off x="513587" y="3890772"/>
              <a:ext cx="2893060" cy="0"/>
            </a:xfrm>
            <a:custGeom>
              <a:avLst/>
              <a:gdLst/>
              <a:ahLst/>
              <a:cxnLst/>
              <a:rect l="l" t="t" r="r" b="b"/>
              <a:pathLst>
                <a:path w="2893060">
                  <a:moveTo>
                    <a:pt x="2892552" y="0"/>
                  </a:moveTo>
                  <a:lnTo>
                    <a:pt x="0" y="0"/>
                  </a:lnTo>
                </a:path>
              </a:pathLst>
            </a:custGeom>
            <a:ln w="12192">
              <a:solidFill>
                <a:srgbClr val="243F60"/>
              </a:solidFill>
            </a:ln>
          </p:spPr>
          <p:txBody>
            <a:bodyPr wrap="square" lIns="0" tIns="0" rIns="0" bIns="0" rtlCol="0"/>
            <a:lstStyle/>
            <a:p>
              <a:endParaRPr/>
            </a:p>
          </p:txBody>
        </p:sp>
      </p:grpSp>
      <p:sp>
        <p:nvSpPr>
          <p:cNvPr id="11" name="object 11"/>
          <p:cNvSpPr txBox="1"/>
          <p:nvPr/>
        </p:nvSpPr>
        <p:spPr>
          <a:xfrm>
            <a:off x="3081010" y="1694168"/>
            <a:ext cx="236854" cy="116839"/>
          </a:xfrm>
          <a:prstGeom prst="rect">
            <a:avLst/>
          </a:prstGeom>
        </p:spPr>
        <p:txBody>
          <a:bodyPr vert="horz" wrap="square" lIns="0" tIns="12700" rIns="0" bIns="0" rtlCol="0">
            <a:spAutoFit/>
          </a:bodyPr>
          <a:lstStyle/>
          <a:p>
            <a:pPr marL="12700">
              <a:lnSpc>
                <a:spcPct val="100000"/>
              </a:lnSpc>
              <a:spcBef>
                <a:spcPts val="100"/>
              </a:spcBef>
            </a:pPr>
            <a:r>
              <a:rPr sz="600" b="1" spc="-10" dirty="0">
                <a:solidFill>
                  <a:srgbClr val="215967"/>
                </a:solidFill>
                <a:latin typeface="Calibri"/>
                <a:cs typeface="Calibri"/>
              </a:rPr>
              <a:t>13,301</a:t>
            </a:r>
            <a:endParaRPr sz="600">
              <a:latin typeface="Calibri"/>
              <a:cs typeface="Calibri"/>
            </a:endParaRPr>
          </a:p>
        </p:txBody>
      </p:sp>
      <p:sp>
        <p:nvSpPr>
          <p:cNvPr id="12" name="object 12"/>
          <p:cNvSpPr txBox="1"/>
          <p:nvPr/>
        </p:nvSpPr>
        <p:spPr>
          <a:xfrm>
            <a:off x="2677128" y="1762740"/>
            <a:ext cx="236854" cy="116839"/>
          </a:xfrm>
          <a:prstGeom prst="rect">
            <a:avLst/>
          </a:prstGeom>
        </p:spPr>
        <p:txBody>
          <a:bodyPr vert="horz" wrap="square" lIns="0" tIns="12700" rIns="0" bIns="0" rtlCol="0">
            <a:spAutoFit/>
          </a:bodyPr>
          <a:lstStyle/>
          <a:p>
            <a:pPr marL="12700">
              <a:lnSpc>
                <a:spcPct val="100000"/>
              </a:lnSpc>
              <a:spcBef>
                <a:spcPts val="100"/>
              </a:spcBef>
            </a:pPr>
            <a:r>
              <a:rPr sz="600" b="1" spc="-10" dirty="0">
                <a:latin typeface="Calibri"/>
                <a:cs typeface="Calibri"/>
              </a:rPr>
              <a:t>12,856</a:t>
            </a:r>
            <a:endParaRPr sz="600">
              <a:latin typeface="Calibri"/>
              <a:cs typeface="Calibri"/>
            </a:endParaRPr>
          </a:p>
        </p:txBody>
      </p:sp>
      <p:sp>
        <p:nvSpPr>
          <p:cNvPr id="13" name="object 13"/>
          <p:cNvSpPr txBox="1"/>
          <p:nvPr/>
        </p:nvSpPr>
        <p:spPr>
          <a:xfrm>
            <a:off x="2264141" y="1834401"/>
            <a:ext cx="236854" cy="116839"/>
          </a:xfrm>
          <a:prstGeom prst="rect">
            <a:avLst/>
          </a:prstGeom>
        </p:spPr>
        <p:txBody>
          <a:bodyPr vert="horz" wrap="square" lIns="0" tIns="12700" rIns="0" bIns="0" rtlCol="0">
            <a:spAutoFit/>
          </a:bodyPr>
          <a:lstStyle/>
          <a:p>
            <a:pPr marL="12700">
              <a:lnSpc>
                <a:spcPct val="100000"/>
              </a:lnSpc>
              <a:spcBef>
                <a:spcPts val="100"/>
              </a:spcBef>
            </a:pPr>
            <a:r>
              <a:rPr sz="600" b="1" spc="-10" dirty="0">
                <a:latin typeface="Calibri"/>
                <a:cs typeface="Calibri"/>
              </a:rPr>
              <a:t>12,398</a:t>
            </a:r>
            <a:endParaRPr sz="600">
              <a:latin typeface="Calibri"/>
              <a:cs typeface="Calibri"/>
            </a:endParaRPr>
          </a:p>
        </p:txBody>
      </p:sp>
      <p:sp>
        <p:nvSpPr>
          <p:cNvPr id="14" name="object 14"/>
          <p:cNvSpPr txBox="1"/>
          <p:nvPr/>
        </p:nvSpPr>
        <p:spPr>
          <a:xfrm>
            <a:off x="1851144" y="1820671"/>
            <a:ext cx="236854" cy="116839"/>
          </a:xfrm>
          <a:prstGeom prst="rect">
            <a:avLst/>
          </a:prstGeom>
        </p:spPr>
        <p:txBody>
          <a:bodyPr vert="horz" wrap="square" lIns="0" tIns="12700" rIns="0" bIns="0" rtlCol="0">
            <a:spAutoFit/>
          </a:bodyPr>
          <a:lstStyle/>
          <a:p>
            <a:pPr marL="12700">
              <a:lnSpc>
                <a:spcPct val="100000"/>
              </a:lnSpc>
              <a:spcBef>
                <a:spcPts val="100"/>
              </a:spcBef>
            </a:pPr>
            <a:r>
              <a:rPr sz="600" b="1" spc="-10" dirty="0">
                <a:latin typeface="Calibri"/>
                <a:cs typeface="Calibri"/>
              </a:rPr>
              <a:t>12,481</a:t>
            </a:r>
            <a:endParaRPr sz="600">
              <a:latin typeface="Calibri"/>
              <a:cs typeface="Calibri"/>
            </a:endParaRPr>
          </a:p>
        </p:txBody>
      </p:sp>
      <p:sp>
        <p:nvSpPr>
          <p:cNvPr id="15" name="object 15"/>
          <p:cNvSpPr txBox="1"/>
          <p:nvPr/>
        </p:nvSpPr>
        <p:spPr>
          <a:xfrm>
            <a:off x="1436621" y="1747522"/>
            <a:ext cx="236854" cy="116839"/>
          </a:xfrm>
          <a:prstGeom prst="rect">
            <a:avLst/>
          </a:prstGeom>
        </p:spPr>
        <p:txBody>
          <a:bodyPr vert="horz" wrap="square" lIns="0" tIns="12700" rIns="0" bIns="0" rtlCol="0">
            <a:spAutoFit/>
          </a:bodyPr>
          <a:lstStyle/>
          <a:p>
            <a:pPr marL="12700">
              <a:lnSpc>
                <a:spcPct val="100000"/>
              </a:lnSpc>
              <a:spcBef>
                <a:spcPts val="100"/>
              </a:spcBef>
            </a:pPr>
            <a:r>
              <a:rPr sz="600" b="1" spc="-10" dirty="0">
                <a:latin typeface="Calibri"/>
                <a:cs typeface="Calibri"/>
              </a:rPr>
              <a:t>12,954</a:t>
            </a:r>
            <a:endParaRPr sz="600">
              <a:latin typeface="Calibri"/>
              <a:cs typeface="Calibri"/>
            </a:endParaRPr>
          </a:p>
        </p:txBody>
      </p:sp>
      <p:sp>
        <p:nvSpPr>
          <p:cNvPr id="16" name="object 16"/>
          <p:cNvSpPr txBox="1"/>
          <p:nvPr/>
        </p:nvSpPr>
        <p:spPr>
          <a:xfrm>
            <a:off x="1023624" y="2008120"/>
            <a:ext cx="236854" cy="116839"/>
          </a:xfrm>
          <a:prstGeom prst="rect">
            <a:avLst/>
          </a:prstGeom>
        </p:spPr>
        <p:txBody>
          <a:bodyPr vert="horz" wrap="square" lIns="0" tIns="12700" rIns="0" bIns="0" rtlCol="0">
            <a:spAutoFit/>
          </a:bodyPr>
          <a:lstStyle/>
          <a:p>
            <a:pPr marL="12700">
              <a:lnSpc>
                <a:spcPct val="100000"/>
              </a:lnSpc>
              <a:spcBef>
                <a:spcPts val="100"/>
              </a:spcBef>
            </a:pPr>
            <a:r>
              <a:rPr sz="600" b="1" spc="-10" dirty="0">
                <a:latin typeface="Calibri"/>
                <a:cs typeface="Calibri"/>
              </a:rPr>
              <a:t>11,266</a:t>
            </a:r>
            <a:endParaRPr sz="600">
              <a:latin typeface="Calibri"/>
              <a:cs typeface="Calibri"/>
            </a:endParaRPr>
          </a:p>
        </p:txBody>
      </p:sp>
      <p:sp>
        <p:nvSpPr>
          <p:cNvPr id="17" name="object 17"/>
          <p:cNvSpPr txBox="1"/>
          <p:nvPr/>
        </p:nvSpPr>
        <p:spPr>
          <a:xfrm>
            <a:off x="610627" y="1953239"/>
            <a:ext cx="236854" cy="116839"/>
          </a:xfrm>
          <a:prstGeom prst="rect">
            <a:avLst/>
          </a:prstGeom>
        </p:spPr>
        <p:txBody>
          <a:bodyPr vert="horz" wrap="square" lIns="0" tIns="12700" rIns="0" bIns="0" rtlCol="0">
            <a:spAutoFit/>
          </a:bodyPr>
          <a:lstStyle/>
          <a:p>
            <a:pPr marL="12700">
              <a:lnSpc>
                <a:spcPct val="100000"/>
              </a:lnSpc>
              <a:spcBef>
                <a:spcPts val="100"/>
              </a:spcBef>
            </a:pPr>
            <a:r>
              <a:rPr sz="600" b="1" spc="-10" dirty="0">
                <a:latin typeface="Calibri"/>
                <a:cs typeface="Calibri"/>
              </a:rPr>
              <a:t>11,619</a:t>
            </a:r>
            <a:endParaRPr sz="600">
              <a:latin typeface="Calibri"/>
              <a:cs typeface="Calibri"/>
            </a:endParaRPr>
          </a:p>
        </p:txBody>
      </p:sp>
      <p:sp>
        <p:nvSpPr>
          <p:cNvPr id="18" name="object 18"/>
          <p:cNvSpPr txBox="1"/>
          <p:nvPr/>
        </p:nvSpPr>
        <p:spPr>
          <a:xfrm>
            <a:off x="3112978" y="3917627"/>
            <a:ext cx="175895" cy="106045"/>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24</a:t>
            </a:r>
            <a:endParaRPr sz="500">
              <a:latin typeface="Calibri"/>
              <a:cs typeface="Calibri"/>
            </a:endParaRPr>
          </a:p>
        </p:txBody>
      </p:sp>
      <p:sp>
        <p:nvSpPr>
          <p:cNvPr id="19" name="object 19"/>
          <p:cNvSpPr txBox="1"/>
          <p:nvPr/>
        </p:nvSpPr>
        <p:spPr>
          <a:xfrm>
            <a:off x="2698428" y="3917627"/>
            <a:ext cx="175895" cy="106045"/>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20" name="object 20"/>
          <p:cNvSpPr txBox="1"/>
          <p:nvPr/>
        </p:nvSpPr>
        <p:spPr>
          <a:xfrm>
            <a:off x="2285474" y="3917627"/>
            <a:ext cx="175895" cy="106045"/>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21" name="object 21"/>
          <p:cNvSpPr txBox="1"/>
          <p:nvPr/>
        </p:nvSpPr>
        <p:spPr>
          <a:xfrm>
            <a:off x="1872464" y="3917627"/>
            <a:ext cx="175895" cy="106045"/>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22" name="object 22"/>
          <p:cNvSpPr txBox="1"/>
          <p:nvPr/>
        </p:nvSpPr>
        <p:spPr>
          <a:xfrm>
            <a:off x="1459461" y="3917627"/>
            <a:ext cx="175895" cy="106045"/>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23" name="object 23"/>
          <p:cNvSpPr txBox="1"/>
          <p:nvPr/>
        </p:nvSpPr>
        <p:spPr>
          <a:xfrm>
            <a:off x="1046458" y="3917627"/>
            <a:ext cx="175895" cy="106045"/>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24" name="object 24"/>
          <p:cNvSpPr txBox="1"/>
          <p:nvPr/>
        </p:nvSpPr>
        <p:spPr>
          <a:xfrm>
            <a:off x="631949" y="3917627"/>
            <a:ext cx="175895" cy="106045"/>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grpSp>
        <p:nvGrpSpPr>
          <p:cNvPr id="25" name="object 25"/>
          <p:cNvGrpSpPr/>
          <p:nvPr/>
        </p:nvGrpSpPr>
        <p:grpSpPr>
          <a:xfrm>
            <a:off x="415925" y="1197737"/>
            <a:ext cx="3088005" cy="2915920"/>
            <a:chOff x="415925" y="1197737"/>
            <a:chExt cx="3088005" cy="2915920"/>
          </a:xfrm>
        </p:grpSpPr>
        <p:pic>
          <p:nvPicPr>
            <p:cNvPr id="26" name="object 26"/>
            <p:cNvPicPr/>
            <p:nvPr/>
          </p:nvPicPr>
          <p:blipFill>
            <a:blip r:embed="rId9" cstate="print"/>
            <a:stretch>
              <a:fillRect/>
            </a:stretch>
          </p:blipFill>
          <p:spPr>
            <a:xfrm>
              <a:off x="457200" y="1269492"/>
              <a:ext cx="274320" cy="77724"/>
            </a:xfrm>
            <a:prstGeom prst="rect">
              <a:avLst/>
            </a:prstGeom>
          </p:spPr>
        </p:pic>
        <p:pic>
          <p:nvPicPr>
            <p:cNvPr id="27" name="object 27"/>
            <p:cNvPicPr/>
            <p:nvPr/>
          </p:nvPicPr>
          <p:blipFill>
            <a:blip r:embed="rId10" cstate="print"/>
            <a:stretch>
              <a:fillRect/>
            </a:stretch>
          </p:blipFill>
          <p:spPr>
            <a:xfrm>
              <a:off x="786383" y="1269492"/>
              <a:ext cx="595883" cy="96012"/>
            </a:xfrm>
            <a:prstGeom prst="rect">
              <a:avLst/>
            </a:prstGeom>
          </p:spPr>
        </p:pic>
        <p:sp>
          <p:nvSpPr>
            <p:cNvPr id="28" name="object 28"/>
            <p:cNvSpPr/>
            <p:nvPr/>
          </p:nvSpPr>
          <p:spPr>
            <a:xfrm>
              <a:off x="419100" y="1200912"/>
              <a:ext cx="3081655" cy="2909570"/>
            </a:xfrm>
            <a:custGeom>
              <a:avLst/>
              <a:gdLst/>
              <a:ahLst/>
              <a:cxnLst/>
              <a:rect l="l" t="t" r="r" b="b"/>
              <a:pathLst>
                <a:path w="3081654" h="2909570">
                  <a:moveTo>
                    <a:pt x="0" y="0"/>
                  </a:moveTo>
                  <a:lnTo>
                    <a:pt x="3081527" y="0"/>
                  </a:lnTo>
                  <a:lnTo>
                    <a:pt x="3081527" y="2909315"/>
                  </a:lnTo>
                  <a:lnTo>
                    <a:pt x="0" y="2909315"/>
                  </a:lnTo>
                  <a:lnTo>
                    <a:pt x="0" y="0"/>
                  </a:lnTo>
                  <a:close/>
                </a:path>
              </a:pathLst>
            </a:custGeom>
            <a:ln w="6096">
              <a:solidFill>
                <a:srgbClr val="D8D8D8"/>
              </a:solidFill>
            </a:ln>
          </p:spPr>
          <p:txBody>
            <a:bodyPr wrap="square" lIns="0" tIns="0" rIns="0" bIns="0" rtlCol="0"/>
            <a:lstStyle/>
            <a:p>
              <a:endParaRPr/>
            </a:p>
          </p:txBody>
        </p:sp>
      </p:grpSp>
      <p:sp>
        <p:nvSpPr>
          <p:cNvPr id="29" name="object 29"/>
          <p:cNvSpPr txBox="1"/>
          <p:nvPr/>
        </p:nvSpPr>
        <p:spPr>
          <a:xfrm>
            <a:off x="467364" y="1474749"/>
            <a:ext cx="302895" cy="102235"/>
          </a:xfrm>
          <a:prstGeom prst="rect">
            <a:avLst/>
          </a:prstGeom>
        </p:spPr>
        <p:txBody>
          <a:bodyPr vert="horz" wrap="square" lIns="0" tIns="13335" rIns="0" bIns="0" rtlCol="0">
            <a:spAutoFit/>
          </a:bodyPr>
          <a:lstStyle/>
          <a:p>
            <a:pPr marL="12700">
              <a:lnSpc>
                <a:spcPct val="100000"/>
              </a:lnSpc>
              <a:spcBef>
                <a:spcPts val="105"/>
              </a:spcBef>
            </a:pPr>
            <a:r>
              <a:rPr sz="500" b="1" i="1" spc="-10" dirty="0">
                <a:solidFill>
                  <a:srgbClr val="77933B"/>
                </a:solidFill>
                <a:latin typeface="Verdana"/>
                <a:cs typeface="Verdana"/>
              </a:rPr>
              <a:t>number</a:t>
            </a:r>
            <a:endParaRPr sz="500">
              <a:latin typeface="Verdana"/>
              <a:cs typeface="Verdana"/>
            </a:endParaRPr>
          </a:p>
        </p:txBody>
      </p:sp>
      <p:grpSp>
        <p:nvGrpSpPr>
          <p:cNvPr id="30" name="object 30"/>
          <p:cNvGrpSpPr/>
          <p:nvPr/>
        </p:nvGrpSpPr>
        <p:grpSpPr>
          <a:xfrm>
            <a:off x="3625341" y="2086355"/>
            <a:ext cx="2884170" cy="1800225"/>
            <a:chOff x="3625341" y="2086355"/>
            <a:chExt cx="2884170" cy="1800225"/>
          </a:xfrm>
        </p:grpSpPr>
        <p:pic>
          <p:nvPicPr>
            <p:cNvPr id="31" name="object 31"/>
            <p:cNvPicPr/>
            <p:nvPr/>
          </p:nvPicPr>
          <p:blipFill>
            <a:blip r:embed="rId11" cstate="print"/>
            <a:stretch>
              <a:fillRect/>
            </a:stretch>
          </p:blipFill>
          <p:spPr>
            <a:xfrm>
              <a:off x="6160007" y="2086355"/>
              <a:ext cx="274320" cy="1793747"/>
            </a:xfrm>
            <a:prstGeom prst="rect">
              <a:avLst/>
            </a:prstGeom>
          </p:spPr>
        </p:pic>
        <p:pic>
          <p:nvPicPr>
            <p:cNvPr id="32" name="object 32"/>
            <p:cNvPicPr/>
            <p:nvPr/>
          </p:nvPicPr>
          <p:blipFill>
            <a:blip r:embed="rId12" cstate="print"/>
            <a:stretch>
              <a:fillRect/>
            </a:stretch>
          </p:blipFill>
          <p:spPr>
            <a:xfrm>
              <a:off x="5750051" y="2240280"/>
              <a:ext cx="274319" cy="1639823"/>
            </a:xfrm>
            <a:prstGeom prst="rect">
              <a:avLst/>
            </a:prstGeom>
          </p:spPr>
        </p:pic>
        <p:pic>
          <p:nvPicPr>
            <p:cNvPr id="33" name="object 33"/>
            <p:cNvPicPr/>
            <p:nvPr/>
          </p:nvPicPr>
          <p:blipFill>
            <a:blip r:embed="rId13" cstate="print"/>
            <a:stretch>
              <a:fillRect/>
            </a:stretch>
          </p:blipFill>
          <p:spPr>
            <a:xfrm>
              <a:off x="5340096" y="2412492"/>
              <a:ext cx="274319" cy="1467611"/>
            </a:xfrm>
            <a:prstGeom prst="rect">
              <a:avLst/>
            </a:prstGeom>
          </p:spPr>
        </p:pic>
        <p:pic>
          <p:nvPicPr>
            <p:cNvPr id="34" name="object 34"/>
            <p:cNvPicPr/>
            <p:nvPr/>
          </p:nvPicPr>
          <p:blipFill>
            <a:blip r:embed="rId14" cstate="print"/>
            <a:stretch>
              <a:fillRect/>
            </a:stretch>
          </p:blipFill>
          <p:spPr>
            <a:xfrm>
              <a:off x="4930139" y="2380488"/>
              <a:ext cx="274320" cy="1499615"/>
            </a:xfrm>
            <a:prstGeom prst="rect">
              <a:avLst/>
            </a:prstGeom>
          </p:spPr>
        </p:pic>
        <p:pic>
          <p:nvPicPr>
            <p:cNvPr id="35" name="object 35"/>
            <p:cNvPicPr/>
            <p:nvPr/>
          </p:nvPicPr>
          <p:blipFill>
            <a:blip r:embed="rId15" cstate="print"/>
            <a:stretch>
              <a:fillRect/>
            </a:stretch>
          </p:blipFill>
          <p:spPr>
            <a:xfrm>
              <a:off x="4520183" y="2441448"/>
              <a:ext cx="274319" cy="1438655"/>
            </a:xfrm>
            <a:prstGeom prst="rect">
              <a:avLst/>
            </a:prstGeom>
          </p:spPr>
        </p:pic>
        <p:pic>
          <p:nvPicPr>
            <p:cNvPr id="36" name="object 36"/>
            <p:cNvPicPr/>
            <p:nvPr/>
          </p:nvPicPr>
          <p:blipFill>
            <a:blip r:embed="rId16" cstate="print"/>
            <a:stretch>
              <a:fillRect/>
            </a:stretch>
          </p:blipFill>
          <p:spPr>
            <a:xfrm>
              <a:off x="4110227" y="2700527"/>
              <a:ext cx="272796" cy="1179575"/>
            </a:xfrm>
            <a:prstGeom prst="rect">
              <a:avLst/>
            </a:prstGeom>
          </p:spPr>
        </p:pic>
        <p:pic>
          <p:nvPicPr>
            <p:cNvPr id="37" name="object 37"/>
            <p:cNvPicPr/>
            <p:nvPr/>
          </p:nvPicPr>
          <p:blipFill>
            <a:blip r:embed="rId17" cstate="print"/>
            <a:stretch>
              <a:fillRect/>
            </a:stretch>
          </p:blipFill>
          <p:spPr>
            <a:xfrm>
              <a:off x="3700272" y="2522219"/>
              <a:ext cx="272795" cy="1357883"/>
            </a:xfrm>
            <a:prstGeom prst="rect">
              <a:avLst/>
            </a:prstGeom>
          </p:spPr>
        </p:pic>
        <p:sp>
          <p:nvSpPr>
            <p:cNvPr id="38" name="object 38"/>
            <p:cNvSpPr/>
            <p:nvPr/>
          </p:nvSpPr>
          <p:spPr>
            <a:xfrm>
              <a:off x="3631691" y="3880103"/>
              <a:ext cx="2871470" cy="0"/>
            </a:xfrm>
            <a:custGeom>
              <a:avLst/>
              <a:gdLst/>
              <a:ahLst/>
              <a:cxnLst/>
              <a:rect l="l" t="t" r="r" b="b"/>
              <a:pathLst>
                <a:path w="2871470">
                  <a:moveTo>
                    <a:pt x="2871215" y="0"/>
                  </a:moveTo>
                  <a:lnTo>
                    <a:pt x="0" y="0"/>
                  </a:lnTo>
                </a:path>
              </a:pathLst>
            </a:custGeom>
            <a:ln w="12192">
              <a:solidFill>
                <a:srgbClr val="243F60"/>
              </a:solidFill>
            </a:ln>
          </p:spPr>
          <p:txBody>
            <a:bodyPr wrap="square" lIns="0" tIns="0" rIns="0" bIns="0" rtlCol="0"/>
            <a:lstStyle/>
            <a:p>
              <a:endParaRPr/>
            </a:p>
          </p:txBody>
        </p:sp>
      </p:grpSp>
      <p:sp>
        <p:nvSpPr>
          <p:cNvPr id="39" name="object 39"/>
          <p:cNvSpPr txBox="1"/>
          <p:nvPr/>
        </p:nvSpPr>
        <p:spPr>
          <a:xfrm>
            <a:off x="6211814" y="1939548"/>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solidFill>
                  <a:srgbClr val="215967"/>
                </a:solidFill>
                <a:latin typeface="Calibri"/>
                <a:cs typeface="Calibri"/>
              </a:rPr>
              <a:t>6,682</a:t>
            </a:r>
            <a:endParaRPr sz="600">
              <a:latin typeface="Calibri"/>
              <a:cs typeface="Calibri"/>
            </a:endParaRPr>
          </a:p>
        </p:txBody>
      </p:sp>
      <p:sp>
        <p:nvSpPr>
          <p:cNvPr id="40" name="object 40"/>
          <p:cNvSpPr txBox="1"/>
          <p:nvPr/>
        </p:nvSpPr>
        <p:spPr>
          <a:xfrm>
            <a:off x="5810979" y="2091947"/>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6,110</a:t>
            </a:r>
            <a:endParaRPr sz="600">
              <a:latin typeface="Calibri"/>
              <a:cs typeface="Calibri"/>
            </a:endParaRPr>
          </a:p>
        </p:txBody>
      </p:sp>
      <p:sp>
        <p:nvSpPr>
          <p:cNvPr id="41" name="object 41"/>
          <p:cNvSpPr txBox="1"/>
          <p:nvPr/>
        </p:nvSpPr>
        <p:spPr>
          <a:xfrm>
            <a:off x="5399517" y="2265671"/>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5,466</a:t>
            </a:r>
            <a:endParaRPr sz="600">
              <a:latin typeface="Calibri"/>
              <a:cs typeface="Calibri"/>
            </a:endParaRPr>
          </a:p>
        </p:txBody>
      </p:sp>
      <p:sp>
        <p:nvSpPr>
          <p:cNvPr id="42" name="object 42"/>
          <p:cNvSpPr txBox="1"/>
          <p:nvPr/>
        </p:nvSpPr>
        <p:spPr>
          <a:xfrm>
            <a:off x="4989566" y="2232143"/>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5,588</a:t>
            </a:r>
            <a:endParaRPr sz="600">
              <a:latin typeface="Calibri"/>
              <a:cs typeface="Calibri"/>
            </a:endParaRPr>
          </a:p>
        </p:txBody>
      </p:sp>
      <p:sp>
        <p:nvSpPr>
          <p:cNvPr id="43" name="object 43"/>
          <p:cNvSpPr txBox="1"/>
          <p:nvPr/>
        </p:nvSpPr>
        <p:spPr>
          <a:xfrm>
            <a:off x="4579615" y="2293088"/>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5,363</a:t>
            </a:r>
            <a:endParaRPr sz="600">
              <a:latin typeface="Calibri"/>
              <a:cs typeface="Calibri"/>
            </a:endParaRPr>
          </a:p>
        </p:txBody>
      </p:sp>
      <p:sp>
        <p:nvSpPr>
          <p:cNvPr id="44" name="object 44"/>
          <p:cNvSpPr txBox="1"/>
          <p:nvPr/>
        </p:nvSpPr>
        <p:spPr>
          <a:xfrm>
            <a:off x="3759691" y="2373873"/>
            <a:ext cx="595630" cy="295275"/>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5,062</a:t>
            </a:r>
            <a:endParaRPr sz="600">
              <a:latin typeface="Calibri"/>
              <a:cs typeface="Calibri"/>
            </a:endParaRPr>
          </a:p>
          <a:p>
            <a:pPr marR="5080" algn="r">
              <a:lnSpc>
                <a:spcPct val="100000"/>
              </a:lnSpc>
              <a:spcBef>
                <a:spcPts val="685"/>
              </a:spcBef>
            </a:pPr>
            <a:r>
              <a:rPr sz="600" b="1" spc="-10" dirty="0">
                <a:latin typeface="Calibri"/>
                <a:cs typeface="Calibri"/>
              </a:rPr>
              <a:t>4,398</a:t>
            </a:r>
            <a:endParaRPr sz="600">
              <a:latin typeface="Calibri"/>
              <a:cs typeface="Calibri"/>
            </a:endParaRPr>
          </a:p>
        </p:txBody>
      </p:sp>
      <p:sp>
        <p:nvSpPr>
          <p:cNvPr id="45" name="object 45"/>
          <p:cNvSpPr txBox="1"/>
          <p:nvPr/>
        </p:nvSpPr>
        <p:spPr>
          <a:xfrm>
            <a:off x="6222380"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24</a:t>
            </a:r>
            <a:endParaRPr sz="500">
              <a:latin typeface="Calibri"/>
              <a:cs typeface="Calibri"/>
            </a:endParaRPr>
          </a:p>
        </p:txBody>
      </p:sp>
      <p:sp>
        <p:nvSpPr>
          <p:cNvPr id="46" name="object 46"/>
          <p:cNvSpPr txBox="1"/>
          <p:nvPr/>
        </p:nvSpPr>
        <p:spPr>
          <a:xfrm>
            <a:off x="5812414"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47" name="object 47"/>
          <p:cNvSpPr txBox="1"/>
          <p:nvPr/>
        </p:nvSpPr>
        <p:spPr>
          <a:xfrm>
            <a:off x="5402489"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48" name="object 48"/>
          <p:cNvSpPr txBox="1"/>
          <p:nvPr/>
        </p:nvSpPr>
        <p:spPr>
          <a:xfrm>
            <a:off x="4992544"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49" name="object 49"/>
          <p:cNvSpPr txBox="1"/>
          <p:nvPr/>
        </p:nvSpPr>
        <p:spPr>
          <a:xfrm>
            <a:off x="4582578"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50" name="object 50"/>
          <p:cNvSpPr txBox="1"/>
          <p:nvPr/>
        </p:nvSpPr>
        <p:spPr>
          <a:xfrm>
            <a:off x="4172632"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51" name="object 51"/>
          <p:cNvSpPr txBox="1"/>
          <p:nvPr/>
        </p:nvSpPr>
        <p:spPr>
          <a:xfrm>
            <a:off x="3762707"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grpSp>
        <p:nvGrpSpPr>
          <p:cNvPr id="52" name="object 52"/>
          <p:cNvGrpSpPr/>
          <p:nvPr/>
        </p:nvGrpSpPr>
        <p:grpSpPr>
          <a:xfrm>
            <a:off x="3535552" y="1197737"/>
            <a:ext cx="3063875" cy="2905125"/>
            <a:chOff x="3535552" y="1197737"/>
            <a:chExt cx="3063875" cy="2905125"/>
          </a:xfrm>
        </p:grpSpPr>
        <p:pic>
          <p:nvPicPr>
            <p:cNvPr id="53" name="object 53"/>
            <p:cNvPicPr/>
            <p:nvPr/>
          </p:nvPicPr>
          <p:blipFill>
            <a:blip r:embed="rId18" cstate="print"/>
            <a:stretch>
              <a:fillRect/>
            </a:stretch>
          </p:blipFill>
          <p:spPr>
            <a:xfrm>
              <a:off x="3584447" y="1272540"/>
              <a:ext cx="717803" cy="94487"/>
            </a:xfrm>
            <a:prstGeom prst="rect">
              <a:avLst/>
            </a:prstGeom>
          </p:spPr>
        </p:pic>
        <p:sp>
          <p:nvSpPr>
            <p:cNvPr id="54" name="object 54"/>
            <p:cNvSpPr/>
            <p:nvPr/>
          </p:nvSpPr>
          <p:spPr>
            <a:xfrm>
              <a:off x="3538727" y="1200912"/>
              <a:ext cx="3057525" cy="2898775"/>
            </a:xfrm>
            <a:custGeom>
              <a:avLst/>
              <a:gdLst/>
              <a:ahLst/>
              <a:cxnLst/>
              <a:rect l="l" t="t" r="r" b="b"/>
              <a:pathLst>
                <a:path w="3057525" h="2898775">
                  <a:moveTo>
                    <a:pt x="0" y="0"/>
                  </a:moveTo>
                  <a:lnTo>
                    <a:pt x="3057143" y="0"/>
                  </a:lnTo>
                  <a:lnTo>
                    <a:pt x="3057143" y="2898647"/>
                  </a:lnTo>
                  <a:lnTo>
                    <a:pt x="0" y="2898647"/>
                  </a:lnTo>
                  <a:lnTo>
                    <a:pt x="0" y="0"/>
                  </a:lnTo>
                  <a:close/>
                </a:path>
              </a:pathLst>
            </a:custGeom>
            <a:ln w="6096">
              <a:solidFill>
                <a:srgbClr val="D8D8D8"/>
              </a:solidFill>
            </a:ln>
          </p:spPr>
          <p:txBody>
            <a:bodyPr wrap="square" lIns="0" tIns="0" rIns="0" bIns="0" rtlCol="0"/>
            <a:lstStyle/>
            <a:p>
              <a:endParaRPr/>
            </a:p>
          </p:txBody>
        </p:sp>
      </p:grpSp>
      <p:sp>
        <p:nvSpPr>
          <p:cNvPr id="55" name="object 55"/>
          <p:cNvSpPr txBox="1"/>
          <p:nvPr/>
        </p:nvSpPr>
        <p:spPr>
          <a:xfrm>
            <a:off x="3599740" y="1473218"/>
            <a:ext cx="290195"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number</a:t>
            </a:r>
            <a:endParaRPr sz="500">
              <a:latin typeface="Verdana"/>
              <a:cs typeface="Verdana"/>
            </a:endParaRPr>
          </a:p>
        </p:txBody>
      </p:sp>
      <p:grpSp>
        <p:nvGrpSpPr>
          <p:cNvPr id="56" name="object 56"/>
          <p:cNvGrpSpPr/>
          <p:nvPr/>
        </p:nvGrpSpPr>
        <p:grpSpPr>
          <a:xfrm>
            <a:off x="6720585" y="1842516"/>
            <a:ext cx="2884170" cy="2044064"/>
            <a:chOff x="6720585" y="1842516"/>
            <a:chExt cx="2884170" cy="2044064"/>
          </a:xfrm>
        </p:grpSpPr>
        <p:pic>
          <p:nvPicPr>
            <p:cNvPr id="57" name="object 57"/>
            <p:cNvPicPr/>
            <p:nvPr/>
          </p:nvPicPr>
          <p:blipFill>
            <a:blip r:embed="rId19" cstate="print"/>
            <a:stretch>
              <a:fillRect/>
            </a:stretch>
          </p:blipFill>
          <p:spPr>
            <a:xfrm>
              <a:off x="9256776" y="2103120"/>
              <a:ext cx="272795" cy="1776983"/>
            </a:xfrm>
            <a:prstGeom prst="rect">
              <a:avLst/>
            </a:prstGeom>
          </p:spPr>
        </p:pic>
        <p:pic>
          <p:nvPicPr>
            <p:cNvPr id="58" name="object 58"/>
            <p:cNvPicPr/>
            <p:nvPr/>
          </p:nvPicPr>
          <p:blipFill>
            <a:blip r:embed="rId20" cstate="print"/>
            <a:stretch>
              <a:fillRect/>
            </a:stretch>
          </p:blipFill>
          <p:spPr>
            <a:xfrm>
              <a:off x="8846819" y="2069591"/>
              <a:ext cx="272796" cy="1810511"/>
            </a:xfrm>
            <a:prstGeom prst="rect">
              <a:avLst/>
            </a:prstGeom>
          </p:spPr>
        </p:pic>
        <p:pic>
          <p:nvPicPr>
            <p:cNvPr id="59" name="object 59"/>
            <p:cNvPicPr/>
            <p:nvPr/>
          </p:nvPicPr>
          <p:blipFill>
            <a:blip r:embed="rId21" cstate="print"/>
            <a:stretch>
              <a:fillRect/>
            </a:stretch>
          </p:blipFill>
          <p:spPr>
            <a:xfrm>
              <a:off x="8436864" y="2019300"/>
              <a:ext cx="272796" cy="1860803"/>
            </a:xfrm>
            <a:prstGeom prst="rect">
              <a:avLst/>
            </a:prstGeom>
          </p:spPr>
        </p:pic>
        <p:pic>
          <p:nvPicPr>
            <p:cNvPr id="60" name="object 60"/>
            <p:cNvPicPr/>
            <p:nvPr/>
          </p:nvPicPr>
          <p:blipFill>
            <a:blip r:embed="rId22" cstate="print"/>
            <a:stretch>
              <a:fillRect/>
            </a:stretch>
          </p:blipFill>
          <p:spPr>
            <a:xfrm>
              <a:off x="8026907" y="2029967"/>
              <a:ext cx="272796" cy="1850135"/>
            </a:xfrm>
            <a:prstGeom prst="rect">
              <a:avLst/>
            </a:prstGeom>
          </p:spPr>
        </p:pic>
        <p:pic>
          <p:nvPicPr>
            <p:cNvPr id="61" name="object 61"/>
            <p:cNvPicPr/>
            <p:nvPr/>
          </p:nvPicPr>
          <p:blipFill>
            <a:blip r:embed="rId23" cstate="print"/>
            <a:stretch>
              <a:fillRect/>
            </a:stretch>
          </p:blipFill>
          <p:spPr>
            <a:xfrm>
              <a:off x="7616951" y="1842516"/>
              <a:ext cx="272796" cy="2037587"/>
            </a:xfrm>
            <a:prstGeom prst="rect">
              <a:avLst/>
            </a:prstGeom>
          </p:spPr>
        </p:pic>
        <p:pic>
          <p:nvPicPr>
            <p:cNvPr id="62" name="object 62"/>
            <p:cNvPicPr/>
            <p:nvPr/>
          </p:nvPicPr>
          <p:blipFill>
            <a:blip r:embed="rId24" cstate="print"/>
            <a:stretch>
              <a:fillRect/>
            </a:stretch>
          </p:blipFill>
          <p:spPr>
            <a:xfrm>
              <a:off x="7205471" y="2036063"/>
              <a:ext cx="274320" cy="1844039"/>
            </a:xfrm>
            <a:prstGeom prst="rect">
              <a:avLst/>
            </a:prstGeom>
          </p:spPr>
        </p:pic>
        <p:pic>
          <p:nvPicPr>
            <p:cNvPr id="63" name="object 63"/>
            <p:cNvPicPr/>
            <p:nvPr/>
          </p:nvPicPr>
          <p:blipFill>
            <a:blip r:embed="rId25" cstate="print"/>
            <a:stretch>
              <a:fillRect/>
            </a:stretch>
          </p:blipFill>
          <p:spPr>
            <a:xfrm>
              <a:off x="6795516" y="2119883"/>
              <a:ext cx="274319" cy="1760219"/>
            </a:xfrm>
            <a:prstGeom prst="rect">
              <a:avLst/>
            </a:prstGeom>
          </p:spPr>
        </p:pic>
        <p:sp>
          <p:nvSpPr>
            <p:cNvPr id="64" name="object 64"/>
            <p:cNvSpPr/>
            <p:nvPr/>
          </p:nvSpPr>
          <p:spPr>
            <a:xfrm>
              <a:off x="6726935" y="3880103"/>
              <a:ext cx="2871470" cy="0"/>
            </a:xfrm>
            <a:custGeom>
              <a:avLst/>
              <a:gdLst/>
              <a:ahLst/>
              <a:cxnLst/>
              <a:rect l="l" t="t" r="r" b="b"/>
              <a:pathLst>
                <a:path w="2871470">
                  <a:moveTo>
                    <a:pt x="2871216" y="0"/>
                  </a:moveTo>
                  <a:lnTo>
                    <a:pt x="0" y="0"/>
                  </a:lnTo>
                </a:path>
              </a:pathLst>
            </a:custGeom>
            <a:ln w="12192">
              <a:solidFill>
                <a:srgbClr val="243F60"/>
              </a:solidFill>
            </a:ln>
          </p:spPr>
          <p:txBody>
            <a:bodyPr wrap="square" lIns="0" tIns="0" rIns="0" bIns="0" rtlCol="0"/>
            <a:lstStyle/>
            <a:p>
              <a:endParaRPr/>
            </a:p>
          </p:txBody>
        </p:sp>
      </p:grpSp>
      <p:sp>
        <p:nvSpPr>
          <p:cNvPr id="65" name="object 65"/>
          <p:cNvSpPr txBox="1"/>
          <p:nvPr/>
        </p:nvSpPr>
        <p:spPr>
          <a:xfrm>
            <a:off x="9307059" y="1956290"/>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solidFill>
                  <a:srgbClr val="215967"/>
                </a:solidFill>
                <a:latin typeface="Calibri"/>
                <a:cs typeface="Calibri"/>
              </a:rPr>
              <a:t>6,619</a:t>
            </a:r>
            <a:endParaRPr sz="600">
              <a:latin typeface="Calibri"/>
              <a:cs typeface="Calibri"/>
            </a:endParaRPr>
          </a:p>
        </p:txBody>
      </p:sp>
      <p:sp>
        <p:nvSpPr>
          <p:cNvPr id="66" name="object 66"/>
          <p:cNvSpPr txBox="1"/>
          <p:nvPr/>
        </p:nvSpPr>
        <p:spPr>
          <a:xfrm>
            <a:off x="8906223" y="1921242"/>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6,746</a:t>
            </a:r>
            <a:endParaRPr sz="600">
              <a:latin typeface="Calibri"/>
              <a:cs typeface="Calibri"/>
            </a:endParaRPr>
          </a:p>
        </p:txBody>
      </p:sp>
      <p:sp>
        <p:nvSpPr>
          <p:cNvPr id="67" name="object 67"/>
          <p:cNvSpPr txBox="1"/>
          <p:nvPr/>
        </p:nvSpPr>
        <p:spPr>
          <a:xfrm>
            <a:off x="8496273" y="1872501"/>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6,932</a:t>
            </a:r>
            <a:endParaRPr sz="600">
              <a:latin typeface="Calibri"/>
              <a:cs typeface="Calibri"/>
            </a:endParaRPr>
          </a:p>
        </p:txBody>
      </p:sp>
      <p:sp>
        <p:nvSpPr>
          <p:cNvPr id="68" name="object 68"/>
          <p:cNvSpPr txBox="1"/>
          <p:nvPr/>
        </p:nvSpPr>
        <p:spPr>
          <a:xfrm>
            <a:off x="8086322" y="1883142"/>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6,893</a:t>
            </a:r>
            <a:endParaRPr sz="600">
              <a:latin typeface="Calibri"/>
              <a:cs typeface="Calibri"/>
            </a:endParaRPr>
          </a:p>
        </p:txBody>
      </p:sp>
      <p:sp>
        <p:nvSpPr>
          <p:cNvPr id="69" name="object 69"/>
          <p:cNvSpPr txBox="1"/>
          <p:nvPr/>
        </p:nvSpPr>
        <p:spPr>
          <a:xfrm>
            <a:off x="7676395" y="1695693"/>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7,591</a:t>
            </a:r>
            <a:endParaRPr sz="600">
              <a:latin typeface="Calibri"/>
              <a:cs typeface="Calibri"/>
            </a:endParaRPr>
          </a:p>
        </p:txBody>
      </p:sp>
      <p:sp>
        <p:nvSpPr>
          <p:cNvPr id="70" name="object 70"/>
          <p:cNvSpPr txBox="1"/>
          <p:nvPr/>
        </p:nvSpPr>
        <p:spPr>
          <a:xfrm>
            <a:off x="7266398" y="1889244"/>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6,868</a:t>
            </a:r>
            <a:endParaRPr sz="600">
              <a:latin typeface="Calibri"/>
              <a:cs typeface="Calibri"/>
            </a:endParaRPr>
          </a:p>
        </p:txBody>
      </p:sp>
      <p:sp>
        <p:nvSpPr>
          <p:cNvPr id="71" name="object 71"/>
          <p:cNvSpPr txBox="1"/>
          <p:nvPr/>
        </p:nvSpPr>
        <p:spPr>
          <a:xfrm>
            <a:off x="6856447" y="1973071"/>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latin typeface="Calibri"/>
                <a:cs typeface="Calibri"/>
              </a:rPr>
              <a:t>6,557</a:t>
            </a:r>
            <a:endParaRPr sz="600">
              <a:latin typeface="Calibri"/>
              <a:cs typeface="Calibri"/>
            </a:endParaRPr>
          </a:p>
        </p:txBody>
      </p:sp>
      <p:sp>
        <p:nvSpPr>
          <p:cNvPr id="72" name="object 72"/>
          <p:cNvSpPr txBox="1"/>
          <p:nvPr/>
        </p:nvSpPr>
        <p:spPr>
          <a:xfrm>
            <a:off x="9319082"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24</a:t>
            </a:r>
            <a:endParaRPr sz="500">
              <a:latin typeface="Calibri"/>
              <a:cs typeface="Calibri"/>
            </a:endParaRPr>
          </a:p>
        </p:txBody>
      </p:sp>
      <p:sp>
        <p:nvSpPr>
          <p:cNvPr id="73" name="object 73"/>
          <p:cNvSpPr txBox="1"/>
          <p:nvPr/>
        </p:nvSpPr>
        <p:spPr>
          <a:xfrm>
            <a:off x="8909157"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74" name="object 74"/>
          <p:cNvSpPr txBox="1"/>
          <p:nvPr/>
        </p:nvSpPr>
        <p:spPr>
          <a:xfrm>
            <a:off x="8499191"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75" name="object 75"/>
          <p:cNvSpPr txBox="1"/>
          <p:nvPr/>
        </p:nvSpPr>
        <p:spPr>
          <a:xfrm>
            <a:off x="8089246"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76" name="object 76"/>
          <p:cNvSpPr txBox="1"/>
          <p:nvPr/>
        </p:nvSpPr>
        <p:spPr>
          <a:xfrm>
            <a:off x="7679320"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77" name="object 77"/>
          <p:cNvSpPr txBox="1"/>
          <p:nvPr/>
        </p:nvSpPr>
        <p:spPr>
          <a:xfrm>
            <a:off x="7267819"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78" name="object 78"/>
          <p:cNvSpPr txBox="1"/>
          <p:nvPr/>
        </p:nvSpPr>
        <p:spPr>
          <a:xfrm>
            <a:off x="6857895" y="3908460"/>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grpSp>
        <p:nvGrpSpPr>
          <p:cNvPr id="79" name="object 79"/>
          <p:cNvGrpSpPr/>
          <p:nvPr/>
        </p:nvGrpSpPr>
        <p:grpSpPr>
          <a:xfrm>
            <a:off x="6630796" y="1197737"/>
            <a:ext cx="3063875" cy="2905125"/>
            <a:chOff x="6630796" y="1197737"/>
            <a:chExt cx="3063875" cy="2905125"/>
          </a:xfrm>
        </p:grpSpPr>
        <p:pic>
          <p:nvPicPr>
            <p:cNvPr id="80" name="object 80"/>
            <p:cNvPicPr/>
            <p:nvPr/>
          </p:nvPicPr>
          <p:blipFill>
            <a:blip r:embed="rId26" cstate="print"/>
            <a:stretch>
              <a:fillRect/>
            </a:stretch>
          </p:blipFill>
          <p:spPr>
            <a:xfrm>
              <a:off x="6681216" y="1272540"/>
              <a:ext cx="207264" cy="74675"/>
            </a:xfrm>
            <a:prstGeom prst="rect">
              <a:avLst/>
            </a:prstGeom>
          </p:spPr>
        </p:pic>
        <p:pic>
          <p:nvPicPr>
            <p:cNvPr id="81" name="object 81"/>
            <p:cNvPicPr/>
            <p:nvPr/>
          </p:nvPicPr>
          <p:blipFill>
            <a:blip r:embed="rId27" cstate="print"/>
            <a:stretch>
              <a:fillRect/>
            </a:stretch>
          </p:blipFill>
          <p:spPr>
            <a:xfrm>
              <a:off x="6938771" y="1306068"/>
              <a:ext cx="38100" cy="13716"/>
            </a:xfrm>
            <a:prstGeom prst="rect">
              <a:avLst/>
            </a:prstGeom>
          </p:spPr>
        </p:pic>
        <p:pic>
          <p:nvPicPr>
            <p:cNvPr id="82" name="object 82"/>
            <p:cNvPicPr/>
            <p:nvPr/>
          </p:nvPicPr>
          <p:blipFill>
            <a:blip r:embed="rId28" cstate="print"/>
            <a:stretch>
              <a:fillRect/>
            </a:stretch>
          </p:blipFill>
          <p:spPr>
            <a:xfrm>
              <a:off x="7027164" y="1272540"/>
              <a:ext cx="717803" cy="94487"/>
            </a:xfrm>
            <a:prstGeom prst="rect">
              <a:avLst/>
            </a:prstGeom>
          </p:spPr>
        </p:pic>
        <p:sp>
          <p:nvSpPr>
            <p:cNvPr id="83" name="object 83"/>
            <p:cNvSpPr/>
            <p:nvPr/>
          </p:nvSpPr>
          <p:spPr>
            <a:xfrm>
              <a:off x="6633971" y="1200912"/>
              <a:ext cx="3057525" cy="2898775"/>
            </a:xfrm>
            <a:custGeom>
              <a:avLst/>
              <a:gdLst/>
              <a:ahLst/>
              <a:cxnLst/>
              <a:rect l="l" t="t" r="r" b="b"/>
              <a:pathLst>
                <a:path w="3057525" h="2898775">
                  <a:moveTo>
                    <a:pt x="0" y="0"/>
                  </a:moveTo>
                  <a:lnTo>
                    <a:pt x="3057144" y="0"/>
                  </a:lnTo>
                  <a:lnTo>
                    <a:pt x="3057144" y="2898647"/>
                  </a:lnTo>
                  <a:lnTo>
                    <a:pt x="0" y="2898647"/>
                  </a:lnTo>
                  <a:lnTo>
                    <a:pt x="0" y="0"/>
                  </a:lnTo>
                  <a:close/>
                </a:path>
              </a:pathLst>
            </a:custGeom>
            <a:ln w="6096">
              <a:solidFill>
                <a:srgbClr val="D8D8D8"/>
              </a:solidFill>
            </a:ln>
          </p:spPr>
          <p:txBody>
            <a:bodyPr wrap="square" lIns="0" tIns="0" rIns="0" bIns="0" rtlCol="0"/>
            <a:lstStyle/>
            <a:p>
              <a:endParaRPr/>
            </a:p>
          </p:txBody>
        </p:sp>
      </p:grpSp>
      <p:sp>
        <p:nvSpPr>
          <p:cNvPr id="84" name="object 84"/>
          <p:cNvSpPr txBox="1"/>
          <p:nvPr/>
        </p:nvSpPr>
        <p:spPr>
          <a:xfrm>
            <a:off x="6696523" y="1473218"/>
            <a:ext cx="290195"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number</a:t>
            </a:r>
            <a:endParaRPr sz="500">
              <a:latin typeface="Verdana"/>
              <a:cs typeface="Verdana"/>
            </a:endParaRPr>
          </a:p>
        </p:txBody>
      </p:sp>
      <p:grpSp>
        <p:nvGrpSpPr>
          <p:cNvPr id="85" name="object 85"/>
          <p:cNvGrpSpPr/>
          <p:nvPr/>
        </p:nvGrpSpPr>
        <p:grpSpPr>
          <a:xfrm>
            <a:off x="507237" y="5059679"/>
            <a:ext cx="2905760" cy="1856739"/>
            <a:chOff x="507237" y="5059679"/>
            <a:chExt cx="2905760" cy="1856739"/>
          </a:xfrm>
        </p:grpSpPr>
        <p:pic>
          <p:nvPicPr>
            <p:cNvPr id="86" name="object 86"/>
            <p:cNvPicPr/>
            <p:nvPr/>
          </p:nvPicPr>
          <p:blipFill>
            <a:blip r:embed="rId29" cstate="print"/>
            <a:stretch>
              <a:fillRect/>
            </a:stretch>
          </p:blipFill>
          <p:spPr>
            <a:xfrm>
              <a:off x="3061715" y="5059679"/>
              <a:ext cx="275843" cy="1850135"/>
            </a:xfrm>
            <a:prstGeom prst="rect">
              <a:avLst/>
            </a:prstGeom>
          </p:spPr>
        </p:pic>
        <p:pic>
          <p:nvPicPr>
            <p:cNvPr id="87" name="object 87"/>
            <p:cNvPicPr/>
            <p:nvPr/>
          </p:nvPicPr>
          <p:blipFill>
            <a:blip r:embed="rId30" cstate="print"/>
            <a:stretch>
              <a:fillRect/>
            </a:stretch>
          </p:blipFill>
          <p:spPr>
            <a:xfrm>
              <a:off x="2648711" y="5308092"/>
              <a:ext cx="274320" cy="1601723"/>
            </a:xfrm>
            <a:prstGeom prst="rect">
              <a:avLst/>
            </a:prstGeom>
          </p:spPr>
        </p:pic>
        <p:pic>
          <p:nvPicPr>
            <p:cNvPr id="88" name="object 88"/>
            <p:cNvPicPr/>
            <p:nvPr/>
          </p:nvPicPr>
          <p:blipFill>
            <a:blip r:embed="rId31" cstate="print"/>
            <a:stretch>
              <a:fillRect/>
            </a:stretch>
          </p:blipFill>
          <p:spPr>
            <a:xfrm>
              <a:off x="2234183" y="5474207"/>
              <a:ext cx="275843" cy="1435608"/>
            </a:xfrm>
            <a:prstGeom prst="rect">
              <a:avLst/>
            </a:prstGeom>
          </p:spPr>
        </p:pic>
        <p:pic>
          <p:nvPicPr>
            <p:cNvPr id="89" name="object 89"/>
            <p:cNvPicPr/>
            <p:nvPr/>
          </p:nvPicPr>
          <p:blipFill>
            <a:blip r:embed="rId32" cstate="print"/>
            <a:stretch>
              <a:fillRect/>
            </a:stretch>
          </p:blipFill>
          <p:spPr>
            <a:xfrm>
              <a:off x="1821179" y="5532119"/>
              <a:ext cx="275844" cy="1377696"/>
            </a:xfrm>
            <a:prstGeom prst="rect">
              <a:avLst/>
            </a:prstGeom>
          </p:spPr>
        </p:pic>
        <p:pic>
          <p:nvPicPr>
            <p:cNvPr id="90" name="object 90"/>
            <p:cNvPicPr/>
            <p:nvPr/>
          </p:nvPicPr>
          <p:blipFill>
            <a:blip r:embed="rId33" cstate="print"/>
            <a:stretch>
              <a:fillRect/>
            </a:stretch>
          </p:blipFill>
          <p:spPr>
            <a:xfrm>
              <a:off x="1408175" y="5489447"/>
              <a:ext cx="275844" cy="1420367"/>
            </a:xfrm>
            <a:prstGeom prst="rect">
              <a:avLst/>
            </a:prstGeom>
          </p:spPr>
        </p:pic>
        <p:pic>
          <p:nvPicPr>
            <p:cNvPr id="91" name="object 91"/>
            <p:cNvPicPr/>
            <p:nvPr/>
          </p:nvPicPr>
          <p:blipFill>
            <a:blip r:embed="rId34" cstate="print"/>
            <a:stretch>
              <a:fillRect/>
            </a:stretch>
          </p:blipFill>
          <p:spPr>
            <a:xfrm>
              <a:off x="995172" y="6041135"/>
              <a:ext cx="275843" cy="868680"/>
            </a:xfrm>
            <a:prstGeom prst="rect">
              <a:avLst/>
            </a:prstGeom>
          </p:spPr>
        </p:pic>
        <p:pic>
          <p:nvPicPr>
            <p:cNvPr id="92" name="object 92"/>
            <p:cNvPicPr/>
            <p:nvPr/>
          </p:nvPicPr>
          <p:blipFill>
            <a:blip r:embed="rId35" cstate="print"/>
            <a:stretch>
              <a:fillRect/>
            </a:stretch>
          </p:blipFill>
          <p:spPr>
            <a:xfrm>
              <a:off x="582167" y="5875019"/>
              <a:ext cx="275844" cy="1034796"/>
            </a:xfrm>
            <a:prstGeom prst="rect">
              <a:avLst/>
            </a:prstGeom>
          </p:spPr>
        </p:pic>
        <p:sp>
          <p:nvSpPr>
            <p:cNvPr id="93" name="object 93"/>
            <p:cNvSpPr/>
            <p:nvPr/>
          </p:nvSpPr>
          <p:spPr>
            <a:xfrm>
              <a:off x="513587" y="6909815"/>
              <a:ext cx="2893060" cy="0"/>
            </a:xfrm>
            <a:custGeom>
              <a:avLst/>
              <a:gdLst/>
              <a:ahLst/>
              <a:cxnLst/>
              <a:rect l="l" t="t" r="r" b="b"/>
              <a:pathLst>
                <a:path w="2893060">
                  <a:moveTo>
                    <a:pt x="2892552" y="0"/>
                  </a:moveTo>
                  <a:lnTo>
                    <a:pt x="0" y="0"/>
                  </a:lnTo>
                </a:path>
              </a:pathLst>
            </a:custGeom>
            <a:ln w="12192">
              <a:solidFill>
                <a:srgbClr val="243F60"/>
              </a:solidFill>
            </a:ln>
          </p:spPr>
          <p:txBody>
            <a:bodyPr wrap="square" lIns="0" tIns="0" rIns="0" bIns="0" rtlCol="0"/>
            <a:lstStyle/>
            <a:p>
              <a:endParaRPr/>
            </a:p>
          </p:txBody>
        </p:sp>
      </p:grpSp>
      <p:sp>
        <p:nvSpPr>
          <p:cNvPr id="94" name="object 94"/>
          <p:cNvSpPr txBox="1"/>
          <p:nvPr/>
        </p:nvSpPr>
        <p:spPr>
          <a:xfrm>
            <a:off x="3142497" y="4912875"/>
            <a:ext cx="127635" cy="116839"/>
          </a:xfrm>
          <a:prstGeom prst="rect">
            <a:avLst/>
          </a:prstGeom>
        </p:spPr>
        <p:txBody>
          <a:bodyPr vert="horz" wrap="square" lIns="0" tIns="12700" rIns="0" bIns="0" rtlCol="0">
            <a:spAutoFit/>
          </a:bodyPr>
          <a:lstStyle/>
          <a:p>
            <a:pPr>
              <a:lnSpc>
                <a:spcPct val="100000"/>
              </a:lnSpc>
              <a:spcBef>
                <a:spcPts val="100"/>
              </a:spcBef>
            </a:pPr>
            <a:r>
              <a:rPr sz="600" b="1" spc="-25" dirty="0">
                <a:solidFill>
                  <a:srgbClr val="215967"/>
                </a:solidFill>
                <a:latin typeface="Calibri"/>
                <a:cs typeface="Calibri"/>
              </a:rPr>
              <a:t>858</a:t>
            </a:r>
            <a:endParaRPr sz="600">
              <a:latin typeface="Calibri"/>
              <a:cs typeface="Calibri"/>
            </a:endParaRPr>
          </a:p>
        </p:txBody>
      </p:sp>
      <p:sp>
        <p:nvSpPr>
          <p:cNvPr id="95" name="object 95"/>
          <p:cNvSpPr txBox="1"/>
          <p:nvPr/>
        </p:nvSpPr>
        <p:spPr>
          <a:xfrm>
            <a:off x="2737081" y="5161254"/>
            <a:ext cx="1276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743</a:t>
            </a:r>
            <a:endParaRPr sz="600">
              <a:latin typeface="Calibri"/>
              <a:cs typeface="Calibri"/>
            </a:endParaRPr>
          </a:p>
        </p:txBody>
      </p:sp>
      <p:sp>
        <p:nvSpPr>
          <p:cNvPr id="96" name="object 96"/>
          <p:cNvSpPr txBox="1"/>
          <p:nvPr/>
        </p:nvSpPr>
        <p:spPr>
          <a:xfrm>
            <a:off x="2324094" y="5327383"/>
            <a:ext cx="1276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666</a:t>
            </a:r>
            <a:endParaRPr sz="600">
              <a:latin typeface="Calibri"/>
              <a:cs typeface="Calibri"/>
            </a:endParaRPr>
          </a:p>
        </p:txBody>
      </p:sp>
      <p:sp>
        <p:nvSpPr>
          <p:cNvPr id="97" name="object 97"/>
          <p:cNvSpPr txBox="1"/>
          <p:nvPr/>
        </p:nvSpPr>
        <p:spPr>
          <a:xfrm>
            <a:off x="1911097" y="5385287"/>
            <a:ext cx="1276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639</a:t>
            </a:r>
            <a:endParaRPr sz="600">
              <a:latin typeface="Calibri"/>
              <a:cs typeface="Calibri"/>
            </a:endParaRPr>
          </a:p>
        </p:txBody>
      </p:sp>
      <p:sp>
        <p:nvSpPr>
          <p:cNvPr id="98" name="object 98"/>
          <p:cNvSpPr txBox="1"/>
          <p:nvPr/>
        </p:nvSpPr>
        <p:spPr>
          <a:xfrm>
            <a:off x="1496574" y="5341080"/>
            <a:ext cx="1276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659</a:t>
            </a:r>
            <a:endParaRPr sz="600">
              <a:latin typeface="Calibri"/>
              <a:cs typeface="Calibri"/>
            </a:endParaRPr>
          </a:p>
        </p:txBody>
      </p:sp>
      <p:sp>
        <p:nvSpPr>
          <p:cNvPr id="99" name="object 99"/>
          <p:cNvSpPr txBox="1"/>
          <p:nvPr/>
        </p:nvSpPr>
        <p:spPr>
          <a:xfrm>
            <a:off x="1083577" y="5894301"/>
            <a:ext cx="1276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403</a:t>
            </a:r>
            <a:endParaRPr sz="600">
              <a:latin typeface="Calibri"/>
              <a:cs typeface="Calibri"/>
            </a:endParaRPr>
          </a:p>
        </p:txBody>
      </p:sp>
      <p:sp>
        <p:nvSpPr>
          <p:cNvPr id="100" name="object 100"/>
          <p:cNvSpPr txBox="1"/>
          <p:nvPr/>
        </p:nvSpPr>
        <p:spPr>
          <a:xfrm>
            <a:off x="670543" y="5728172"/>
            <a:ext cx="1276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480</a:t>
            </a:r>
            <a:endParaRPr sz="600">
              <a:latin typeface="Calibri"/>
              <a:cs typeface="Calibri"/>
            </a:endParaRPr>
          </a:p>
        </p:txBody>
      </p:sp>
      <p:sp>
        <p:nvSpPr>
          <p:cNvPr id="101" name="object 101"/>
          <p:cNvSpPr txBox="1"/>
          <p:nvPr/>
        </p:nvSpPr>
        <p:spPr>
          <a:xfrm>
            <a:off x="3125678"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24</a:t>
            </a:r>
            <a:endParaRPr sz="500">
              <a:latin typeface="Calibri"/>
              <a:cs typeface="Calibri"/>
            </a:endParaRPr>
          </a:p>
        </p:txBody>
      </p:sp>
      <p:sp>
        <p:nvSpPr>
          <p:cNvPr id="102" name="object 102"/>
          <p:cNvSpPr txBox="1"/>
          <p:nvPr/>
        </p:nvSpPr>
        <p:spPr>
          <a:xfrm>
            <a:off x="2711128"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103" name="object 103"/>
          <p:cNvSpPr txBox="1"/>
          <p:nvPr/>
        </p:nvSpPr>
        <p:spPr>
          <a:xfrm>
            <a:off x="2298174"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104" name="object 104"/>
          <p:cNvSpPr txBox="1"/>
          <p:nvPr/>
        </p:nvSpPr>
        <p:spPr>
          <a:xfrm>
            <a:off x="1885164"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105" name="object 105"/>
          <p:cNvSpPr txBox="1"/>
          <p:nvPr/>
        </p:nvSpPr>
        <p:spPr>
          <a:xfrm>
            <a:off x="1472161"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106" name="object 106"/>
          <p:cNvSpPr txBox="1"/>
          <p:nvPr/>
        </p:nvSpPr>
        <p:spPr>
          <a:xfrm>
            <a:off x="1059158"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107" name="object 107"/>
          <p:cNvSpPr txBox="1"/>
          <p:nvPr/>
        </p:nvSpPr>
        <p:spPr>
          <a:xfrm>
            <a:off x="644649"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grpSp>
        <p:nvGrpSpPr>
          <p:cNvPr id="108" name="object 108"/>
          <p:cNvGrpSpPr/>
          <p:nvPr/>
        </p:nvGrpSpPr>
        <p:grpSpPr>
          <a:xfrm>
            <a:off x="415925" y="4218304"/>
            <a:ext cx="3088005" cy="2914650"/>
            <a:chOff x="415925" y="4218304"/>
            <a:chExt cx="3088005" cy="2914650"/>
          </a:xfrm>
        </p:grpSpPr>
        <p:pic>
          <p:nvPicPr>
            <p:cNvPr id="109" name="object 109"/>
            <p:cNvPicPr/>
            <p:nvPr/>
          </p:nvPicPr>
          <p:blipFill>
            <a:blip r:embed="rId36" cstate="print"/>
            <a:stretch>
              <a:fillRect/>
            </a:stretch>
          </p:blipFill>
          <p:spPr>
            <a:xfrm>
              <a:off x="464819" y="4291583"/>
              <a:ext cx="608076" cy="74675"/>
            </a:xfrm>
            <a:prstGeom prst="rect">
              <a:avLst/>
            </a:prstGeom>
          </p:spPr>
        </p:pic>
        <p:pic>
          <p:nvPicPr>
            <p:cNvPr id="110" name="object 110"/>
            <p:cNvPicPr/>
            <p:nvPr/>
          </p:nvPicPr>
          <p:blipFill>
            <a:blip r:embed="rId37" cstate="print"/>
            <a:stretch>
              <a:fillRect/>
            </a:stretch>
          </p:blipFill>
          <p:spPr>
            <a:xfrm>
              <a:off x="1118616" y="4291583"/>
              <a:ext cx="414528" cy="76200"/>
            </a:xfrm>
            <a:prstGeom prst="rect">
              <a:avLst/>
            </a:prstGeom>
          </p:spPr>
        </p:pic>
        <p:pic>
          <p:nvPicPr>
            <p:cNvPr id="111" name="object 111"/>
            <p:cNvPicPr/>
            <p:nvPr/>
          </p:nvPicPr>
          <p:blipFill>
            <a:blip r:embed="rId38" cstate="print"/>
            <a:stretch>
              <a:fillRect/>
            </a:stretch>
          </p:blipFill>
          <p:spPr>
            <a:xfrm>
              <a:off x="1589532" y="4288535"/>
              <a:ext cx="594359" cy="97536"/>
            </a:xfrm>
            <a:prstGeom prst="rect">
              <a:avLst/>
            </a:prstGeom>
          </p:spPr>
        </p:pic>
        <p:sp>
          <p:nvSpPr>
            <p:cNvPr id="112" name="object 112"/>
            <p:cNvSpPr/>
            <p:nvPr/>
          </p:nvSpPr>
          <p:spPr>
            <a:xfrm>
              <a:off x="419100" y="4221479"/>
              <a:ext cx="3081655" cy="2908300"/>
            </a:xfrm>
            <a:custGeom>
              <a:avLst/>
              <a:gdLst/>
              <a:ahLst/>
              <a:cxnLst/>
              <a:rect l="l" t="t" r="r" b="b"/>
              <a:pathLst>
                <a:path w="3081654" h="2908300">
                  <a:moveTo>
                    <a:pt x="0" y="0"/>
                  </a:moveTo>
                  <a:lnTo>
                    <a:pt x="3081527" y="0"/>
                  </a:lnTo>
                  <a:lnTo>
                    <a:pt x="3081527" y="2907791"/>
                  </a:lnTo>
                  <a:lnTo>
                    <a:pt x="0" y="2907791"/>
                  </a:lnTo>
                  <a:lnTo>
                    <a:pt x="0" y="0"/>
                  </a:lnTo>
                  <a:close/>
                </a:path>
              </a:pathLst>
            </a:custGeom>
            <a:ln w="6096">
              <a:solidFill>
                <a:srgbClr val="D8D8D8"/>
              </a:solidFill>
            </a:ln>
          </p:spPr>
          <p:txBody>
            <a:bodyPr wrap="square" lIns="0" tIns="0" rIns="0" bIns="0" rtlCol="0"/>
            <a:lstStyle/>
            <a:p>
              <a:endParaRPr/>
            </a:p>
          </p:txBody>
        </p:sp>
      </p:grpSp>
      <p:sp>
        <p:nvSpPr>
          <p:cNvPr id="113" name="object 113"/>
          <p:cNvSpPr txBox="1"/>
          <p:nvPr/>
        </p:nvSpPr>
        <p:spPr>
          <a:xfrm>
            <a:off x="480064" y="4493806"/>
            <a:ext cx="290195"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number</a:t>
            </a:r>
            <a:endParaRPr sz="500">
              <a:latin typeface="Verdana"/>
              <a:cs typeface="Verdana"/>
            </a:endParaRPr>
          </a:p>
        </p:txBody>
      </p:sp>
      <p:grpSp>
        <p:nvGrpSpPr>
          <p:cNvPr id="114" name="object 114"/>
          <p:cNvGrpSpPr/>
          <p:nvPr/>
        </p:nvGrpSpPr>
        <p:grpSpPr>
          <a:xfrm>
            <a:off x="3625341" y="5000244"/>
            <a:ext cx="2884170" cy="1917700"/>
            <a:chOff x="3625341" y="5000244"/>
            <a:chExt cx="2884170" cy="1917700"/>
          </a:xfrm>
        </p:grpSpPr>
        <p:pic>
          <p:nvPicPr>
            <p:cNvPr id="115" name="object 115"/>
            <p:cNvPicPr/>
            <p:nvPr/>
          </p:nvPicPr>
          <p:blipFill>
            <a:blip r:embed="rId39" cstate="print"/>
            <a:stretch>
              <a:fillRect/>
            </a:stretch>
          </p:blipFill>
          <p:spPr>
            <a:xfrm>
              <a:off x="6160007" y="5765292"/>
              <a:ext cx="274320" cy="1146047"/>
            </a:xfrm>
            <a:prstGeom prst="rect">
              <a:avLst/>
            </a:prstGeom>
          </p:spPr>
        </p:pic>
        <p:pic>
          <p:nvPicPr>
            <p:cNvPr id="116" name="object 116"/>
            <p:cNvPicPr/>
            <p:nvPr/>
          </p:nvPicPr>
          <p:blipFill>
            <a:blip r:embed="rId40" cstate="print"/>
            <a:stretch>
              <a:fillRect/>
            </a:stretch>
          </p:blipFill>
          <p:spPr>
            <a:xfrm>
              <a:off x="5750051" y="5812536"/>
              <a:ext cx="274319" cy="1098803"/>
            </a:xfrm>
            <a:prstGeom prst="rect">
              <a:avLst/>
            </a:prstGeom>
          </p:spPr>
        </p:pic>
        <p:pic>
          <p:nvPicPr>
            <p:cNvPr id="117" name="object 117"/>
            <p:cNvPicPr/>
            <p:nvPr/>
          </p:nvPicPr>
          <p:blipFill>
            <a:blip r:embed="rId41" cstate="print"/>
            <a:stretch>
              <a:fillRect/>
            </a:stretch>
          </p:blipFill>
          <p:spPr>
            <a:xfrm>
              <a:off x="5340096" y="5573268"/>
              <a:ext cx="274319" cy="1338071"/>
            </a:xfrm>
            <a:prstGeom prst="rect">
              <a:avLst/>
            </a:prstGeom>
          </p:spPr>
        </p:pic>
        <p:pic>
          <p:nvPicPr>
            <p:cNvPr id="118" name="object 118"/>
            <p:cNvPicPr/>
            <p:nvPr/>
          </p:nvPicPr>
          <p:blipFill>
            <a:blip r:embed="rId42" cstate="print"/>
            <a:stretch>
              <a:fillRect/>
            </a:stretch>
          </p:blipFill>
          <p:spPr>
            <a:xfrm>
              <a:off x="4930139" y="5382768"/>
              <a:ext cx="274320" cy="1528571"/>
            </a:xfrm>
            <a:prstGeom prst="rect">
              <a:avLst/>
            </a:prstGeom>
          </p:spPr>
        </p:pic>
        <p:pic>
          <p:nvPicPr>
            <p:cNvPr id="119" name="object 119"/>
            <p:cNvPicPr/>
            <p:nvPr/>
          </p:nvPicPr>
          <p:blipFill>
            <a:blip r:embed="rId43" cstate="print"/>
            <a:stretch>
              <a:fillRect/>
            </a:stretch>
          </p:blipFill>
          <p:spPr>
            <a:xfrm>
              <a:off x="4520183" y="5000244"/>
              <a:ext cx="274319" cy="1911095"/>
            </a:xfrm>
            <a:prstGeom prst="rect">
              <a:avLst/>
            </a:prstGeom>
          </p:spPr>
        </p:pic>
        <p:pic>
          <p:nvPicPr>
            <p:cNvPr id="120" name="object 120"/>
            <p:cNvPicPr/>
            <p:nvPr/>
          </p:nvPicPr>
          <p:blipFill>
            <a:blip r:embed="rId44" cstate="print"/>
            <a:stretch>
              <a:fillRect/>
            </a:stretch>
          </p:blipFill>
          <p:spPr>
            <a:xfrm>
              <a:off x="4110227" y="5382768"/>
              <a:ext cx="272796" cy="1528571"/>
            </a:xfrm>
            <a:prstGeom prst="rect">
              <a:avLst/>
            </a:prstGeom>
          </p:spPr>
        </p:pic>
        <p:pic>
          <p:nvPicPr>
            <p:cNvPr id="121" name="object 121"/>
            <p:cNvPicPr/>
            <p:nvPr/>
          </p:nvPicPr>
          <p:blipFill>
            <a:blip r:embed="rId45" cstate="print"/>
            <a:stretch>
              <a:fillRect/>
            </a:stretch>
          </p:blipFill>
          <p:spPr>
            <a:xfrm>
              <a:off x="3700272" y="6003036"/>
              <a:ext cx="272795" cy="908303"/>
            </a:xfrm>
            <a:prstGeom prst="rect">
              <a:avLst/>
            </a:prstGeom>
          </p:spPr>
        </p:pic>
        <p:sp>
          <p:nvSpPr>
            <p:cNvPr id="122" name="object 122"/>
            <p:cNvSpPr/>
            <p:nvPr/>
          </p:nvSpPr>
          <p:spPr>
            <a:xfrm>
              <a:off x="3631691" y="6911339"/>
              <a:ext cx="2871470" cy="0"/>
            </a:xfrm>
            <a:custGeom>
              <a:avLst/>
              <a:gdLst/>
              <a:ahLst/>
              <a:cxnLst/>
              <a:rect l="l" t="t" r="r" b="b"/>
              <a:pathLst>
                <a:path w="2871470">
                  <a:moveTo>
                    <a:pt x="2871215" y="0"/>
                  </a:moveTo>
                  <a:lnTo>
                    <a:pt x="0" y="0"/>
                  </a:lnTo>
                </a:path>
              </a:pathLst>
            </a:custGeom>
            <a:ln w="12192">
              <a:solidFill>
                <a:srgbClr val="243F60"/>
              </a:solidFill>
            </a:ln>
          </p:spPr>
          <p:txBody>
            <a:bodyPr wrap="square" lIns="0" tIns="0" rIns="0" bIns="0" rtlCol="0"/>
            <a:lstStyle/>
            <a:p>
              <a:endParaRPr/>
            </a:p>
          </p:txBody>
        </p:sp>
      </p:grpSp>
      <p:sp>
        <p:nvSpPr>
          <p:cNvPr id="123" name="object 123"/>
          <p:cNvSpPr txBox="1"/>
          <p:nvPr/>
        </p:nvSpPr>
        <p:spPr>
          <a:xfrm>
            <a:off x="6260578" y="5616923"/>
            <a:ext cx="89535" cy="116839"/>
          </a:xfrm>
          <a:prstGeom prst="rect">
            <a:avLst/>
          </a:prstGeom>
        </p:spPr>
        <p:txBody>
          <a:bodyPr vert="horz" wrap="square" lIns="0" tIns="12700" rIns="0" bIns="0" rtlCol="0">
            <a:spAutoFit/>
          </a:bodyPr>
          <a:lstStyle/>
          <a:p>
            <a:pPr>
              <a:lnSpc>
                <a:spcPct val="100000"/>
              </a:lnSpc>
              <a:spcBef>
                <a:spcPts val="100"/>
              </a:spcBef>
            </a:pPr>
            <a:r>
              <a:rPr sz="600" b="1" spc="-25" dirty="0">
                <a:solidFill>
                  <a:srgbClr val="215967"/>
                </a:solidFill>
                <a:latin typeface="Calibri"/>
                <a:cs typeface="Calibri"/>
              </a:rPr>
              <a:t>24</a:t>
            </a:r>
            <a:endParaRPr sz="600">
              <a:latin typeface="Calibri"/>
              <a:cs typeface="Calibri"/>
            </a:endParaRPr>
          </a:p>
        </p:txBody>
      </p:sp>
      <p:sp>
        <p:nvSpPr>
          <p:cNvPr id="124" name="object 124"/>
          <p:cNvSpPr txBox="1"/>
          <p:nvPr/>
        </p:nvSpPr>
        <p:spPr>
          <a:xfrm>
            <a:off x="5858231" y="5665711"/>
            <a:ext cx="895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23</a:t>
            </a:r>
            <a:endParaRPr sz="600">
              <a:latin typeface="Calibri"/>
              <a:cs typeface="Calibri"/>
            </a:endParaRPr>
          </a:p>
        </p:txBody>
      </p:sp>
      <p:sp>
        <p:nvSpPr>
          <p:cNvPr id="125" name="object 125"/>
          <p:cNvSpPr txBox="1"/>
          <p:nvPr/>
        </p:nvSpPr>
        <p:spPr>
          <a:xfrm>
            <a:off x="5446769" y="5426424"/>
            <a:ext cx="895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28</a:t>
            </a:r>
            <a:endParaRPr sz="600">
              <a:latin typeface="Calibri"/>
              <a:cs typeface="Calibri"/>
            </a:endParaRPr>
          </a:p>
        </p:txBody>
      </p:sp>
      <p:sp>
        <p:nvSpPr>
          <p:cNvPr id="126" name="object 126"/>
          <p:cNvSpPr txBox="1"/>
          <p:nvPr/>
        </p:nvSpPr>
        <p:spPr>
          <a:xfrm>
            <a:off x="5036818" y="5235924"/>
            <a:ext cx="895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32</a:t>
            </a:r>
            <a:endParaRPr sz="600">
              <a:latin typeface="Calibri"/>
              <a:cs typeface="Calibri"/>
            </a:endParaRPr>
          </a:p>
        </p:txBody>
      </p:sp>
      <p:sp>
        <p:nvSpPr>
          <p:cNvPr id="127" name="object 127"/>
          <p:cNvSpPr txBox="1"/>
          <p:nvPr/>
        </p:nvSpPr>
        <p:spPr>
          <a:xfrm>
            <a:off x="4626868" y="4853414"/>
            <a:ext cx="895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40</a:t>
            </a:r>
            <a:endParaRPr sz="600">
              <a:latin typeface="Calibri"/>
              <a:cs typeface="Calibri"/>
            </a:endParaRPr>
          </a:p>
        </p:txBody>
      </p:sp>
      <p:sp>
        <p:nvSpPr>
          <p:cNvPr id="128" name="object 128"/>
          <p:cNvSpPr txBox="1"/>
          <p:nvPr/>
        </p:nvSpPr>
        <p:spPr>
          <a:xfrm>
            <a:off x="4216894" y="5235924"/>
            <a:ext cx="895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32</a:t>
            </a:r>
            <a:endParaRPr sz="600">
              <a:latin typeface="Calibri"/>
              <a:cs typeface="Calibri"/>
            </a:endParaRPr>
          </a:p>
        </p:txBody>
      </p:sp>
      <p:sp>
        <p:nvSpPr>
          <p:cNvPr id="129" name="object 129"/>
          <p:cNvSpPr txBox="1"/>
          <p:nvPr/>
        </p:nvSpPr>
        <p:spPr>
          <a:xfrm>
            <a:off x="3806943" y="5856210"/>
            <a:ext cx="89535" cy="116839"/>
          </a:xfrm>
          <a:prstGeom prst="rect">
            <a:avLst/>
          </a:prstGeom>
        </p:spPr>
        <p:txBody>
          <a:bodyPr vert="horz" wrap="square" lIns="0" tIns="12700" rIns="0" bIns="0" rtlCol="0">
            <a:spAutoFit/>
          </a:bodyPr>
          <a:lstStyle/>
          <a:p>
            <a:pPr>
              <a:lnSpc>
                <a:spcPct val="100000"/>
              </a:lnSpc>
              <a:spcBef>
                <a:spcPts val="100"/>
              </a:spcBef>
            </a:pPr>
            <a:r>
              <a:rPr sz="600" b="1" spc="-25" dirty="0">
                <a:latin typeface="Calibri"/>
                <a:cs typeface="Calibri"/>
              </a:rPr>
              <a:t>19</a:t>
            </a:r>
            <a:endParaRPr sz="600">
              <a:latin typeface="Calibri"/>
              <a:cs typeface="Calibri"/>
            </a:endParaRPr>
          </a:p>
        </p:txBody>
      </p:sp>
      <p:sp>
        <p:nvSpPr>
          <p:cNvPr id="130" name="object 130"/>
          <p:cNvSpPr txBox="1"/>
          <p:nvPr/>
        </p:nvSpPr>
        <p:spPr>
          <a:xfrm>
            <a:off x="6222380"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24</a:t>
            </a:r>
            <a:endParaRPr sz="500">
              <a:latin typeface="Calibri"/>
              <a:cs typeface="Calibri"/>
            </a:endParaRPr>
          </a:p>
        </p:txBody>
      </p:sp>
      <p:sp>
        <p:nvSpPr>
          <p:cNvPr id="131" name="object 131"/>
          <p:cNvSpPr txBox="1"/>
          <p:nvPr/>
        </p:nvSpPr>
        <p:spPr>
          <a:xfrm>
            <a:off x="5812414"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132" name="object 132"/>
          <p:cNvSpPr txBox="1"/>
          <p:nvPr/>
        </p:nvSpPr>
        <p:spPr>
          <a:xfrm>
            <a:off x="5402489"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133" name="object 133"/>
          <p:cNvSpPr txBox="1"/>
          <p:nvPr/>
        </p:nvSpPr>
        <p:spPr>
          <a:xfrm>
            <a:off x="4992544"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134" name="object 134"/>
          <p:cNvSpPr txBox="1"/>
          <p:nvPr/>
        </p:nvSpPr>
        <p:spPr>
          <a:xfrm>
            <a:off x="4582578"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135" name="object 135"/>
          <p:cNvSpPr txBox="1"/>
          <p:nvPr/>
        </p:nvSpPr>
        <p:spPr>
          <a:xfrm>
            <a:off x="4172632"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136" name="object 136"/>
          <p:cNvSpPr txBox="1"/>
          <p:nvPr/>
        </p:nvSpPr>
        <p:spPr>
          <a:xfrm>
            <a:off x="3762707"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grpSp>
        <p:nvGrpSpPr>
          <p:cNvPr id="137" name="object 137"/>
          <p:cNvGrpSpPr/>
          <p:nvPr/>
        </p:nvGrpSpPr>
        <p:grpSpPr>
          <a:xfrm>
            <a:off x="3535552" y="4227448"/>
            <a:ext cx="3063875" cy="2905125"/>
            <a:chOff x="3535552" y="4227448"/>
            <a:chExt cx="3063875" cy="2905125"/>
          </a:xfrm>
        </p:grpSpPr>
        <p:pic>
          <p:nvPicPr>
            <p:cNvPr id="138" name="object 138"/>
            <p:cNvPicPr/>
            <p:nvPr/>
          </p:nvPicPr>
          <p:blipFill>
            <a:blip r:embed="rId46" cstate="print"/>
            <a:stretch>
              <a:fillRect/>
            </a:stretch>
          </p:blipFill>
          <p:spPr>
            <a:xfrm>
              <a:off x="3666743" y="4299203"/>
              <a:ext cx="18288" cy="13716"/>
            </a:xfrm>
            <a:prstGeom prst="rect">
              <a:avLst/>
            </a:prstGeom>
          </p:spPr>
        </p:pic>
        <p:pic>
          <p:nvPicPr>
            <p:cNvPr id="139" name="object 139"/>
            <p:cNvPicPr/>
            <p:nvPr/>
          </p:nvPicPr>
          <p:blipFill>
            <a:blip r:embed="rId47" cstate="print"/>
            <a:stretch>
              <a:fillRect/>
            </a:stretch>
          </p:blipFill>
          <p:spPr>
            <a:xfrm>
              <a:off x="4303775" y="4299203"/>
              <a:ext cx="88391" cy="77724"/>
            </a:xfrm>
            <a:prstGeom prst="rect">
              <a:avLst/>
            </a:prstGeom>
          </p:spPr>
        </p:pic>
        <p:pic>
          <p:nvPicPr>
            <p:cNvPr id="140" name="object 140"/>
            <p:cNvPicPr/>
            <p:nvPr/>
          </p:nvPicPr>
          <p:blipFill>
            <a:blip r:embed="rId48" cstate="print"/>
            <a:stretch>
              <a:fillRect/>
            </a:stretch>
          </p:blipFill>
          <p:spPr>
            <a:xfrm>
              <a:off x="4221480" y="4302251"/>
              <a:ext cx="73151" cy="73151"/>
            </a:xfrm>
            <a:prstGeom prst="rect">
              <a:avLst/>
            </a:prstGeom>
          </p:spPr>
        </p:pic>
        <p:pic>
          <p:nvPicPr>
            <p:cNvPr id="141" name="object 141"/>
            <p:cNvPicPr/>
            <p:nvPr/>
          </p:nvPicPr>
          <p:blipFill>
            <a:blip r:embed="rId49" cstate="print"/>
            <a:stretch>
              <a:fillRect/>
            </a:stretch>
          </p:blipFill>
          <p:spPr>
            <a:xfrm>
              <a:off x="3584447" y="4299203"/>
              <a:ext cx="595883" cy="96012"/>
            </a:xfrm>
            <a:prstGeom prst="rect">
              <a:avLst/>
            </a:prstGeom>
          </p:spPr>
        </p:pic>
        <p:pic>
          <p:nvPicPr>
            <p:cNvPr id="142" name="object 142"/>
            <p:cNvPicPr/>
            <p:nvPr/>
          </p:nvPicPr>
          <p:blipFill>
            <a:blip r:embed="rId50" cstate="print"/>
            <a:stretch>
              <a:fillRect/>
            </a:stretch>
          </p:blipFill>
          <p:spPr>
            <a:xfrm>
              <a:off x="4405883" y="4299203"/>
              <a:ext cx="123443" cy="77724"/>
            </a:xfrm>
            <a:prstGeom prst="rect">
              <a:avLst/>
            </a:prstGeom>
          </p:spPr>
        </p:pic>
        <p:pic>
          <p:nvPicPr>
            <p:cNvPr id="143" name="object 143"/>
            <p:cNvPicPr/>
            <p:nvPr/>
          </p:nvPicPr>
          <p:blipFill>
            <a:blip r:embed="rId51" cstate="print"/>
            <a:stretch>
              <a:fillRect/>
            </a:stretch>
          </p:blipFill>
          <p:spPr>
            <a:xfrm>
              <a:off x="4584191" y="4299203"/>
              <a:ext cx="595884" cy="96012"/>
            </a:xfrm>
            <a:prstGeom prst="rect">
              <a:avLst/>
            </a:prstGeom>
          </p:spPr>
        </p:pic>
        <p:sp>
          <p:nvSpPr>
            <p:cNvPr id="144" name="object 144"/>
            <p:cNvSpPr/>
            <p:nvPr/>
          </p:nvSpPr>
          <p:spPr>
            <a:xfrm>
              <a:off x="3538727" y="4230623"/>
              <a:ext cx="3057525" cy="2898775"/>
            </a:xfrm>
            <a:custGeom>
              <a:avLst/>
              <a:gdLst/>
              <a:ahLst/>
              <a:cxnLst/>
              <a:rect l="l" t="t" r="r" b="b"/>
              <a:pathLst>
                <a:path w="3057525" h="2898775">
                  <a:moveTo>
                    <a:pt x="0" y="0"/>
                  </a:moveTo>
                  <a:lnTo>
                    <a:pt x="3057143" y="0"/>
                  </a:lnTo>
                  <a:lnTo>
                    <a:pt x="3057143" y="2898647"/>
                  </a:lnTo>
                  <a:lnTo>
                    <a:pt x="0" y="2898647"/>
                  </a:lnTo>
                  <a:lnTo>
                    <a:pt x="0" y="0"/>
                  </a:lnTo>
                  <a:close/>
                </a:path>
              </a:pathLst>
            </a:custGeom>
            <a:ln w="6096">
              <a:solidFill>
                <a:srgbClr val="D8D8D8"/>
              </a:solidFill>
            </a:ln>
          </p:spPr>
          <p:txBody>
            <a:bodyPr wrap="square" lIns="0" tIns="0" rIns="0" bIns="0" rtlCol="0"/>
            <a:lstStyle/>
            <a:p>
              <a:endParaRPr/>
            </a:p>
          </p:txBody>
        </p:sp>
      </p:grpSp>
      <p:sp>
        <p:nvSpPr>
          <p:cNvPr id="145" name="object 145"/>
          <p:cNvSpPr txBox="1"/>
          <p:nvPr/>
        </p:nvSpPr>
        <p:spPr>
          <a:xfrm>
            <a:off x="3599740" y="4502968"/>
            <a:ext cx="290195" cy="102235"/>
          </a:xfrm>
          <a:prstGeom prst="rect">
            <a:avLst/>
          </a:prstGeom>
        </p:spPr>
        <p:txBody>
          <a:bodyPr vert="horz" wrap="square" lIns="0" tIns="13335" rIns="0" bIns="0" rtlCol="0">
            <a:spAutoFit/>
          </a:bodyPr>
          <a:lstStyle/>
          <a:p>
            <a:pPr>
              <a:lnSpc>
                <a:spcPct val="100000"/>
              </a:lnSpc>
              <a:spcBef>
                <a:spcPts val="105"/>
              </a:spcBef>
            </a:pPr>
            <a:r>
              <a:rPr sz="500" b="1" i="1" spc="-10" dirty="0">
                <a:solidFill>
                  <a:srgbClr val="77933B"/>
                </a:solidFill>
                <a:latin typeface="Verdana"/>
                <a:cs typeface="Verdana"/>
              </a:rPr>
              <a:t>number</a:t>
            </a:r>
            <a:endParaRPr sz="500">
              <a:latin typeface="Verdana"/>
              <a:cs typeface="Verdana"/>
            </a:endParaRPr>
          </a:p>
        </p:txBody>
      </p:sp>
      <p:grpSp>
        <p:nvGrpSpPr>
          <p:cNvPr id="146" name="object 146"/>
          <p:cNvGrpSpPr/>
          <p:nvPr/>
        </p:nvGrpSpPr>
        <p:grpSpPr>
          <a:xfrm>
            <a:off x="6720585" y="5062728"/>
            <a:ext cx="2884170" cy="1855470"/>
            <a:chOff x="6720585" y="5062728"/>
            <a:chExt cx="2884170" cy="1855470"/>
          </a:xfrm>
        </p:grpSpPr>
        <p:pic>
          <p:nvPicPr>
            <p:cNvPr id="147" name="object 147"/>
            <p:cNvPicPr/>
            <p:nvPr/>
          </p:nvPicPr>
          <p:blipFill>
            <a:blip r:embed="rId52" cstate="print"/>
            <a:stretch>
              <a:fillRect/>
            </a:stretch>
          </p:blipFill>
          <p:spPr>
            <a:xfrm>
              <a:off x="9256776" y="6502907"/>
              <a:ext cx="272795" cy="408432"/>
            </a:xfrm>
            <a:prstGeom prst="rect">
              <a:avLst/>
            </a:prstGeom>
          </p:spPr>
        </p:pic>
        <p:pic>
          <p:nvPicPr>
            <p:cNvPr id="148" name="object 148"/>
            <p:cNvPicPr/>
            <p:nvPr/>
          </p:nvPicPr>
          <p:blipFill>
            <a:blip r:embed="rId53" cstate="print"/>
            <a:stretch>
              <a:fillRect/>
            </a:stretch>
          </p:blipFill>
          <p:spPr>
            <a:xfrm>
              <a:off x="8846819" y="6051803"/>
              <a:ext cx="272796" cy="859535"/>
            </a:xfrm>
            <a:prstGeom prst="rect">
              <a:avLst/>
            </a:prstGeom>
          </p:spPr>
        </p:pic>
        <p:pic>
          <p:nvPicPr>
            <p:cNvPr id="149" name="object 149"/>
            <p:cNvPicPr/>
            <p:nvPr/>
          </p:nvPicPr>
          <p:blipFill>
            <a:blip r:embed="rId54" cstate="print"/>
            <a:stretch>
              <a:fillRect/>
            </a:stretch>
          </p:blipFill>
          <p:spPr>
            <a:xfrm>
              <a:off x="8436864" y="5535167"/>
              <a:ext cx="272796" cy="1376171"/>
            </a:xfrm>
            <a:prstGeom prst="rect">
              <a:avLst/>
            </a:prstGeom>
          </p:spPr>
        </p:pic>
        <p:pic>
          <p:nvPicPr>
            <p:cNvPr id="150" name="object 150"/>
            <p:cNvPicPr/>
            <p:nvPr/>
          </p:nvPicPr>
          <p:blipFill>
            <a:blip r:embed="rId55" cstate="print"/>
            <a:stretch>
              <a:fillRect/>
            </a:stretch>
          </p:blipFill>
          <p:spPr>
            <a:xfrm>
              <a:off x="8026907" y="5792723"/>
              <a:ext cx="272796" cy="1118616"/>
            </a:xfrm>
            <a:prstGeom prst="rect">
              <a:avLst/>
            </a:prstGeom>
          </p:spPr>
        </p:pic>
        <p:pic>
          <p:nvPicPr>
            <p:cNvPr id="151" name="object 151"/>
            <p:cNvPicPr/>
            <p:nvPr/>
          </p:nvPicPr>
          <p:blipFill>
            <a:blip r:embed="rId54" cstate="print"/>
            <a:stretch>
              <a:fillRect/>
            </a:stretch>
          </p:blipFill>
          <p:spPr>
            <a:xfrm>
              <a:off x="7616951" y="5535167"/>
              <a:ext cx="272796" cy="1376171"/>
            </a:xfrm>
            <a:prstGeom prst="rect">
              <a:avLst/>
            </a:prstGeom>
          </p:spPr>
        </p:pic>
        <p:pic>
          <p:nvPicPr>
            <p:cNvPr id="152" name="object 152"/>
            <p:cNvPicPr/>
            <p:nvPr/>
          </p:nvPicPr>
          <p:blipFill>
            <a:blip r:embed="rId56" cstate="print"/>
            <a:stretch>
              <a:fillRect/>
            </a:stretch>
          </p:blipFill>
          <p:spPr>
            <a:xfrm>
              <a:off x="7205471" y="5364480"/>
              <a:ext cx="274320" cy="1546859"/>
            </a:xfrm>
            <a:prstGeom prst="rect">
              <a:avLst/>
            </a:prstGeom>
          </p:spPr>
        </p:pic>
        <p:pic>
          <p:nvPicPr>
            <p:cNvPr id="153" name="object 153"/>
            <p:cNvPicPr/>
            <p:nvPr/>
          </p:nvPicPr>
          <p:blipFill>
            <a:blip r:embed="rId57" cstate="print"/>
            <a:stretch>
              <a:fillRect/>
            </a:stretch>
          </p:blipFill>
          <p:spPr>
            <a:xfrm>
              <a:off x="6795516" y="5062728"/>
              <a:ext cx="274319" cy="1848611"/>
            </a:xfrm>
            <a:prstGeom prst="rect">
              <a:avLst/>
            </a:prstGeom>
          </p:spPr>
        </p:pic>
        <p:sp>
          <p:nvSpPr>
            <p:cNvPr id="154" name="object 154"/>
            <p:cNvSpPr/>
            <p:nvPr/>
          </p:nvSpPr>
          <p:spPr>
            <a:xfrm>
              <a:off x="6726935" y="6911339"/>
              <a:ext cx="2871470" cy="0"/>
            </a:xfrm>
            <a:custGeom>
              <a:avLst/>
              <a:gdLst/>
              <a:ahLst/>
              <a:cxnLst/>
              <a:rect l="l" t="t" r="r" b="b"/>
              <a:pathLst>
                <a:path w="2871470">
                  <a:moveTo>
                    <a:pt x="2871216" y="0"/>
                  </a:moveTo>
                  <a:lnTo>
                    <a:pt x="0" y="0"/>
                  </a:lnTo>
                </a:path>
              </a:pathLst>
            </a:custGeom>
            <a:ln w="12192">
              <a:solidFill>
                <a:srgbClr val="243F60"/>
              </a:solidFill>
            </a:ln>
          </p:spPr>
          <p:txBody>
            <a:bodyPr wrap="square" lIns="0" tIns="0" rIns="0" bIns="0" rtlCol="0"/>
            <a:lstStyle/>
            <a:p>
              <a:endParaRPr/>
            </a:p>
          </p:txBody>
        </p:sp>
      </p:grpSp>
      <p:sp>
        <p:nvSpPr>
          <p:cNvPr id="155" name="object 155"/>
          <p:cNvSpPr txBox="1"/>
          <p:nvPr/>
        </p:nvSpPr>
        <p:spPr>
          <a:xfrm>
            <a:off x="9307059" y="6354550"/>
            <a:ext cx="186055" cy="116839"/>
          </a:xfrm>
          <a:prstGeom prst="rect">
            <a:avLst/>
          </a:prstGeom>
        </p:spPr>
        <p:txBody>
          <a:bodyPr vert="horz" wrap="square" lIns="0" tIns="12700" rIns="0" bIns="0" rtlCol="0">
            <a:spAutoFit/>
          </a:bodyPr>
          <a:lstStyle/>
          <a:p>
            <a:pPr>
              <a:lnSpc>
                <a:spcPct val="100000"/>
              </a:lnSpc>
              <a:spcBef>
                <a:spcPts val="100"/>
              </a:spcBef>
            </a:pPr>
            <a:r>
              <a:rPr sz="600" b="1" spc="-10" dirty="0">
                <a:solidFill>
                  <a:srgbClr val="215967"/>
                </a:solidFill>
                <a:latin typeface="Calibri"/>
                <a:cs typeface="Calibri"/>
              </a:rPr>
              <a:t>0.095</a:t>
            </a:r>
            <a:endParaRPr sz="600">
              <a:latin typeface="Calibri"/>
              <a:cs typeface="Calibri"/>
            </a:endParaRPr>
          </a:p>
        </p:txBody>
      </p:sp>
      <p:sp>
        <p:nvSpPr>
          <p:cNvPr id="156" name="object 156"/>
          <p:cNvSpPr txBox="1"/>
          <p:nvPr/>
        </p:nvSpPr>
        <p:spPr>
          <a:xfrm>
            <a:off x="8924525" y="5903463"/>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0.20</a:t>
            </a:r>
            <a:endParaRPr sz="600">
              <a:latin typeface="Calibri"/>
              <a:cs typeface="Calibri"/>
            </a:endParaRPr>
          </a:p>
        </p:txBody>
      </p:sp>
      <p:sp>
        <p:nvSpPr>
          <p:cNvPr id="157" name="object 157"/>
          <p:cNvSpPr txBox="1"/>
          <p:nvPr/>
        </p:nvSpPr>
        <p:spPr>
          <a:xfrm>
            <a:off x="8514574" y="5388333"/>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0.32</a:t>
            </a:r>
            <a:endParaRPr sz="600">
              <a:latin typeface="Calibri"/>
              <a:cs typeface="Calibri"/>
            </a:endParaRPr>
          </a:p>
        </p:txBody>
      </p:sp>
      <p:sp>
        <p:nvSpPr>
          <p:cNvPr id="158" name="object 158"/>
          <p:cNvSpPr txBox="1"/>
          <p:nvPr/>
        </p:nvSpPr>
        <p:spPr>
          <a:xfrm>
            <a:off x="8104600" y="5645875"/>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0.26</a:t>
            </a:r>
            <a:endParaRPr sz="600">
              <a:latin typeface="Calibri"/>
              <a:cs typeface="Calibri"/>
            </a:endParaRPr>
          </a:p>
        </p:txBody>
      </p:sp>
      <p:sp>
        <p:nvSpPr>
          <p:cNvPr id="159" name="object 159"/>
          <p:cNvSpPr txBox="1"/>
          <p:nvPr/>
        </p:nvSpPr>
        <p:spPr>
          <a:xfrm>
            <a:off x="7694650" y="5388333"/>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0.32</a:t>
            </a:r>
            <a:endParaRPr sz="600">
              <a:latin typeface="Calibri"/>
              <a:cs typeface="Calibri"/>
            </a:endParaRPr>
          </a:p>
        </p:txBody>
      </p:sp>
      <p:sp>
        <p:nvSpPr>
          <p:cNvPr id="160" name="object 160"/>
          <p:cNvSpPr txBox="1"/>
          <p:nvPr/>
        </p:nvSpPr>
        <p:spPr>
          <a:xfrm>
            <a:off x="7284699" y="5216134"/>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0.36</a:t>
            </a:r>
            <a:endParaRPr sz="600">
              <a:latin typeface="Calibri"/>
              <a:cs typeface="Calibri"/>
            </a:endParaRPr>
          </a:p>
        </p:txBody>
      </p:sp>
      <p:sp>
        <p:nvSpPr>
          <p:cNvPr id="161" name="object 161"/>
          <p:cNvSpPr txBox="1"/>
          <p:nvPr/>
        </p:nvSpPr>
        <p:spPr>
          <a:xfrm>
            <a:off x="6874771" y="4915921"/>
            <a:ext cx="147955" cy="116839"/>
          </a:xfrm>
          <a:prstGeom prst="rect">
            <a:avLst/>
          </a:prstGeom>
        </p:spPr>
        <p:txBody>
          <a:bodyPr vert="horz" wrap="square" lIns="0" tIns="12700" rIns="0" bIns="0" rtlCol="0">
            <a:spAutoFit/>
          </a:bodyPr>
          <a:lstStyle/>
          <a:p>
            <a:pPr>
              <a:lnSpc>
                <a:spcPct val="100000"/>
              </a:lnSpc>
              <a:spcBef>
                <a:spcPts val="100"/>
              </a:spcBef>
            </a:pPr>
            <a:r>
              <a:rPr sz="600" b="1" spc="-20" dirty="0">
                <a:latin typeface="Calibri"/>
                <a:cs typeface="Calibri"/>
              </a:rPr>
              <a:t>0.43</a:t>
            </a:r>
            <a:endParaRPr sz="600">
              <a:latin typeface="Calibri"/>
              <a:cs typeface="Calibri"/>
            </a:endParaRPr>
          </a:p>
        </p:txBody>
      </p:sp>
      <p:sp>
        <p:nvSpPr>
          <p:cNvPr id="162" name="object 162"/>
          <p:cNvSpPr txBox="1"/>
          <p:nvPr/>
        </p:nvSpPr>
        <p:spPr>
          <a:xfrm>
            <a:off x="9319082"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24</a:t>
            </a:r>
            <a:endParaRPr sz="500">
              <a:latin typeface="Calibri"/>
              <a:cs typeface="Calibri"/>
            </a:endParaRPr>
          </a:p>
        </p:txBody>
      </p:sp>
      <p:sp>
        <p:nvSpPr>
          <p:cNvPr id="163" name="object 163"/>
          <p:cNvSpPr txBox="1"/>
          <p:nvPr/>
        </p:nvSpPr>
        <p:spPr>
          <a:xfrm>
            <a:off x="8909157"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23</a:t>
            </a:r>
            <a:endParaRPr sz="500">
              <a:latin typeface="Calibri"/>
              <a:cs typeface="Calibri"/>
            </a:endParaRPr>
          </a:p>
        </p:txBody>
      </p:sp>
      <p:sp>
        <p:nvSpPr>
          <p:cNvPr id="164" name="object 164"/>
          <p:cNvSpPr txBox="1"/>
          <p:nvPr/>
        </p:nvSpPr>
        <p:spPr>
          <a:xfrm>
            <a:off x="8499191"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22</a:t>
            </a:r>
            <a:endParaRPr sz="500">
              <a:latin typeface="Calibri"/>
              <a:cs typeface="Calibri"/>
            </a:endParaRPr>
          </a:p>
        </p:txBody>
      </p:sp>
      <p:sp>
        <p:nvSpPr>
          <p:cNvPr id="165" name="object 165"/>
          <p:cNvSpPr txBox="1"/>
          <p:nvPr/>
        </p:nvSpPr>
        <p:spPr>
          <a:xfrm>
            <a:off x="8089246"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21</a:t>
            </a:r>
            <a:endParaRPr sz="500">
              <a:latin typeface="Calibri"/>
              <a:cs typeface="Calibri"/>
            </a:endParaRPr>
          </a:p>
        </p:txBody>
      </p:sp>
      <p:sp>
        <p:nvSpPr>
          <p:cNvPr id="166" name="object 166"/>
          <p:cNvSpPr txBox="1"/>
          <p:nvPr/>
        </p:nvSpPr>
        <p:spPr>
          <a:xfrm>
            <a:off x="7679320"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20</a:t>
            </a:r>
            <a:endParaRPr sz="500">
              <a:latin typeface="Calibri"/>
              <a:cs typeface="Calibri"/>
            </a:endParaRPr>
          </a:p>
        </p:txBody>
      </p:sp>
      <p:sp>
        <p:nvSpPr>
          <p:cNvPr id="167" name="object 167"/>
          <p:cNvSpPr txBox="1"/>
          <p:nvPr/>
        </p:nvSpPr>
        <p:spPr>
          <a:xfrm>
            <a:off x="7267819"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19</a:t>
            </a:r>
            <a:endParaRPr sz="500">
              <a:latin typeface="Calibri"/>
              <a:cs typeface="Calibri"/>
            </a:endParaRPr>
          </a:p>
        </p:txBody>
      </p:sp>
      <p:sp>
        <p:nvSpPr>
          <p:cNvPr id="168" name="object 168"/>
          <p:cNvSpPr txBox="1"/>
          <p:nvPr/>
        </p:nvSpPr>
        <p:spPr>
          <a:xfrm>
            <a:off x="6857895" y="6938144"/>
            <a:ext cx="163195" cy="106045"/>
          </a:xfrm>
          <a:prstGeom prst="rect">
            <a:avLst/>
          </a:prstGeom>
        </p:spPr>
        <p:txBody>
          <a:bodyPr vert="horz" wrap="square" lIns="0" tIns="15875" rIns="0" bIns="0" rtlCol="0">
            <a:spAutoFit/>
          </a:bodyPr>
          <a:lstStyle/>
          <a:p>
            <a:pPr>
              <a:lnSpc>
                <a:spcPct val="100000"/>
              </a:lnSpc>
              <a:spcBef>
                <a:spcPts val="125"/>
              </a:spcBef>
            </a:pPr>
            <a:r>
              <a:rPr sz="500" b="1" dirty="0">
                <a:latin typeface="Calibri"/>
                <a:cs typeface="Calibri"/>
              </a:rPr>
              <a:t>FY</a:t>
            </a:r>
            <a:r>
              <a:rPr sz="500" b="1" spc="25" dirty="0">
                <a:latin typeface="Calibri"/>
                <a:cs typeface="Calibri"/>
              </a:rPr>
              <a:t> </a:t>
            </a:r>
            <a:r>
              <a:rPr sz="500" b="1" spc="-25" dirty="0">
                <a:latin typeface="Calibri"/>
                <a:cs typeface="Calibri"/>
              </a:rPr>
              <a:t>18</a:t>
            </a:r>
            <a:endParaRPr sz="500">
              <a:latin typeface="Calibri"/>
              <a:cs typeface="Calibri"/>
            </a:endParaRPr>
          </a:p>
        </p:txBody>
      </p:sp>
      <p:grpSp>
        <p:nvGrpSpPr>
          <p:cNvPr id="169" name="object 169"/>
          <p:cNvGrpSpPr/>
          <p:nvPr/>
        </p:nvGrpSpPr>
        <p:grpSpPr>
          <a:xfrm>
            <a:off x="6630796" y="4227448"/>
            <a:ext cx="3063875" cy="2905125"/>
            <a:chOff x="6630796" y="4227448"/>
            <a:chExt cx="3063875" cy="2905125"/>
          </a:xfrm>
        </p:grpSpPr>
        <p:pic>
          <p:nvPicPr>
            <p:cNvPr id="170" name="object 170"/>
            <p:cNvPicPr/>
            <p:nvPr/>
          </p:nvPicPr>
          <p:blipFill>
            <a:blip r:embed="rId58" cstate="print"/>
            <a:stretch>
              <a:fillRect/>
            </a:stretch>
          </p:blipFill>
          <p:spPr>
            <a:xfrm>
              <a:off x="8776716" y="4296155"/>
              <a:ext cx="33528" cy="88391"/>
            </a:xfrm>
            <a:prstGeom prst="rect">
              <a:avLst/>
            </a:prstGeom>
          </p:spPr>
        </p:pic>
        <p:pic>
          <p:nvPicPr>
            <p:cNvPr id="171" name="object 171"/>
            <p:cNvPicPr/>
            <p:nvPr/>
          </p:nvPicPr>
          <p:blipFill>
            <a:blip r:embed="rId59" cstate="print"/>
            <a:stretch>
              <a:fillRect/>
            </a:stretch>
          </p:blipFill>
          <p:spPr>
            <a:xfrm>
              <a:off x="8420100" y="4296155"/>
              <a:ext cx="272796" cy="88391"/>
            </a:xfrm>
            <a:prstGeom prst="rect">
              <a:avLst/>
            </a:prstGeom>
          </p:spPr>
        </p:pic>
        <p:pic>
          <p:nvPicPr>
            <p:cNvPr id="172" name="object 172"/>
            <p:cNvPicPr/>
            <p:nvPr/>
          </p:nvPicPr>
          <p:blipFill>
            <a:blip r:embed="rId60" cstate="print"/>
            <a:stretch>
              <a:fillRect/>
            </a:stretch>
          </p:blipFill>
          <p:spPr>
            <a:xfrm>
              <a:off x="8705087" y="4299203"/>
              <a:ext cx="64008" cy="67056"/>
            </a:xfrm>
            <a:prstGeom prst="rect">
              <a:avLst/>
            </a:prstGeom>
          </p:spPr>
        </p:pic>
        <p:pic>
          <p:nvPicPr>
            <p:cNvPr id="173" name="object 173"/>
            <p:cNvPicPr/>
            <p:nvPr/>
          </p:nvPicPr>
          <p:blipFill>
            <a:blip r:embed="rId61" cstate="print"/>
            <a:stretch>
              <a:fillRect/>
            </a:stretch>
          </p:blipFill>
          <p:spPr>
            <a:xfrm>
              <a:off x="6678167" y="4296155"/>
              <a:ext cx="495300" cy="71627"/>
            </a:xfrm>
            <a:prstGeom prst="rect">
              <a:avLst/>
            </a:prstGeom>
          </p:spPr>
        </p:pic>
        <p:pic>
          <p:nvPicPr>
            <p:cNvPr id="174" name="object 174"/>
            <p:cNvPicPr/>
            <p:nvPr/>
          </p:nvPicPr>
          <p:blipFill>
            <a:blip r:embed="rId62" cstate="print"/>
            <a:stretch>
              <a:fillRect/>
            </a:stretch>
          </p:blipFill>
          <p:spPr>
            <a:xfrm>
              <a:off x="8150351" y="4299203"/>
              <a:ext cx="227076" cy="68580"/>
            </a:xfrm>
            <a:prstGeom prst="rect">
              <a:avLst/>
            </a:prstGeom>
          </p:spPr>
        </p:pic>
        <p:pic>
          <p:nvPicPr>
            <p:cNvPr id="175" name="object 175"/>
            <p:cNvPicPr/>
            <p:nvPr/>
          </p:nvPicPr>
          <p:blipFill>
            <a:blip r:embed="rId63" cstate="print"/>
            <a:stretch>
              <a:fillRect/>
            </a:stretch>
          </p:blipFill>
          <p:spPr>
            <a:xfrm>
              <a:off x="7575803" y="4299203"/>
              <a:ext cx="533400" cy="85344"/>
            </a:xfrm>
            <a:prstGeom prst="rect">
              <a:avLst/>
            </a:prstGeom>
          </p:spPr>
        </p:pic>
        <p:pic>
          <p:nvPicPr>
            <p:cNvPr id="176" name="object 176"/>
            <p:cNvPicPr/>
            <p:nvPr/>
          </p:nvPicPr>
          <p:blipFill>
            <a:blip r:embed="rId64" cstate="print"/>
            <a:stretch>
              <a:fillRect/>
            </a:stretch>
          </p:blipFill>
          <p:spPr>
            <a:xfrm>
              <a:off x="7214616" y="4296155"/>
              <a:ext cx="318516" cy="89916"/>
            </a:xfrm>
            <a:prstGeom prst="rect">
              <a:avLst/>
            </a:prstGeom>
          </p:spPr>
        </p:pic>
        <p:sp>
          <p:nvSpPr>
            <p:cNvPr id="177" name="object 177"/>
            <p:cNvSpPr/>
            <p:nvPr/>
          </p:nvSpPr>
          <p:spPr>
            <a:xfrm>
              <a:off x="6633971" y="4230623"/>
              <a:ext cx="3057525" cy="2898775"/>
            </a:xfrm>
            <a:custGeom>
              <a:avLst/>
              <a:gdLst/>
              <a:ahLst/>
              <a:cxnLst/>
              <a:rect l="l" t="t" r="r" b="b"/>
              <a:pathLst>
                <a:path w="3057525" h="2898775">
                  <a:moveTo>
                    <a:pt x="0" y="0"/>
                  </a:moveTo>
                  <a:lnTo>
                    <a:pt x="3057144" y="0"/>
                  </a:lnTo>
                  <a:lnTo>
                    <a:pt x="3057144" y="2898647"/>
                  </a:lnTo>
                  <a:lnTo>
                    <a:pt x="0" y="2898647"/>
                  </a:lnTo>
                  <a:lnTo>
                    <a:pt x="0" y="0"/>
                  </a:lnTo>
                  <a:close/>
                </a:path>
              </a:pathLst>
            </a:custGeom>
            <a:ln w="6096">
              <a:solidFill>
                <a:srgbClr val="D8D8D8"/>
              </a:solidFill>
            </a:ln>
          </p:spPr>
          <p:txBody>
            <a:bodyPr wrap="square" lIns="0" tIns="0" rIns="0" bIns="0" rtlCol="0"/>
            <a:lstStyle/>
            <a:p>
              <a:endParaRPr/>
            </a:p>
          </p:txBody>
        </p:sp>
      </p:grpSp>
      <p:sp>
        <p:nvSpPr>
          <p:cNvPr id="178" name="object 178"/>
          <p:cNvSpPr txBox="1"/>
          <p:nvPr/>
        </p:nvSpPr>
        <p:spPr>
          <a:xfrm>
            <a:off x="6696523" y="4652304"/>
            <a:ext cx="780415" cy="102235"/>
          </a:xfrm>
          <a:prstGeom prst="rect">
            <a:avLst/>
          </a:prstGeom>
        </p:spPr>
        <p:txBody>
          <a:bodyPr vert="horz" wrap="square" lIns="0" tIns="13335" rIns="0" bIns="0" rtlCol="0">
            <a:spAutoFit/>
          </a:bodyPr>
          <a:lstStyle/>
          <a:p>
            <a:pPr>
              <a:lnSpc>
                <a:spcPct val="100000"/>
              </a:lnSpc>
              <a:spcBef>
                <a:spcPts val="105"/>
              </a:spcBef>
            </a:pPr>
            <a:r>
              <a:rPr sz="500" b="1" i="1" dirty="0">
                <a:solidFill>
                  <a:srgbClr val="77933B"/>
                </a:solidFill>
                <a:latin typeface="Verdana"/>
                <a:cs typeface="Verdana"/>
              </a:rPr>
              <a:t>per</a:t>
            </a:r>
            <a:r>
              <a:rPr sz="500" b="1" i="1" spc="-30" dirty="0">
                <a:solidFill>
                  <a:srgbClr val="77933B"/>
                </a:solidFill>
                <a:latin typeface="Verdana"/>
                <a:cs typeface="Verdana"/>
              </a:rPr>
              <a:t> </a:t>
            </a:r>
            <a:r>
              <a:rPr sz="500" b="1" i="1" dirty="0">
                <a:solidFill>
                  <a:srgbClr val="77933B"/>
                </a:solidFill>
                <a:latin typeface="Verdana"/>
                <a:cs typeface="Verdana"/>
              </a:rPr>
              <a:t>million </a:t>
            </a:r>
            <a:r>
              <a:rPr sz="500" b="1" i="1" spc="-10" dirty="0">
                <a:solidFill>
                  <a:srgbClr val="77933B"/>
                </a:solidFill>
                <a:latin typeface="Verdana"/>
                <a:cs typeface="Verdana"/>
              </a:rPr>
              <a:t>manhours</a:t>
            </a:r>
            <a:endParaRPr sz="500">
              <a:latin typeface="Verdana"/>
              <a:cs typeface="Verdana"/>
            </a:endParaRPr>
          </a:p>
        </p:txBody>
      </p:sp>
      <p:sp>
        <p:nvSpPr>
          <p:cNvPr id="179" name="object 179"/>
          <p:cNvSpPr txBox="1">
            <a:spLocks noGrp="1"/>
          </p:cNvSpPr>
          <p:nvPr>
            <p:ph type="title"/>
          </p:nvPr>
        </p:nvSpPr>
        <p:spPr>
          <a:xfrm>
            <a:off x="429768" y="492251"/>
            <a:ext cx="3108960" cy="510540"/>
          </a:xfrm>
          <a:prstGeom prst="rect">
            <a:avLst/>
          </a:prstGeom>
          <a:solidFill>
            <a:srgbClr val="BF0000"/>
          </a:solidFill>
        </p:spPr>
        <p:txBody>
          <a:bodyPr vert="horz" wrap="square" lIns="0" tIns="22860" rIns="0" bIns="0" rtlCol="0">
            <a:spAutoFit/>
          </a:bodyPr>
          <a:lstStyle/>
          <a:p>
            <a:pPr marL="991869">
              <a:lnSpc>
                <a:spcPct val="100000"/>
              </a:lnSpc>
              <a:spcBef>
                <a:spcPts val="180"/>
              </a:spcBef>
            </a:pPr>
            <a:r>
              <a:rPr sz="2900" spc="-10" dirty="0">
                <a:latin typeface="Arial MT"/>
                <a:cs typeface="Arial MT"/>
              </a:rPr>
              <a:t>Social</a:t>
            </a:r>
            <a:endParaRPr sz="2900">
              <a:latin typeface="Arial MT"/>
              <a:cs typeface="Arial MT"/>
            </a:endParaRPr>
          </a:p>
        </p:txBody>
      </p:sp>
      <p:grpSp>
        <p:nvGrpSpPr>
          <p:cNvPr id="180" name="object 180"/>
          <p:cNvGrpSpPr/>
          <p:nvPr/>
        </p:nvGrpSpPr>
        <p:grpSpPr>
          <a:xfrm>
            <a:off x="2581656" y="1107947"/>
            <a:ext cx="6875145" cy="707390"/>
            <a:chOff x="2581656" y="1107947"/>
            <a:chExt cx="6875145" cy="707390"/>
          </a:xfrm>
        </p:grpSpPr>
        <p:pic>
          <p:nvPicPr>
            <p:cNvPr id="181" name="object 181"/>
            <p:cNvPicPr/>
            <p:nvPr/>
          </p:nvPicPr>
          <p:blipFill>
            <a:blip r:embed="rId65" cstate="print"/>
            <a:stretch>
              <a:fillRect/>
            </a:stretch>
          </p:blipFill>
          <p:spPr>
            <a:xfrm>
              <a:off x="8837676" y="1170431"/>
              <a:ext cx="618743" cy="620268"/>
            </a:xfrm>
            <a:prstGeom prst="rect">
              <a:avLst/>
            </a:prstGeom>
          </p:spPr>
        </p:pic>
        <p:pic>
          <p:nvPicPr>
            <p:cNvPr id="182" name="object 182"/>
            <p:cNvPicPr/>
            <p:nvPr/>
          </p:nvPicPr>
          <p:blipFill>
            <a:blip r:embed="rId66" cstate="print"/>
            <a:stretch>
              <a:fillRect/>
            </a:stretch>
          </p:blipFill>
          <p:spPr>
            <a:xfrm>
              <a:off x="5861304" y="1196339"/>
              <a:ext cx="618743" cy="618743"/>
            </a:xfrm>
            <a:prstGeom prst="rect">
              <a:avLst/>
            </a:prstGeom>
          </p:spPr>
        </p:pic>
        <p:pic>
          <p:nvPicPr>
            <p:cNvPr id="183" name="object 183"/>
            <p:cNvPicPr/>
            <p:nvPr/>
          </p:nvPicPr>
          <p:blipFill>
            <a:blip r:embed="rId67" cstate="print"/>
            <a:stretch>
              <a:fillRect/>
            </a:stretch>
          </p:blipFill>
          <p:spPr>
            <a:xfrm>
              <a:off x="2581656" y="1107947"/>
              <a:ext cx="618743" cy="620268"/>
            </a:xfrm>
            <a:prstGeom prst="rect">
              <a:avLst/>
            </a:prstGeom>
          </p:spPr>
        </p:pic>
      </p:grpSp>
      <p:grpSp>
        <p:nvGrpSpPr>
          <p:cNvPr id="184" name="object 184"/>
          <p:cNvGrpSpPr/>
          <p:nvPr/>
        </p:nvGrpSpPr>
        <p:grpSpPr>
          <a:xfrm>
            <a:off x="2694432" y="4216908"/>
            <a:ext cx="6832600" cy="624205"/>
            <a:chOff x="2694432" y="4216908"/>
            <a:chExt cx="6832600" cy="624205"/>
          </a:xfrm>
        </p:grpSpPr>
        <p:pic>
          <p:nvPicPr>
            <p:cNvPr id="185" name="object 185"/>
            <p:cNvPicPr/>
            <p:nvPr/>
          </p:nvPicPr>
          <p:blipFill>
            <a:blip r:embed="rId68" cstate="print"/>
            <a:stretch>
              <a:fillRect/>
            </a:stretch>
          </p:blipFill>
          <p:spPr>
            <a:xfrm>
              <a:off x="2694432" y="4216908"/>
              <a:ext cx="618743" cy="615695"/>
            </a:xfrm>
            <a:prstGeom prst="rect">
              <a:avLst/>
            </a:prstGeom>
          </p:spPr>
        </p:pic>
        <p:pic>
          <p:nvPicPr>
            <p:cNvPr id="186" name="object 186"/>
            <p:cNvPicPr/>
            <p:nvPr/>
          </p:nvPicPr>
          <p:blipFill>
            <a:blip r:embed="rId69" cstate="print"/>
            <a:stretch>
              <a:fillRect/>
            </a:stretch>
          </p:blipFill>
          <p:spPr>
            <a:xfrm>
              <a:off x="5849112" y="4216908"/>
              <a:ext cx="614171" cy="615695"/>
            </a:xfrm>
            <a:prstGeom prst="rect">
              <a:avLst/>
            </a:prstGeom>
          </p:spPr>
        </p:pic>
        <p:pic>
          <p:nvPicPr>
            <p:cNvPr id="187" name="object 187"/>
            <p:cNvPicPr/>
            <p:nvPr/>
          </p:nvPicPr>
          <p:blipFill>
            <a:blip r:embed="rId70" cstate="print"/>
            <a:stretch>
              <a:fillRect/>
            </a:stretch>
          </p:blipFill>
          <p:spPr>
            <a:xfrm>
              <a:off x="9094618" y="4276037"/>
              <a:ext cx="431874" cy="564759"/>
            </a:xfrm>
            <a:prstGeom prst="rect">
              <a:avLst/>
            </a:prstGeom>
          </p:spPr>
        </p:pic>
      </p:grpSp>
      <p:pic>
        <p:nvPicPr>
          <p:cNvPr id="188" name="object 188"/>
          <p:cNvPicPr/>
          <p:nvPr/>
        </p:nvPicPr>
        <p:blipFill>
          <a:blip r:embed="rId71" cstate="print"/>
          <a:stretch>
            <a:fillRect/>
          </a:stretch>
        </p:blipFill>
        <p:spPr>
          <a:xfrm>
            <a:off x="9128759" y="330708"/>
            <a:ext cx="909827" cy="4033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1869948" y="6391655"/>
            <a:ext cx="85725" cy="0"/>
          </a:xfrm>
          <a:custGeom>
            <a:avLst/>
            <a:gdLst/>
            <a:ahLst/>
            <a:cxnLst/>
            <a:rect l="l" t="t" r="r" b="b"/>
            <a:pathLst>
              <a:path w="85725">
                <a:moveTo>
                  <a:pt x="85343" y="0"/>
                </a:moveTo>
                <a:lnTo>
                  <a:pt x="0" y="0"/>
                </a:lnTo>
              </a:path>
            </a:pathLst>
          </a:custGeom>
          <a:ln w="3175">
            <a:solidFill>
              <a:srgbClr val="000000"/>
            </a:solidFill>
          </a:ln>
        </p:spPr>
        <p:txBody>
          <a:bodyPr wrap="square" lIns="0" tIns="0" rIns="0" bIns="0" rtlCol="0"/>
          <a:lstStyle/>
          <a:p>
            <a:endParaRPr/>
          </a:p>
        </p:txBody>
      </p:sp>
      <p:sp>
        <p:nvSpPr>
          <p:cNvPr id="3" name="object 3"/>
          <p:cNvSpPr/>
          <p:nvPr/>
        </p:nvSpPr>
        <p:spPr>
          <a:xfrm>
            <a:off x="1869948" y="5865876"/>
            <a:ext cx="85725" cy="0"/>
          </a:xfrm>
          <a:custGeom>
            <a:avLst/>
            <a:gdLst/>
            <a:ahLst/>
            <a:cxnLst/>
            <a:rect l="l" t="t" r="r" b="b"/>
            <a:pathLst>
              <a:path w="85725">
                <a:moveTo>
                  <a:pt x="85343" y="0"/>
                </a:moveTo>
                <a:lnTo>
                  <a:pt x="0" y="0"/>
                </a:lnTo>
              </a:path>
            </a:pathLst>
          </a:custGeom>
          <a:ln w="3175">
            <a:solidFill>
              <a:srgbClr val="000000"/>
            </a:solidFill>
          </a:ln>
        </p:spPr>
        <p:txBody>
          <a:bodyPr wrap="square" lIns="0" tIns="0" rIns="0" bIns="0" rtlCol="0"/>
          <a:lstStyle/>
          <a:p>
            <a:endParaRPr/>
          </a:p>
        </p:txBody>
      </p:sp>
      <p:sp>
        <p:nvSpPr>
          <p:cNvPr id="4" name="object 4"/>
          <p:cNvSpPr/>
          <p:nvPr/>
        </p:nvSpPr>
        <p:spPr>
          <a:xfrm>
            <a:off x="1869948" y="5341620"/>
            <a:ext cx="85725" cy="0"/>
          </a:xfrm>
          <a:custGeom>
            <a:avLst/>
            <a:gdLst/>
            <a:ahLst/>
            <a:cxnLst/>
            <a:rect l="l" t="t" r="r" b="b"/>
            <a:pathLst>
              <a:path w="85725">
                <a:moveTo>
                  <a:pt x="85343" y="0"/>
                </a:moveTo>
                <a:lnTo>
                  <a:pt x="0" y="0"/>
                </a:lnTo>
              </a:path>
            </a:pathLst>
          </a:custGeom>
          <a:ln w="3175">
            <a:solidFill>
              <a:srgbClr val="000000"/>
            </a:solidFill>
          </a:ln>
        </p:spPr>
        <p:txBody>
          <a:bodyPr wrap="square" lIns="0" tIns="0" rIns="0" bIns="0" rtlCol="0"/>
          <a:lstStyle/>
          <a:p>
            <a:endParaRPr/>
          </a:p>
        </p:txBody>
      </p:sp>
      <p:sp>
        <p:nvSpPr>
          <p:cNvPr id="5" name="object 5"/>
          <p:cNvSpPr/>
          <p:nvPr/>
        </p:nvSpPr>
        <p:spPr>
          <a:xfrm>
            <a:off x="1869948" y="4814315"/>
            <a:ext cx="85725" cy="0"/>
          </a:xfrm>
          <a:custGeom>
            <a:avLst/>
            <a:gdLst/>
            <a:ahLst/>
            <a:cxnLst/>
            <a:rect l="l" t="t" r="r" b="b"/>
            <a:pathLst>
              <a:path w="85725">
                <a:moveTo>
                  <a:pt x="85343" y="0"/>
                </a:moveTo>
                <a:lnTo>
                  <a:pt x="0" y="0"/>
                </a:lnTo>
              </a:path>
            </a:pathLst>
          </a:custGeom>
          <a:ln w="3175">
            <a:solidFill>
              <a:srgbClr val="000000"/>
            </a:solidFill>
          </a:ln>
        </p:spPr>
        <p:txBody>
          <a:bodyPr wrap="square" lIns="0" tIns="0" rIns="0" bIns="0" rtlCol="0"/>
          <a:lstStyle/>
          <a:p>
            <a:endParaRPr/>
          </a:p>
        </p:txBody>
      </p:sp>
      <p:sp>
        <p:nvSpPr>
          <p:cNvPr id="6" name="object 6"/>
          <p:cNvSpPr/>
          <p:nvPr/>
        </p:nvSpPr>
        <p:spPr>
          <a:xfrm>
            <a:off x="1869948" y="4290059"/>
            <a:ext cx="85725" cy="0"/>
          </a:xfrm>
          <a:custGeom>
            <a:avLst/>
            <a:gdLst/>
            <a:ahLst/>
            <a:cxnLst/>
            <a:rect l="l" t="t" r="r" b="b"/>
            <a:pathLst>
              <a:path w="85725">
                <a:moveTo>
                  <a:pt x="85343" y="0"/>
                </a:moveTo>
                <a:lnTo>
                  <a:pt x="0" y="0"/>
                </a:lnTo>
              </a:path>
            </a:pathLst>
          </a:custGeom>
          <a:ln w="3175">
            <a:solidFill>
              <a:srgbClr val="000000"/>
            </a:solidFill>
          </a:ln>
        </p:spPr>
        <p:txBody>
          <a:bodyPr wrap="square" lIns="0" tIns="0" rIns="0" bIns="0" rtlCol="0"/>
          <a:lstStyle/>
          <a:p>
            <a:endParaRPr/>
          </a:p>
        </p:txBody>
      </p:sp>
      <p:sp>
        <p:nvSpPr>
          <p:cNvPr id="7" name="object 7"/>
          <p:cNvSpPr/>
          <p:nvPr/>
        </p:nvSpPr>
        <p:spPr>
          <a:xfrm>
            <a:off x="4197096" y="6115811"/>
            <a:ext cx="521334" cy="276225"/>
          </a:xfrm>
          <a:custGeom>
            <a:avLst/>
            <a:gdLst/>
            <a:ahLst/>
            <a:cxnLst/>
            <a:rect l="l" t="t" r="r" b="b"/>
            <a:pathLst>
              <a:path w="521335" h="276225">
                <a:moveTo>
                  <a:pt x="521207" y="275843"/>
                </a:moveTo>
                <a:lnTo>
                  <a:pt x="0" y="275843"/>
                </a:lnTo>
                <a:lnTo>
                  <a:pt x="0" y="0"/>
                </a:lnTo>
                <a:lnTo>
                  <a:pt x="521207" y="0"/>
                </a:lnTo>
                <a:lnTo>
                  <a:pt x="521207" y="275843"/>
                </a:lnTo>
                <a:close/>
              </a:path>
            </a:pathLst>
          </a:custGeom>
          <a:solidFill>
            <a:srgbClr val="6DBF62"/>
          </a:solidFill>
        </p:spPr>
        <p:txBody>
          <a:bodyPr wrap="square" lIns="0" tIns="0" rIns="0" bIns="0" rtlCol="0"/>
          <a:lstStyle/>
          <a:p>
            <a:endParaRPr/>
          </a:p>
        </p:txBody>
      </p:sp>
      <p:sp>
        <p:nvSpPr>
          <p:cNvPr id="8" name="object 8"/>
          <p:cNvSpPr/>
          <p:nvPr/>
        </p:nvSpPr>
        <p:spPr>
          <a:xfrm>
            <a:off x="5864352" y="5655564"/>
            <a:ext cx="523240" cy="736600"/>
          </a:xfrm>
          <a:custGeom>
            <a:avLst/>
            <a:gdLst/>
            <a:ahLst/>
            <a:cxnLst/>
            <a:rect l="l" t="t" r="r" b="b"/>
            <a:pathLst>
              <a:path w="523239" h="736600">
                <a:moveTo>
                  <a:pt x="522732" y="736091"/>
                </a:moveTo>
                <a:lnTo>
                  <a:pt x="0" y="736091"/>
                </a:lnTo>
                <a:lnTo>
                  <a:pt x="0" y="0"/>
                </a:lnTo>
                <a:lnTo>
                  <a:pt x="522732" y="0"/>
                </a:lnTo>
                <a:lnTo>
                  <a:pt x="522732" y="736091"/>
                </a:lnTo>
                <a:close/>
              </a:path>
            </a:pathLst>
          </a:custGeom>
          <a:solidFill>
            <a:srgbClr val="F6B849"/>
          </a:solidFill>
        </p:spPr>
        <p:txBody>
          <a:bodyPr wrap="square" lIns="0" tIns="0" rIns="0" bIns="0" rtlCol="0"/>
          <a:lstStyle/>
          <a:p>
            <a:endParaRPr/>
          </a:p>
        </p:txBody>
      </p:sp>
      <p:sp>
        <p:nvSpPr>
          <p:cNvPr id="9" name="object 9"/>
          <p:cNvSpPr/>
          <p:nvPr/>
        </p:nvSpPr>
        <p:spPr>
          <a:xfrm>
            <a:off x="7531607" y="4474464"/>
            <a:ext cx="521334" cy="1917700"/>
          </a:xfrm>
          <a:custGeom>
            <a:avLst/>
            <a:gdLst/>
            <a:ahLst/>
            <a:cxnLst/>
            <a:rect l="l" t="t" r="r" b="b"/>
            <a:pathLst>
              <a:path w="521334" h="1917700">
                <a:moveTo>
                  <a:pt x="521208" y="1917191"/>
                </a:moveTo>
                <a:lnTo>
                  <a:pt x="0" y="1917191"/>
                </a:lnTo>
                <a:lnTo>
                  <a:pt x="0" y="0"/>
                </a:lnTo>
                <a:lnTo>
                  <a:pt x="521208" y="0"/>
                </a:lnTo>
                <a:lnTo>
                  <a:pt x="521208" y="1917191"/>
                </a:lnTo>
                <a:close/>
              </a:path>
            </a:pathLst>
          </a:custGeom>
          <a:solidFill>
            <a:srgbClr val="F26E4D"/>
          </a:solidFill>
        </p:spPr>
        <p:txBody>
          <a:bodyPr wrap="square" lIns="0" tIns="0" rIns="0" bIns="0" rtlCol="0"/>
          <a:lstStyle/>
          <a:p>
            <a:endParaRPr/>
          </a:p>
        </p:txBody>
      </p:sp>
      <p:grpSp>
        <p:nvGrpSpPr>
          <p:cNvPr id="10" name="object 10"/>
          <p:cNvGrpSpPr/>
          <p:nvPr/>
        </p:nvGrpSpPr>
        <p:grpSpPr>
          <a:xfrm>
            <a:off x="1953767" y="4290059"/>
            <a:ext cx="6673850" cy="2103120"/>
            <a:chOff x="1953767" y="4290059"/>
            <a:chExt cx="6673850" cy="2103120"/>
          </a:xfrm>
        </p:grpSpPr>
        <p:sp>
          <p:nvSpPr>
            <p:cNvPr id="11" name="object 11"/>
            <p:cNvSpPr/>
            <p:nvPr/>
          </p:nvSpPr>
          <p:spPr>
            <a:xfrm>
              <a:off x="1955291" y="4290059"/>
              <a:ext cx="6672580" cy="2101850"/>
            </a:xfrm>
            <a:custGeom>
              <a:avLst/>
              <a:gdLst/>
              <a:ahLst/>
              <a:cxnLst/>
              <a:rect l="l" t="t" r="r" b="b"/>
              <a:pathLst>
                <a:path w="6672580" h="2101850">
                  <a:moveTo>
                    <a:pt x="0" y="2101595"/>
                  </a:moveTo>
                  <a:lnTo>
                    <a:pt x="0" y="0"/>
                  </a:lnTo>
                </a:path>
                <a:path w="6672580" h="2101850">
                  <a:moveTo>
                    <a:pt x="0" y="2101595"/>
                  </a:moveTo>
                  <a:lnTo>
                    <a:pt x="6672072" y="2101595"/>
                  </a:lnTo>
                </a:path>
              </a:pathLst>
            </a:custGeom>
            <a:ln w="3175">
              <a:solidFill>
                <a:srgbClr val="000000"/>
              </a:solidFill>
            </a:ln>
          </p:spPr>
          <p:txBody>
            <a:bodyPr wrap="square" lIns="0" tIns="0" rIns="0" bIns="0" rtlCol="0"/>
            <a:lstStyle/>
            <a:p>
              <a:endParaRPr/>
            </a:p>
          </p:txBody>
        </p:sp>
        <p:sp>
          <p:nvSpPr>
            <p:cNvPr id="12" name="object 12"/>
            <p:cNvSpPr/>
            <p:nvPr/>
          </p:nvSpPr>
          <p:spPr>
            <a:xfrm>
              <a:off x="2528315" y="6251447"/>
              <a:ext cx="524510" cy="140335"/>
            </a:xfrm>
            <a:custGeom>
              <a:avLst/>
              <a:gdLst/>
              <a:ahLst/>
              <a:cxnLst/>
              <a:rect l="l" t="t" r="r" b="b"/>
              <a:pathLst>
                <a:path w="524510" h="140335">
                  <a:moveTo>
                    <a:pt x="524256" y="140207"/>
                  </a:moveTo>
                  <a:lnTo>
                    <a:pt x="0" y="140207"/>
                  </a:lnTo>
                  <a:lnTo>
                    <a:pt x="0" y="0"/>
                  </a:lnTo>
                  <a:lnTo>
                    <a:pt x="524256" y="0"/>
                  </a:lnTo>
                  <a:lnTo>
                    <a:pt x="524256" y="140207"/>
                  </a:lnTo>
                  <a:close/>
                </a:path>
              </a:pathLst>
            </a:custGeom>
            <a:solidFill>
              <a:srgbClr val="1C9CBA"/>
            </a:solidFill>
          </p:spPr>
          <p:txBody>
            <a:bodyPr wrap="square" lIns="0" tIns="0" rIns="0" bIns="0" rtlCol="0"/>
            <a:lstStyle/>
            <a:p>
              <a:endParaRPr/>
            </a:p>
          </p:txBody>
        </p:sp>
      </p:grpSp>
      <p:sp>
        <p:nvSpPr>
          <p:cNvPr id="13" name="object 13"/>
          <p:cNvSpPr txBox="1"/>
          <p:nvPr/>
        </p:nvSpPr>
        <p:spPr>
          <a:xfrm>
            <a:off x="2623789" y="5857717"/>
            <a:ext cx="247015" cy="188595"/>
          </a:xfrm>
          <a:prstGeom prst="rect">
            <a:avLst/>
          </a:prstGeom>
        </p:spPr>
        <p:txBody>
          <a:bodyPr vert="horz" wrap="square" lIns="0" tIns="14604" rIns="0" bIns="0" rtlCol="0">
            <a:spAutoFit/>
          </a:bodyPr>
          <a:lstStyle/>
          <a:p>
            <a:pPr marL="12700">
              <a:lnSpc>
                <a:spcPct val="100000"/>
              </a:lnSpc>
              <a:spcBef>
                <a:spcPts val="114"/>
              </a:spcBef>
            </a:pPr>
            <a:r>
              <a:rPr sz="1050" spc="-25" dirty="0">
                <a:latin typeface="Cambria"/>
                <a:cs typeface="Cambria"/>
              </a:rPr>
              <a:t>264</a:t>
            </a:r>
            <a:endParaRPr sz="1050">
              <a:latin typeface="Cambria"/>
              <a:cs typeface="Cambria"/>
            </a:endParaRPr>
          </a:p>
        </p:txBody>
      </p:sp>
      <p:sp>
        <p:nvSpPr>
          <p:cNvPr id="14" name="object 14"/>
          <p:cNvSpPr txBox="1"/>
          <p:nvPr/>
        </p:nvSpPr>
        <p:spPr>
          <a:xfrm>
            <a:off x="4291074" y="5720582"/>
            <a:ext cx="247015" cy="188595"/>
          </a:xfrm>
          <a:prstGeom prst="rect">
            <a:avLst/>
          </a:prstGeom>
        </p:spPr>
        <p:txBody>
          <a:bodyPr vert="horz" wrap="square" lIns="0" tIns="14604" rIns="0" bIns="0" rtlCol="0">
            <a:spAutoFit/>
          </a:bodyPr>
          <a:lstStyle/>
          <a:p>
            <a:pPr marL="12700">
              <a:lnSpc>
                <a:spcPct val="100000"/>
              </a:lnSpc>
              <a:spcBef>
                <a:spcPts val="114"/>
              </a:spcBef>
            </a:pPr>
            <a:r>
              <a:rPr sz="1050" spc="-25" dirty="0">
                <a:latin typeface="Cambria"/>
                <a:cs typeface="Cambria"/>
              </a:rPr>
              <a:t>526</a:t>
            </a:r>
            <a:endParaRPr sz="1050">
              <a:latin typeface="Cambria"/>
              <a:cs typeface="Cambria"/>
            </a:endParaRPr>
          </a:p>
        </p:txBody>
      </p:sp>
      <p:sp>
        <p:nvSpPr>
          <p:cNvPr id="15" name="object 15"/>
          <p:cNvSpPr txBox="1"/>
          <p:nvPr/>
        </p:nvSpPr>
        <p:spPr>
          <a:xfrm>
            <a:off x="5911105" y="5260336"/>
            <a:ext cx="320675" cy="188595"/>
          </a:xfrm>
          <a:prstGeom prst="rect">
            <a:avLst/>
          </a:prstGeom>
        </p:spPr>
        <p:txBody>
          <a:bodyPr vert="horz" wrap="square" lIns="0" tIns="14604" rIns="0" bIns="0" rtlCol="0">
            <a:spAutoFit/>
          </a:bodyPr>
          <a:lstStyle/>
          <a:p>
            <a:pPr marL="12700">
              <a:lnSpc>
                <a:spcPct val="100000"/>
              </a:lnSpc>
              <a:spcBef>
                <a:spcPts val="114"/>
              </a:spcBef>
            </a:pPr>
            <a:r>
              <a:rPr sz="1050" spc="-20" dirty="0">
                <a:latin typeface="Cambria"/>
                <a:cs typeface="Cambria"/>
              </a:rPr>
              <a:t>1400</a:t>
            </a:r>
            <a:endParaRPr sz="1050">
              <a:latin typeface="Cambria"/>
              <a:cs typeface="Cambria"/>
            </a:endParaRPr>
          </a:p>
        </p:txBody>
      </p:sp>
      <p:sp>
        <p:nvSpPr>
          <p:cNvPr id="16" name="object 16"/>
          <p:cNvSpPr txBox="1"/>
          <p:nvPr/>
        </p:nvSpPr>
        <p:spPr>
          <a:xfrm>
            <a:off x="7578324" y="4080765"/>
            <a:ext cx="320675" cy="188595"/>
          </a:xfrm>
          <a:prstGeom prst="rect">
            <a:avLst/>
          </a:prstGeom>
        </p:spPr>
        <p:txBody>
          <a:bodyPr vert="horz" wrap="square" lIns="0" tIns="14604" rIns="0" bIns="0" rtlCol="0">
            <a:spAutoFit/>
          </a:bodyPr>
          <a:lstStyle/>
          <a:p>
            <a:pPr marL="12700">
              <a:lnSpc>
                <a:spcPct val="100000"/>
              </a:lnSpc>
              <a:spcBef>
                <a:spcPts val="114"/>
              </a:spcBef>
            </a:pPr>
            <a:r>
              <a:rPr sz="1050" spc="-20" dirty="0">
                <a:latin typeface="Cambria"/>
                <a:cs typeface="Cambria"/>
              </a:rPr>
              <a:t>3647</a:t>
            </a:r>
            <a:endParaRPr sz="1050">
              <a:latin typeface="Cambria"/>
              <a:cs typeface="Cambria"/>
            </a:endParaRPr>
          </a:p>
        </p:txBody>
      </p:sp>
      <p:sp>
        <p:nvSpPr>
          <p:cNvPr id="17" name="object 17"/>
          <p:cNvSpPr txBox="1"/>
          <p:nvPr/>
        </p:nvSpPr>
        <p:spPr>
          <a:xfrm>
            <a:off x="1700299" y="6226567"/>
            <a:ext cx="100965" cy="188595"/>
          </a:xfrm>
          <a:prstGeom prst="rect">
            <a:avLst/>
          </a:prstGeom>
        </p:spPr>
        <p:txBody>
          <a:bodyPr vert="horz" wrap="square" lIns="0" tIns="14604" rIns="0" bIns="0" rtlCol="0">
            <a:spAutoFit/>
          </a:bodyPr>
          <a:lstStyle/>
          <a:p>
            <a:pPr marL="12700">
              <a:lnSpc>
                <a:spcPct val="100000"/>
              </a:lnSpc>
              <a:spcBef>
                <a:spcPts val="114"/>
              </a:spcBef>
            </a:pPr>
            <a:r>
              <a:rPr sz="1050" spc="-50" dirty="0">
                <a:latin typeface="Cambria"/>
                <a:cs typeface="Cambria"/>
              </a:rPr>
              <a:t>0</a:t>
            </a:r>
            <a:endParaRPr sz="1050">
              <a:latin typeface="Cambria"/>
              <a:cs typeface="Cambria"/>
            </a:endParaRPr>
          </a:p>
        </p:txBody>
      </p:sp>
      <p:sp>
        <p:nvSpPr>
          <p:cNvPr id="18" name="object 18"/>
          <p:cNvSpPr txBox="1"/>
          <p:nvPr/>
        </p:nvSpPr>
        <p:spPr>
          <a:xfrm>
            <a:off x="1358891" y="5780022"/>
            <a:ext cx="320675" cy="188595"/>
          </a:xfrm>
          <a:prstGeom prst="rect">
            <a:avLst/>
          </a:prstGeom>
        </p:spPr>
        <p:txBody>
          <a:bodyPr vert="horz" wrap="square" lIns="0" tIns="14604" rIns="0" bIns="0" rtlCol="0">
            <a:spAutoFit/>
          </a:bodyPr>
          <a:lstStyle/>
          <a:p>
            <a:pPr marL="12700">
              <a:lnSpc>
                <a:spcPct val="100000"/>
              </a:lnSpc>
              <a:spcBef>
                <a:spcPts val="114"/>
              </a:spcBef>
            </a:pPr>
            <a:r>
              <a:rPr sz="1050" spc="-20" dirty="0">
                <a:latin typeface="Cambria"/>
                <a:cs typeface="Cambria"/>
              </a:rPr>
              <a:t>1000</a:t>
            </a:r>
            <a:endParaRPr sz="1050">
              <a:latin typeface="Cambria"/>
              <a:cs typeface="Cambria"/>
            </a:endParaRPr>
          </a:p>
        </p:txBody>
      </p:sp>
      <p:sp>
        <p:nvSpPr>
          <p:cNvPr id="19" name="object 19"/>
          <p:cNvSpPr txBox="1"/>
          <p:nvPr/>
        </p:nvSpPr>
        <p:spPr>
          <a:xfrm>
            <a:off x="1345182" y="5251188"/>
            <a:ext cx="320675" cy="188595"/>
          </a:xfrm>
          <a:prstGeom prst="rect">
            <a:avLst/>
          </a:prstGeom>
        </p:spPr>
        <p:txBody>
          <a:bodyPr vert="horz" wrap="square" lIns="0" tIns="14604" rIns="0" bIns="0" rtlCol="0">
            <a:spAutoFit/>
          </a:bodyPr>
          <a:lstStyle/>
          <a:p>
            <a:pPr marL="12700">
              <a:lnSpc>
                <a:spcPct val="100000"/>
              </a:lnSpc>
              <a:spcBef>
                <a:spcPts val="114"/>
              </a:spcBef>
            </a:pPr>
            <a:r>
              <a:rPr sz="1050" spc="-20" dirty="0">
                <a:latin typeface="Cambria"/>
                <a:cs typeface="Cambria"/>
              </a:rPr>
              <a:t>2000</a:t>
            </a:r>
            <a:endParaRPr sz="1050">
              <a:latin typeface="Cambria"/>
              <a:cs typeface="Cambria"/>
            </a:endParaRPr>
          </a:p>
        </p:txBody>
      </p:sp>
      <p:sp>
        <p:nvSpPr>
          <p:cNvPr id="20" name="object 20"/>
          <p:cNvSpPr txBox="1"/>
          <p:nvPr/>
        </p:nvSpPr>
        <p:spPr>
          <a:xfrm>
            <a:off x="1304054" y="4204199"/>
            <a:ext cx="340360" cy="708025"/>
          </a:xfrm>
          <a:prstGeom prst="rect">
            <a:avLst/>
          </a:prstGeom>
        </p:spPr>
        <p:txBody>
          <a:bodyPr vert="horz" wrap="square" lIns="0" tIns="14604" rIns="0" bIns="0" rtlCol="0">
            <a:spAutoFit/>
          </a:bodyPr>
          <a:lstStyle/>
          <a:p>
            <a:pPr marL="32384">
              <a:lnSpc>
                <a:spcPct val="100000"/>
              </a:lnSpc>
              <a:spcBef>
                <a:spcPts val="114"/>
              </a:spcBef>
            </a:pPr>
            <a:r>
              <a:rPr sz="1050" spc="-20" dirty="0">
                <a:latin typeface="Cambria"/>
                <a:cs typeface="Cambria"/>
              </a:rPr>
              <a:t>4000</a:t>
            </a:r>
            <a:endParaRPr sz="1050">
              <a:latin typeface="Cambria"/>
              <a:cs typeface="Cambria"/>
            </a:endParaRPr>
          </a:p>
          <a:p>
            <a:pPr>
              <a:lnSpc>
                <a:spcPct val="100000"/>
              </a:lnSpc>
            </a:pPr>
            <a:endParaRPr sz="1050">
              <a:latin typeface="Cambria"/>
              <a:cs typeface="Cambria"/>
            </a:endParaRPr>
          </a:p>
          <a:p>
            <a:pPr>
              <a:lnSpc>
                <a:spcPct val="100000"/>
              </a:lnSpc>
              <a:spcBef>
                <a:spcPts val="370"/>
              </a:spcBef>
            </a:pPr>
            <a:endParaRPr sz="1050">
              <a:latin typeface="Cambria"/>
              <a:cs typeface="Cambria"/>
            </a:endParaRPr>
          </a:p>
          <a:p>
            <a:pPr marL="12700">
              <a:lnSpc>
                <a:spcPct val="100000"/>
              </a:lnSpc>
            </a:pPr>
            <a:r>
              <a:rPr sz="1050" spc="-20" dirty="0">
                <a:latin typeface="Cambria"/>
                <a:cs typeface="Cambria"/>
              </a:rPr>
              <a:t>3000</a:t>
            </a:r>
            <a:endParaRPr sz="1050">
              <a:latin typeface="Cambria"/>
              <a:cs typeface="Cambria"/>
            </a:endParaRPr>
          </a:p>
        </p:txBody>
      </p:sp>
      <p:sp>
        <p:nvSpPr>
          <p:cNvPr id="21" name="object 21"/>
          <p:cNvSpPr txBox="1"/>
          <p:nvPr/>
        </p:nvSpPr>
        <p:spPr>
          <a:xfrm>
            <a:off x="2117869" y="6467025"/>
            <a:ext cx="903605" cy="449580"/>
          </a:xfrm>
          <a:prstGeom prst="rect">
            <a:avLst/>
          </a:prstGeom>
        </p:spPr>
        <p:txBody>
          <a:bodyPr vert="horz" wrap="square" lIns="0" tIns="12065" rIns="0" bIns="0" rtlCol="0">
            <a:spAutoFit/>
          </a:bodyPr>
          <a:lstStyle/>
          <a:p>
            <a:pPr marL="164465" marR="5080" indent="-152400">
              <a:lnSpc>
                <a:spcPct val="132400"/>
              </a:lnSpc>
              <a:spcBef>
                <a:spcPts val="95"/>
              </a:spcBef>
            </a:pPr>
            <a:r>
              <a:rPr sz="1050" spc="-10" dirty="0">
                <a:latin typeface="Cambria"/>
                <a:cs typeface="Cambria"/>
              </a:rPr>
              <a:t>Thermal</a:t>
            </a:r>
            <a:r>
              <a:rPr sz="1050" spc="-30" dirty="0">
                <a:latin typeface="Cambria"/>
                <a:cs typeface="Cambria"/>
              </a:rPr>
              <a:t> </a:t>
            </a:r>
            <a:r>
              <a:rPr sz="1050" spc="-10" dirty="0">
                <a:latin typeface="Cambria"/>
                <a:cs typeface="Cambria"/>
              </a:rPr>
              <a:t>Power Plants</a:t>
            </a:r>
            <a:endParaRPr sz="1050">
              <a:latin typeface="Cambria"/>
              <a:cs typeface="Cambria"/>
            </a:endParaRPr>
          </a:p>
        </p:txBody>
      </p:sp>
      <p:sp>
        <p:nvSpPr>
          <p:cNvPr id="22" name="object 22"/>
          <p:cNvSpPr txBox="1"/>
          <p:nvPr/>
        </p:nvSpPr>
        <p:spPr>
          <a:xfrm>
            <a:off x="3868950" y="6467025"/>
            <a:ext cx="762635" cy="449580"/>
          </a:xfrm>
          <a:prstGeom prst="rect">
            <a:avLst/>
          </a:prstGeom>
        </p:spPr>
        <p:txBody>
          <a:bodyPr vert="horz" wrap="square" lIns="0" tIns="12065" rIns="0" bIns="0" rtlCol="0">
            <a:spAutoFit/>
          </a:bodyPr>
          <a:lstStyle/>
          <a:p>
            <a:pPr marL="67310" marR="5080" indent="-55244">
              <a:lnSpc>
                <a:spcPct val="132400"/>
              </a:lnSpc>
              <a:spcBef>
                <a:spcPts val="95"/>
              </a:spcBef>
            </a:pPr>
            <a:r>
              <a:rPr sz="1050" dirty="0">
                <a:latin typeface="Cambria"/>
                <a:cs typeface="Cambria"/>
              </a:rPr>
              <a:t>Pulp</a:t>
            </a:r>
            <a:r>
              <a:rPr sz="1050" spc="-25" dirty="0">
                <a:latin typeface="Cambria"/>
                <a:cs typeface="Cambria"/>
              </a:rPr>
              <a:t> </a:t>
            </a:r>
            <a:r>
              <a:rPr sz="1050" dirty="0">
                <a:latin typeface="Cambria"/>
                <a:cs typeface="Cambria"/>
              </a:rPr>
              <a:t>&amp;</a:t>
            </a:r>
            <a:r>
              <a:rPr sz="1050" spc="-60" dirty="0">
                <a:latin typeface="Cambria"/>
                <a:cs typeface="Cambria"/>
              </a:rPr>
              <a:t> </a:t>
            </a:r>
            <a:r>
              <a:rPr sz="1050" spc="-10" dirty="0">
                <a:latin typeface="Cambria"/>
                <a:cs typeface="Cambria"/>
              </a:rPr>
              <a:t>Paper Industries</a:t>
            </a:r>
            <a:endParaRPr sz="1050">
              <a:latin typeface="Cambria"/>
              <a:cs typeface="Cambria"/>
            </a:endParaRPr>
          </a:p>
        </p:txBody>
      </p:sp>
      <p:sp>
        <p:nvSpPr>
          <p:cNvPr id="23" name="object 23"/>
          <p:cNvSpPr txBox="1"/>
          <p:nvPr/>
        </p:nvSpPr>
        <p:spPr>
          <a:xfrm>
            <a:off x="5331937" y="6549597"/>
            <a:ext cx="1066165" cy="188595"/>
          </a:xfrm>
          <a:prstGeom prst="rect">
            <a:avLst/>
          </a:prstGeom>
        </p:spPr>
        <p:txBody>
          <a:bodyPr vert="horz" wrap="square" lIns="0" tIns="14604" rIns="0" bIns="0" rtlCol="0">
            <a:spAutoFit/>
          </a:bodyPr>
          <a:lstStyle/>
          <a:p>
            <a:pPr marL="12700">
              <a:lnSpc>
                <a:spcPct val="100000"/>
              </a:lnSpc>
              <a:spcBef>
                <a:spcPts val="114"/>
              </a:spcBef>
            </a:pPr>
            <a:r>
              <a:rPr sz="1050" spc="-20" dirty="0">
                <a:latin typeface="Cambria"/>
                <a:cs typeface="Cambria"/>
              </a:rPr>
              <a:t>Textiles</a:t>
            </a:r>
            <a:r>
              <a:rPr sz="1050" spc="-5" dirty="0">
                <a:latin typeface="Cambria"/>
                <a:cs typeface="Cambria"/>
              </a:rPr>
              <a:t> </a:t>
            </a:r>
            <a:r>
              <a:rPr sz="1050" spc="-10" dirty="0">
                <a:latin typeface="Cambria"/>
                <a:cs typeface="Cambria"/>
              </a:rPr>
              <a:t>Industries</a:t>
            </a:r>
            <a:endParaRPr sz="1050">
              <a:latin typeface="Cambria"/>
              <a:cs typeface="Cambria"/>
            </a:endParaRPr>
          </a:p>
        </p:txBody>
      </p:sp>
      <p:sp>
        <p:nvSpPr>
          <p:cNvPr id="24" name="object 24"/>
          <p:cNvSpPr txBox="1"/>
          <p:nvPr/>
        </p:nvSpPr>
        <p:spPr>
          <a:xfrm>
            <a:off x="7272017" y="6467025"/>
            <a:ext cx="683895" cy="449580"/>
          </a:xfrm>
          <a:prstGeom prst="rect">
            <a:avLst/>
          </a:prstGeom>
        </p:spPr>
        <p:txBody>
          <a:bodyPr vert="horz" wrap="square" lIns="0" tIns="12065" rIns="0" bIns="0" rtlCol="0">
            <a:spAutoFit/>
          </a:bodyPr>
          <a:lstStyle/>
          <a:p>
            <a:pPr marL="41275" marR="5080" indent="-29209">
              <a:lnSpc>
                <a:spcPct val="132400"/>
              </a:lnSpc>
              <a:spcBef>
                <a:spcPts val="95"/>
              </a:spcBef>
            </a:pPr>
            <a:r>
              <a:rPr sz="1050" dirty="0">
                <a:latin typeface="Cambria"/>
                <a:cs typeface="Cambria"/>
              </a:rPr>
              <a:t>Iron</a:t>
            </a:r>
            <a:r>
              <a:rPr sz="1050" spc="-45" dirty="0">
                <a:latin typeface="Cambria"/>
                <a:cs typeface="Cambria"/>
              </a:rPr>
              <a:t> </a:t>
            </a:r>
            <a:r>
              <a:rPr sz="1050" dirty="0">
                <a:latin typeface="Cambria"/>
                <a:cs typeface="Cambria"/>
              </a:rPr>
              <a:t>&amp;</a:t>
            </a:r>
            <a:r>
              <a:rPr sz="1050" spc="-75" dirty="0">
                <a:latin typeface="Cambria"/>
                <a:cs typeface="Cambria"/>
              </a:rPr>
              <a:t> </a:t>
            </a:r>
            <a:r>
              <a:rPr sz="1050" spc="-10" dirty="0">
                <a:latin typeface="Cambria"/>
                <a:cs typeface="Cambria"/>
              </a:rPr>
              <a:t>Steel Industries</a:t>
            </a:r>
            <a:endParaRPr sz="1050">
              <a:latin typeface="Cambria"/>
              <a:cs typeface="Cambria"/>
            </a:endParaRPr>
          </a:p>
        </p:txBody>
      </p:sp>
      <p:sp>
        <p:nvSpPr>
          <p:cNvPr id="25" name="object 25"/>
          <p:cNvSpPr txBox="1"/>
          <p:nvPr/>
        </p:nvSpPr>
        <p:spPr>
          <a:xfrm>
            <a:off x="852045" y="4699338"/>
            <a:ext cx="184785" cy="960119"/>
          </a:xfrm>
          <a:prstGeom prst="rect">
            <a:avLst/>
          </a:prstGeom>
        </p:spPr>
        <p:txBody>
          <a:bodyPr vert="vert270" wrap="square" lIns="0" tIns="8255" rIns="0" bIns="0" rtlCol="0">
            <a:spAutoFit/>
          </a:bodyPr>
          <a:lstStyle/>
          <a:p>
            <a:pPr marL="12700">
              <a:lnSpc>
                <a:spcPct val="100000"/>
              </a:lnSpc>
              <a:spcBef>
                <a:spcPts val="65"/>
              </a:spcBef>
            </a:pPr>
            <a:r>
              <a:rPr sz="1050" b="1" spc="-40" dirty="0">
                <a:latin typeface="Cambria"/>
                <a:cs typeface="Cambria"/>
              </a:rPr>
              <a:t>No.</a:t>
            </a:r>
            <a:r>
              <a:rPr sz="1050" b="1" spc="-120" dirty="0">
                <a:latin typeface="Cambria"/>
                <a:cs typeface="Cambria"/>
              </a:rPr>
              <a:t> </a:t>
            </a:r>
            <a:r>
              <a:rPr sz="1050" b="1" dirty="0">
                <a:latin typeface="Cambria"/>
                <a:cs typeface="Cambria"/>
              </a:rPr>
              <a:t>of</a:t>
            </a:r>
            <a:r>
              <a:rPr sz="1050" b="1" spc="90" dirty="0">
                <a:latin typeface="Cambria"/>
                <a:cs typeface="Cambria"/>
              </a:rPr>
              <a:t> </a:t>
            </a:r>
            <a:r>
              <a:rPr sz="1050" b="1" spc="-45" dirty="0">
                <a:latin typeface="Cambria"/>
                <a:cs typeface="Cambria"/>
              </a:rPr>
              <a:t>Industries</a:t>
            </a:r>
            <a:endParaRPr sz="1050">
              <a:latin typeface="Cambria"/>
              <a:cs typeface="Cambria"/>
            </a:endParaRPr>
          </a:p>
        </p:txBody>
      </p:sp>
      <p:pic>
        <p:nvPicPr>
          <p:cNvPr id="26" name="object 26"/>
          <p:cNvPicPr/>
          <p:nvPr/>
        </p:nvPicPr>
        <p:blipFill>
          <a:blip r:embed="rId2" cstate="print"/>
          <a:stretch>
            <a:fillRect/>
          </a:stretch>
        </p:blipFill>
        <p:spPr>
          <a:xfrm>
            <a:off x="3038856" y="1822704"/>
            <a:ext cx="2726435" cy="2113787"/>
          </a:xfrm>
          <a:prstGeom prst="rect">
            <a:avLst/>
          </a:prstGeom>
        </p:spPr>
      </p:pic>
      <p:sp>
        <p:nvSpPr>
          <p:cNvPr id="27" name="object 27"/>
          <p:cNvSpPr txBox="1"/>
          <p:nvPr/>
        </p:nvSpPr>
        <p:spPr>
          <a:xfrm>
            <a:off x="5626100" y="1696895"/>
            <a:ext cx="1362710" cy="1064895"/>
          </a:xfrm>
          <a:prstGeom prst="rect">
            <a:avLst/>
          </a:prstGeom>
        </p:spPr>
        <p:txBody>
          <a:bodyPr vert="horz" wrap="square" lIns="0" tIns="15875" rIns="0" bIns="0" rtlCol="0">
            <a:spAutoFit/>
          </a:bodyPr>
          <a:lstStyle/>
          <a:p>
            <a:pPr marL="243840" marR="5080" algn="just">
              <a:lnSpc>
                <a:spcPct val="129000"/>
              </a:lnSpc>
              <a:spcBef>
                <a:spcPts val="125"/>
              </a:spcBef>
            </a:pPr>
            <a:r>
              <a:rPr sz="1050" spc="-30" dirty="0">
                <a:latin typeface="Cambria"/>
                <a:cs typeface="Cambria"/>
              </a:rPr>
              <a:t>Engineering,</a:t>
            </a:r>
            <a:r>
              <a:rPr sz="1050" spc="5" dirty="0">
                <a:latin typeface="Cambria"/>
                <a:cs typeface="Cambria"/>
              </a:rPr>
              <a:t> </a:t>
            </a:r>
            <a:r>
              <a:rPr sz="1050" spc="-10" dirty="0">
                <a:latin typeface="Cambria"/>
                <a:cs typeface="Cambria"/>
              </a:rPr>
              <a:t>5.05%</a:t>
            </a:r>
            <a:r>
              <a:rPr sz="1050" dirty="0">
                <a:latin typeface="Cambria"/>
                <a:cs typeface="Cambria"/>
              </a:rPr>
              <a:t> </a:t>
            </a:r>
            <a:r>
              <a:rPr sz="1050" spc="-15" dirty="0">
                <a:latin typeface="Cambria"/>
                <a:cs typeface="Cambria"/>
              </a:rPr>
              <a:t>Pulp</a:t>
            </a:r>
            <a:r>
              <a:rPr sz="1050" spc="-80" dirty="0">
                <a:latin typeface="Cambria"/>
                <a:cs typeface="Cambria"/>
              </a:rPr>
              <a:t> </a:t>
            </a:r>
            <a:r>
              <a:rPr sz="1050" spc="5" dirty="0">
                <a:latin typeface="Cambria"/>
                <a:cs typeface="Cambria"/>
              </a:rPr>
              <a:t>&amp;</a:t>
            </a:r>
            <a:r>
              <a:rPr sz="1050" spc="-125" dirty="0">
                <a:latin typeface="Cambria"/>
                <a:cs typeface="Cambria"/>
              </a:rPr>
              <a:t> </a:t>
            </a:r>
            <a:r>
              <a:rPr sz="1050" spc="-40" dirty="0">
                <a:latin typeface="Cambria"/>
                <a:cs typeface="Cambria"/>
              </a:rPr>
              <a:t>Paper,</a:t>
            </a:r>
            <a:r>
              <a:rPr sz="1050" spc="-90" dirty="0">
                <a:latin typeface="Cambria"/>
                <a:cs typeface="Cambria"/>
              </a:rPr>
              <a:t> </a:t>
            </a:r>
            <a:r>
              <a:rPr sz="1050" spc="-10" dirty="0">
                <a:latin typeface="Cambria"/>
                <a:cs typeface="Cambria"/>
              </a:rPr>
              <a:t>2.26%</a:t>
            </a:r>
            <a:r>
              <a:rPr sz="1050" dirty="0">
                <a:latin typeface="Cambria"/>
                <a:cs typeface="Cambria"/>
              </a:rPr>
              <a:t> </a:t>
            </a:r>
            <a:r>
              <a:rPr sz="1050" spc="-45" dirty="0">
                <a:latin typeface="Cambria"/>
                <a:cs typeface="Cambria"/>
              </a:rPr>
              <a:t>Textiles,</a:t>
            </a:r>
            <a:r>
              <a:rPr sz="1050" spc="-90" dirty="0">
                <a:latin typeface="Cambria"/>
                <a:cs typeface="Cambria"/>
              </a:rPr>
              <a:t> </a:t>
            </a:r>
            <a:r>
              <a:rPr sz="1050" spc="-15" dirty="0">
                <a:latin typeface="Cambria"/>
                <a:cs typeface="Cambria"/>
              </a:rPr>
              <a:t>2.07%</a:t>
            </a:r>
            <a:endParaRPr sz="1050">
              <a:latin typeface="Cambria"/>
              <a:cs typeface="Cambria"/>
            </a:endParaRPr>
          </a:p>
          <a:p>
            <a:pPr marL="243840" algn="just">
              <a:lnSpc>
                <a:spcPct val="100000"/>
              </a:lnSpc>
              <a:spcBef>
                <a:spcPts val="420"/>
              </a:spcBef>
            </a:pPr>
            <a:r>
              <a:rPr sz="1050" spc="-50" dirty="0">
                <a:latin typeface="Cambria"/>
                <a:cs typeface="Cambria"/>
              </a:rPr>
              <a:t>Steel,</a:t>
            </a:r>
            <a:r>
              <a:rPr sz="1050" spc="-35" dirty="0">
                <a:latin typeface="Cambria"/>
                <a:cs typeface="Cambria"/>
              </a:rPr>
              <a:t> </a:t>
            </a:r>
            <a:r>
              <a:rPr sz="1050" spc="-10" dirty="0">
                <a:latin typeface="Cambria"/>
                <a:cs typeface="Cambria"/>
              </a:rPr>
              <a:t>1.29%</a:t>
            </a:r>
            <a:endParaRPr sz="1050">
              <a:latin typeface="Cambria"/>
              <a:cs typeface="Cambria"/>
            </a:endParaRPr>
          </a:p>
          <a:p>
            <a:pPr marL="12700" algn="just">
              <a:lnSpc>
                <a:spcPct val="100000"/>
              </a:lnSpc>
              <a:spcBef>
                <a:spcPts val="335"/>
              </a:spcBef>
            </a:pPr>
            <a:r>
              <a:rPr sz="1050" u="heavy" spc="355" dirty="0">
                <a:uFill>
                  <a:solidFill>
                    <a:srgbClr val="000000"/>
                  </a:solidFill>
                </a:uFill>
                <a:latin typeface="Times New Roman"/>
                <a:cs typeface="Times New Roman"/>
              </a:rPr>
              <a:t>   </a:t>
            </a:r>
            <a:r>
              <a:rPr sz="1050" spc="-25" dirty="0">
                <a:latin typeface="Cambria"/>
                <a:cs typeface="Cambria"/>
              </a:rPr>
              <a:t>Sugar,</a:t>
            </a:r>
            <a:r>
              <a:rPr sz="1050" spc="-100" dirty="0">
                <a:latin typeface="Cambria"/>
                <a:cs typeface="Cambria"/>
              </a:rPr>
              <a:t> </a:t>
            </a:r>
            <a:r>
              <a:rPr sz="1050" spc="-10" dirty="0">
                <a:latin typeface="Cambria"/>
                <a:cs typeface="Cambria"/>
              </a:rPr>
              <a:t>0.49%</a:t>
            </a:r>
            <a:endParaRPr sz="1050">
              <a:latin typeface="Cambria"/>
              <a:cs typeface="Cambria"/>
            </a:endParaRPr>
          </a:p>
        </p:txBody>
      </p:sp>
      <p:sp>
        <p:nvSpPr>
          <p:cNvPr id="28" name="object 28"/>
          <p:cNvSpPr txBox="1"/>
          <p:nvPr/>
        </p:nvSpPr>
        <p:spPr>
          <a:xfrm>
            <a:off x="5857708" y="2923777"/>
            <a:ext cx="965835" cy="412750"/>
          </a:xfrm>
          <a:prstGeom prst="rect">
            <a:avLst/>
          </a:prstGeom>
        </p:spPr>
        <p:txBody>
          <a:bodyPr vert="horz" wrap="square" lIns="0" tIns="45720" rIns="0" bIns="0" rtlCol="0">
            <a:spAutoFit/>
          </a:bodyPr>
          <a:lstStyle/>
          <a:p>
            <a:pPr marL="12700">
              <a:lnSpc>
                <a:spcPct val="100000"/>
              </a:lnSpc>
              <a:spcBef>
                <a:spcPts val="360"/>
              </a:spcBef>
            </a:pPr>
            <a:r>
              <a:rPr sz="1050" spc="-50" dirty="0">
                <a:latin typeface="Cambria"/>
                <a:cs typeface="Cambria"/>
              </a:rPr>
              <a:t>Fertilizers,</a:t>
            </a:r>
            <a:r>
              <a:rPr sz="1050" spc="15" dirty="0">
                <a:latin typeface="Cambria"/>
                <a:cs typeface="Cambria"/>
              </a:rPr>
              <a:t> </a:t>
            </a:r>
            <a:r>
              <a:rPr sz="1050" spc="-10" dirty="0">
                <a:latin typeface="Cambria"/>
                <a:cs typeface="Cambria"/>
              </a:rPr>
              <a:t>0.18%</a:t>
            </a:r>
            <a:endParaRPr sz="1050">
              <a:latin typeface="Cambria"/>
              <a:cs typeface="Cambria"/>
            </a:endParaRPr>
          </a:p>
          <a:p>
            <a:pPr marL="12700">
              <a:lnSpc>
                <a:spcPct val="100000"/>
              </a:lnSpc>
              <a:spcBef>
                <a:spcPts val="260"/>
              </a:spcBef>
            </a:pPr>
            <a:r>
              <a:rPr sz="1050" spc="-45" dirty="0">
                <a:latin typeface="Cambria"/>
                <a:cs typeface="Cambria"/>
              </a:rPr>
              <a:t>Others,</a:t>
            </a:r>
            <a:r>
              <a:rPr sz="1050" spc="-5" dirty="0">
                <a:latin typeface="Cambria"/>
                <a:cs typeface="Cambria"/>
              </a:rPr>
              <a:t> </a:t>
            </a:r>
            <a:r>
              <a:rPr sz="1050" spc="-10" dirty="0">
                <a:latin typeface="Cambria"/>
                <a:cs typeface="Cambria"/>
              </a:rPr>
              <a:t>0.78%</a:t>
            </a:r>
            <a:endParaRPr sz="1050">
              <a:latin typeface="Cambria"/>
              <a:cs typeface="Cambria"/>
            </a:endParaRPr>
          </a:p>
        </p:txBody>
      </p:sp>
      <p:sp>
        <p:nvSpPr>
          <p:cNvPr id="29" name="object 29"/>
          <p:cNvSpPr txBox="1"/>
          <p:nvPr/>
        </p:nvSpPr>
        <p:spPr>
          <a:xfrm>
            <a:off x="3606844" y="2843593"/>
            <a:ext cx="952500" cy="285115"/>
          </a:xfrm>
          <a:prstGeom prst="rect">
            <a:avLst/>
          </a:prstGeom>
        </p:spPr>
        <p:txBody>
          <a:bodyPr vert="horz" wrap="square" lIns="0" tIns="12700" rIns="0" bIns="0" rtlCol="0">
            <a:spAutoFit/>
          </a:bodyPr>
          <a:lstStyle/>
          <a:p>
            <a:pPr marL="297180" marR="5080" indent="-285115">
              <a:lnSpc>
                <a:spcPct val="106300"/>
              </a:lnSpc>
              <a:spcBef>
                <a:spcPts val="100"/>
              </a:spcBef>
            </a:pPr>
            <a:r>
              <a:rPr sz="800" b="1" spc="-50" dirty="0">
                <a:solidFill>
                  <a:srgbClr val="FFFFFF"/>
                </a:solidFill>
                <a:latin typeface="Cambria"/>
                <a:cs typeface="Cambria"/>
              </a:rPr>
              <a:t>Thermal</a:t>
            </a:r>
            <a:r>
              <a:rPr sz="800" b="1" spc="-30" dirty="0">
                <a:solidFill>
                  <a:srgbClr val="FFFFFF"/>
                </a:solidFill>
                <a:latin typeface="Cambria"/>
                <a:cs typeface="Cambria"/>
              </a:rPr>
              <a:t> Power</a:t>
            </a:r>
            <a:r>
              <a:rPr sz="800" b="1" spc="-5" dirty="0">
                <a:solidFill>
                  <a:srgbClr val="FFFFFF"/>
                </a:solidFill>
                <a:latin typeface="Cambria"/>
                <a:cs typeface="Cambria"/>
              </a:rPr>
              <a:t> </a:t>
            </a:r>
            <a:r>
              <a:rPr sz="800" b="1" spc="-45" dirty="0">
                <a:solidFill>
                  <a:srgbClr val="FFFFFF"/>
                </a:solidFill>
                <a:latin typeface="Cambria"/>
                <a:cs typeface="Cambria"/>
              </a:rPr>
              <a:t>Plant,</a:t>
            </a:r>
            <a:r>
              <a:rPr sz="800" b="1" spc="500" dirty="0">
                <a:solidFill>
                  <a:srgbClr val="FFFFFF"/>
                </a:solidFill>
                <a:latin typeface="Cambria"/>
                <a:cs typeface="Cambria"/>
              </a:rPr>
              <a:t> </a:t>
            </a:r>
            <a:r>
              <a:rPr sz="800" b="1" spc="-10" dirty="0">
                <a:solidFill>
                  <a:srgbClr val="FFFFFF"/>
                </a:solidFill>
                <a:latin typeface="Cambria"/>
                <a:cs typeface="Cambria"/>
              </a:rPr>
              <a:t>87.87%</a:t>
            </a:r>
            <a:endParaRPr sz="800">
              <a:latin typeface="Cambria"/>
              <a:cs typeface="Cambria"/>
            </a:endParaRPr>
          </a:p>
        </p:txBody>
      </p:sp>
      <p:grpSp>
        <p:nvGrpSpPr>
          <p:cNvPr id="30" name="object 30"/>
          <p:cNvGrpSpPr/>
          <p:nvPr/>
        </p:nvGrpSpPr>
        <p:grpSpPr>
          <a:xfrm>
            <a:off x="5419344" y="1786127"/>
            <a:ext cx="440690" cy="1420495"/>
            <a:chOff x="5419344" y="1786127"/>
            <a:chExt cx="440690" cy="1420495"/>
          </a:xfrm>
        </p:grpSpPr>
        <p:sp>
          <p:nvSpPr>
            <p:cNvPr id="31" name="object 31"/>
            <p:cNvSpPr/>
            <p:nvPr/>
          </p:nvSpPr>
          <p:spPr>
            <a:xfrm>
              <a:off x="5593080" y="2250960"/>
              <a:ext cx="264160" cy="955675"/>
            </a:xfrm>
            <a:custGeom>
              <a:avLst/>
              <a:gdLst/>
              <a:ahLst/>
              <a:cxnLst/>
              <a:rect l="l" t="t" r="r" b="b"/>
              <a:pathLst>
                <a:path w="264160" h="955675">
                  <a:moveTo>
                    <a:pt x="252984" y="941832"/>
                  </a:moveTo>
                  <a:lnTo>
                    <a:pt x="187452" y="941832"/>
                  </a:lnTo>
                  <a:lnTo>
                    <a:pt x="56388" y="537972"/>
                  </a:lnTo>
                  <a:lnTo>
                    <a:pt x="50292" y="545592"/>
                  </a:lnTo>
                  <a:lnTo>
                    <a:pt x="182880" y="954024"/>
                  </a:lnTo>
                  <a:lnTo>
                    <a:pt x="184404" y="955548"/>
                  </a:lnTo>
                  <a:lnTo>
                    <a:pt x="252984" y="955548"/>
                  </a:lnTo>
                  <a:lnTo>
                    <a:pt x="252984" y="941832"/>
                  </a:lnTo>
                  <a:close/>
                </a:path>
                <a:path w="264160" h="955675">
                  <a:moveTo>
                    <a:pt x="263652" y="0"/>
                  </a:moveTo>
                  <a:lnTo>
                    <a:pt x="185928" y="0"/>
                  </a:lnTo>
                  <a:lnTo>
                    <a:pt x="182880" y="1524"/>
                  </a:lnTo>
                  <a:lnTo>
                    <a:pt x="0" y="257556"/>
                  </a:lnTo>
                  <a:lnTo>
                    <a:pt x="4572" y="268224"/>
                  </a:lnTo>
                  <a:lnTo>
                    <a:pt x="187452" y="13716"/>
                  </a:lnTo>
                  <a:lnTo>
                    <a:pt x="263652" y="13716"/>
                  </a:lnTo>
                  <a:lnTo>
                    <a:pt x="263652" y="0"/>
                  </a:lnTo>
                  <a:close/>
                </a:path>
              </a:pathLst>
            </a:custGeom>
            <a:solidFill>
              <a:srgbClr val="000000"/>
            </a:solidFill>
          </p:spPr>
          <p:txBody>
            <a:bodyPr wrap="square" lIns="0" tIns="0" rIns="0" bIns="0" rtlCol="0"/>
            <a:lstStyle/>
            <a:p>
              <a:endParaRPr/>
            </a:p>
          </p:txBody>
        </p:sp>
        <p:pic>
          <p:nvPicPr>
            <p:cNvPr id="32" name="object 32"/>
            <p:cNvPicPr/>
            <p:nvPr/>
          </p:nvPicPr>
          <p:blipFill>
            <a:blip r:embed="rId3" cstate="print"/>
            <a:stretch>
              <a:fillRect/>
            </a:stretch>
          </p:blipFill>
          <p:spPr>
            <a:xfrm>
              <a:off x="5625084" y="2506980"/>
              <a:ext cx="234695" cy="147827"/>
            </a:xfrm>
            <a:prstGeom prst="rect">
              <a:avLst/>
            </a:prstGeom>
          </p:spPr>
        </p:pic>
        <p:sp>
          <p:nvSpPr>
            <p:cNvPr id="33" name="object 33"/>
            <p:cNvSpPr/>
            <p:nvPr/>
          </p:nvSpPr>
          <p:spPr>
            <a:xfrm>
              <a:off x="5419344" y="1786140"/>
              <a:ext cx="440690" cy="1217930"/>
            </a:xfrm>
            <a:custGeom>
              <a:avLst/>
              <a:gdLst/>
              <a:ahLst/>
              <a:cxnLst/>
              <a:rect l="l" t="t" r="r" b="b"/>
              <a:pathLst>
                <a:path w="440689" h="1217930">
                  <a:moveTo>
                    <a:pt x="440436" y="1203960"/>
                  </a:moveTo>
                  <a:lnTo>
                    <a:pt x="377952" y="1197864"/>
                  </a:lnTo>
                  <a:lnTo>
                    <a:pt x="225552" y="963168"/>
                  </a:lnTo>
                  <a:lnTo>
                    <a:pt x="220980" y="973836"/>
                  </a:lnTo>
                  <a:lnTo>
                    <a:pt x="374904" y="1210056"/>
                  </a:lnTo>
                  <a:lnTo>
                    <a:pt x="376428" y="1211580"/>
                  </a:lnTo>
                  <a:lnTo>
                    <a:pt x="440436" y="1217676"/>
                  </a:lnTo>
                  <a:lnTo>
                    <a:pt x="440436" y="1203960"/>
                  </a:lnTo>
                  <a:close/>
                </a:path>
                <a:path w="440689" h="1217930">
                  <a:moveTo>
                    <a:pt x="440436" y="239255"/>
                  </a:moveTo>
                  <a:lnTo>
                    <a:pt x="371856" y="239255"/>
                  </a:lnTo>
                  <a:lnTo>
                    <a:pt x="368808" y="240779"/>
                  </a:lnTo>
                  <a:lnTo>
                    <a:pt x="121920" y="556247"/>
                  </a:lnTo>
                  <a:lnTo>
                    <a:pt x="126492" y="566928"/>
                  </a:lnTo>
                  <a:lnTo>
                    <a:pt x="371856" y="252971"/>
                  </a:lnTo>
                  <a:lnTo>
                    <a:pt x="440436" y="252971"/>
                  </a:lnTo>
                  <a:lnTo>
                    <a:pt x="440436" y="239255"/>
                  </a:lnTo>
                  <a:close/>
                </a:path>
                <a:path w="440689" h="1217930">
                  <a:moveTo>
                    <a:pt x="440436" y="0"/>
                  </a:moveTo>
                  <a:lnTo>
                    <a:pt x="365760" y="0"/>
                  </a:lnTo>
                  <a:lnTo>
                    <a:pt x="0" y="301752"/>
                  </a:lnTo>
                  <a:lnTo>
                    <a:pt x="4572" y="315468"/>
                  </a:lnTo>
                  <a:lnTo>
                    <a:pt x="368808" y="13716"/>
                  </a:lnTo>
                  <a:lnTo>
                    <a:pt x="440436" y="13716"/>
                  </a:lnTo>
                  <a:lnTo>
                    <a:pt x="440436" y="0"/>
                  </a:lnTo>
                  <a:close/>
                </a:path>
              </a:pathLst>
            </a:custGeom>
            <a:solidFill>
              <a:srgbClr val="000000"/>
            </a:solidFill>
          </p:spPr>
          <p:txBody>
            <a:bodyPr wrap="square" lIns="0" tIns="0" rIns="0" bIns="0" rtlCol="0"/>
            <a:lstStyle/>
            <a:p>
              <a:endParaRPr/>
            </a:p>
          </p:txBody>
        </p:sp>
      </p:grpSp>
      <p:sp>
        <p:nvSpPr>
          <p:cNvPr id="34" name="object 34"/>
          <p:cNvSpPr txBox="1">
            <a:spLocks noGrp="1"/>
          </p:cNvSpPr>
          <p:nvPr>
            <p:ph type="title"/>
          </p:nvPr>
        </p:nvSpPr>
        <p:spPr>
          <a:xfrm>
            <a:off x="0" y="330708"/>
            <a:ext cx="8577580" cy="510540"/>
          </a:xfrm>
          <a:prstGeom prst="rect">
            <a:avLst/>
          </a:prstGeom>
          <a:solidFill>
            <a:srgbClr val="548ED4"/>
          </a:solidFill>
        </p:spPr>
        <p:txBody>
          <a:bodyPr vert="horz" wrap="square" lIns="0" tIns="21590" rIns="0" bIns="0" rtlCol="0">
            <a:spAutoFit/>
          </a:bodyPr>
          <a:lstStyle/>
          <a:p>
            <a:pPr marL="889635">
              <a:lnSpc>
                <a:spcPct val="100000"/>
              </a:lnSpc>
              <a:spcBef>
                <a:spcPts val="170"/>
              </a:spcBef>
            </a:pPr>
            <a:r>
              <a:rPr sz="2900" dirty="0"/>
              <a:t>Water</a:t>
            </a:r>
            <a:r>
              <a:rPr sz="2900" spc="35" dirty="0"/>
              <a:t> </a:t>
            </a:r>
            <a:r>
              <a:rPr sz="2900" dirty="0"/>
              <a:t>intensive</a:t>
            </a:r>
            <a:r>
              <a:rPr sz="2900" spc="50" dirty="0"/>
              <a:t> </a:t>
            </a:r>
            <a:r>
              <a:rPr sz="2900" dirty="0"/>
              <a:t>industries</a:t>
            </a:r>
            <a:r>
              <a:rPr sz="2900" spc="15" dirty="0"/>
              <a:t> </a:t>
            </a:r>
            <a:r>
              <a:rPr sz="2900" dirty="0"/>
              <a:t>in</a:t>
            </a:r>
            <a:r>
              <a:rPr sz="2900" spc="50" dirty="0"/>
              <a:t> </a:t>
            </a:r>
            <a:r>
              <a:rPr sz="2900" spc="-10" dirty="0"/>
              <a:t>focus</a:t>
            </a:r>
            <a:endParaRPr sz="2900"/>
          </a:p>
        </p:txBody>
      </p:sp>
      <p:pic>
        <p:nvPicPr>
          <p:cNvPr id="35" name="object 35"/>
          <p:cNvPicPr/>
          <p:nvPr/>
        </p:nvPicPr>
        <p:blipFill>
          <a:blip r:embed="rId4" cstate="print"/>
          <a:stretch>
            <a:fillRect/>
          </a:stretch>
        </p:blipFill>
        <p:spPr>
          <a:xfrm>
            <a:off x="9028176" y="330708"/>
            <a:ext cx="1010412" cy="4033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p:nvPr/>
        </p:nvSpPr>
        <p:spPr>
          <a:xfrm>
            <a:off x="2884283" y="1750525"/>
            <a:ext cx="679450" cy="373380"/>
          </a:xfrm>
          <a:prstGeom prst="rect">
            <a:avLst/>
          </a:prstGeom>
        </p:spPr>
        <p:txBody>
          <a:bodyPr vert="horz" wrap="square" lIns="0" tIns="16510" rIns="0" bIns="0" rtlCol="0">
            <a:spAutoFit/>
          </a:bodyPr>
          <a:lstStyle/>
          <a:p>
            <a:pPr marL="12700">
              <a:lnSpc>
                <a:spcPct val="100000"/>
              </a:lnSpc>
              <a:spcBef>
                <a:spcPts val="130"/>
              </a:spcBef>
            </a:pPr>
            <a:r>
              <a:rPr sz="2250" b="1" spc="-20" dirty="0">
                <a:latin typeface="Cambria"/>
                <a:cs typeface="Cambria"/>
              </a:rPr>
              <a:t>used</a:t>
            </a:r>
            <a:endParaRPr sz="2250">
              <a:latin typeface="Cambria"/>
              <a:cs typeface="Cambria"/>
            </a:endParaRPr>
          </a:p>
        </p:txBody>
      </p:sp>
      <p:sp>
        <p:nvSpPr>
          <p:cNvPr id="4" name="object 4"/>
          <p:cNvSpPr txBox="1"/>
          <p:nvPr/>
        </p:nvSpPr>
        <p:spPr>
          <a:xfrm>
            <a:off x="3807975" y="1750525"/>
            <a:ext cx="299085" cy="373380"/>
          </a:xfrm>
          <a:prstGeom prst="rect">
            <a:avLst/>
          </a:prstGeom>
        </p:spPr>
        <p:txBody>
          <a:bodyPr vert="horz" wrap="square" lIns="0" tIns="16510" rIns="0" bIns="0" rtlCol="0">
            <a:spAutoFit/>
          </a:bodyPr>
          <a:lstStyle/>
          <a:p>
            <a:pPr marL="12700">
              <a:lnSpc>
                <a:spcPct val="100000"/>
              </a:lnSpc>
              <a:spcBef>
                <a:spcPts val="130"/>
              </a:spcBef>
            </a:pPr>
            <a:r>
              <a:rPr sz="2250" b="1" spc="-25" dirty="0">
                <a:latin typeface="Cambria"/>
                <a:cs typeface="Cambria"/>
              </a:rPr>
              <a:t>in</a:t>
            </a:r>
            <a:endParaRPr sz="2250">
              <a:latin typeface="Cambria"/>
              <a:cs typeface="Cambria"/>
            </a:endParaRPr>
          </a:p>
        </p:txBody>
      </p:sp>
      <p:sp>
        <p:nvSpPr>
          <p:cNvPr id="5" name="object 5"/>
          <p:cNvSpPr txBox="1"/>
          <p:nvPr/>
        </p:nvSpPr>
        <p:spPr>
          <a:xfrm>
            <a:off x="4352345" y="1750525"/>
            <a:ext cx="1617980" cy="373380"/>
          </a:xfrm>
          <a:prstGeom prst="rect">
            <a:avLst/>
          </a:prstGeom>
        </p:spPr>
        <p:txBody>
          <a:bodyPr vert="horz" wrap="square" lIns="0" tIns="16510" rIns="0" bIns="0" rtlCol="0">
            <a:spAutoFit/>
          </a:bodyPr>
          <a:lstStyle/>
          <a:p>
            <a:pPr marL="12700">
              <a:lnSpc>
                <a:spcPct val="100000"/>
              </a:lnSpc>
              <a:spcBef>
                <a:spcPts val="130"/>
              </a:spcBef>
              <a:tabLst>
                <a:tab pos="1254760" algn="l"/>
              </a:tabLst>
            </a:pPr>
            <a:r>
              <a:rPr sz="2250" b="1" spc="80" dirty="0">
                <a:latin typeface="Cambria"/>
                <a:cs typeface="Cambria"/>
              </a:rPr>
              <a:t>almost</a:t>
            </a:r>
            <a:r>
              <a:rPr sz="2250" b="1" dirty="0">
                <a:latin typeface="Cambria"/>
                <a:cs typeface="Cambria"/>
              </a:rPr>
              <a:t>	</a:t>
            </a:r>
            <a:r>
              <a:rPr sz="2250" b="1" spc="25" dirty="0">
                <a:latin typeface="Cambria"/>
                <a:cs typeface="Cambria"/>
              </a:rPr>
              <a:t>all</a:t>
            </a:r>
            <a:endParaRPr sz="2250">
              <a:latin typeface="Cambria"/>
              <a:cs typeface="Cambria"/>
            </a:endParaRPr>
          </a:p>
        </p:txBody>
      </p:sp>
      <p:sp>
        <p:nvSpPr>
          <p:cNvPr id="6" name="object 6"/>
          <p:cNvSpPr txBox="1"/>
          <p:nvPr/>
        </p:nvSpPr>
        <p:spPr>
          <a:xfrm>
            <a:off x="6217103" y="1750525"/>
            <a:ext cx="2983865" cy="373380"/>
          </a:xfrm>
          <a:prstGeom prst="rect">
            <a:avLst/>
          </a:prstGeom>
        </p:spPr>
        <p:txBody>
          <a:bodyPr vert="horz" wrap="square" lIns="0" tIns="16510" rIns="0" bIns="0" rtlCol="0">
            <a:spAutoFit/>
          </a:bodyPr>
          <a:lstStyle/>
          <a:p>
            <a:pPr marL="12700">
              <a:lnSpc>
                <a:spcPct val="100000"/>
              </a:lnSpc>
              <a:spcBef>
                <a:spcPts val="130"/>
              </a:spcBef>
              <a:tabLst>
                <a:tab pos="1202690" algn="l"/>
                <a:tab pos="2690495" algn="l"/>
              </a:tabLst>
            </a:pPr>
            <a:r>
              <a:rPr sz="2250" b="1" spc="50" dirty="0">
                <a:latin typeface="Cambria"/>
                <a:cs typeface="Cambria"/>
              </a:rPr>
              <a:t>areas/</a:t>
            </a:r>
            <a:r>
              <a:rPr sz="2250" b="1" dirty="0">
                <a:latin typeface="Cambria"/>
                <a:cs typeface="Cambria"/>
              </a:rPr>
              <a:t>	</a:t>
            </a:r>
            <a:r>
              <a:rPr sz="2250" b="1" spc="50" dirty="0">
                <a:latin typeface="Cambria"/>
                <a:cs typeface="Cambria"/>
              </a:rPr>
              <a:t>facilities</a:t>
            </a:r>
            <a:r>
              <a:rPr sz="2250" b="1" dirty="0">
                <a:latin typeface="Cambria"/>
                <a:cs typeface="Cambria"/>
              </a:rPr>
              <a:t>	</a:t>
            </a:r>
            <a:r>
              <a:rPr sz="2250" b="1" spc="60" dirty="0">
                <a:latin typeface="Cambria"/>
                <a:cs typeface="Cambria"/>
              </a:rPr>
              <a:t>of</a:t>
            </a:r>
            <a:endParaRPr sz="2250">
              <a:latin typeface="Cambria"/>
              <a:cs typeface="Cambria"/>
            </a:endParaRPr>
          </a:p>
        </p:txBody>
      </p:sp>
      <p:sp>
        <p:nvSpPr>
          <p:cNvPr id="7" name="object 7"/>
          <p:cNvSpPr txBox="1"/>
          <p:nvPr/>
        </p:nvSpPr>
        <p:spPr>
          <a:xfrm>
            <a:off x="1201947" y="1750525"/>
            <a:ext cx="1447165" cy="723900"/>
          </a:xfrm>
          <a:prstGeom prst="rect">
            <a:avLst/>
          </a:prstGeom>
        </p:spPr>
        <p:txBody>
          <a:bodyPr vert="horz" wrap="square" lIns="0" tIns="8890" rIns="0" bIns="0" rtlCol="0">
            <a:spAutoFit/>
          </a:bodyPr>
          <a:lstStyle/>
          <a:p>
            <a:pPr marL="12700" marR="5080">
              <a:lnSpc>
                <a:spcPct val="102200"/>
              </a:lnSpc>
              <a:spcBef>
                <a:spcPts val="70"/>
              </a:spcBef>
              <a:tabLst>
                <a:tab pos="1208405" algn="l"/>
              </a:tabLst>
            </a:pPr>
            <a:r>
              <a:rPr sz="2250" b="1" spc="130" dirty="0">
                <a:latin typeface="Cambria"/>
                <a:cs typeface="Cambria"/>
              </a:rPr>
              <a:t>Water</a:t>
            </a:r>
            <a:r>
              <a:rPr sz="2250" b="1" dirty="0">
                <a:latin typeface="Cambria"/>
                <a:cs typeface="Cambria"/>
              </a:rPr>
              <a:t>	</a:t>
            </a:r>
            <a:r>
              <a:rPr sz="2250" b="1" spc="-25" dirty="0">
                <a:latin typeface="Cambria"/>
                <a:cs typeface="Cambria"/>
              </a:rPr>
              <a:t>is </a:t>
            </a:r>
            <a:r>
              <a:rPr sz="2250" b="1" spc="110" dirty="0">
                <a:latin typeface="Cambria"/>
                <a:cs typeface="Cambria"/>
              </a:rPr>
              <a:t>thermal</a:t>
            </a:r>
            <a:endParaRPr sz="2250">
              <a:latin typeface="Cambria"/>
              <a:cs typeface="Cambria"/>
            </a:endParaRPr>
          </a:p>
        </p:txBody>
      </p:sp>
      <p:sp>
        <p:nvSpPr>
          <p:cNvPr id="8" name="object 8"/>
          <p:cNvSpPr txBox="1"/>
          <p:nvPr/>
        </p:nvSpPr>
        <p:spPr>
          <a:xfrm>
            <a:off x="2626576" y="2101021"/>
            <a:ext cx="6587490" cy="373380"/>
          </a:xfrm>
          <a:prstGeom prst="rect">
            <a:avLst/>
          </a:prstGeom>
        </p:spPr>
        <p:txBody>
          <a:bodyPr vert="horz" wrap="square" lIns="0" tIns="16510" rIns="0" bIns="0" rtlCol="0">
            <a:spAutoFit/>
          </a:bodyPr>
          <a:lstStyle/>
          <a:p>
            <a:pPr marL="12700">
              <a:lnSpc>
                <a:spcPct val="100000"/>
              </a:lnSpc>
              <a:spcBef>
                <a:spcPts val="130"/>
              </a:spcBef>
              <a:tabLst>
                <a:tab pos="1205230" algn="l"/>
                <a:tab pos="2574925" algn="l"/>
                <a:tab pos="3093085" algn="l"/>
                <a:tab pos="3866515" algn="l"/>
                <a:tab pos="4703445" algn="l"/>
                <a:tab pos="5270500" algn="l"/>
                <a:tab pos="6385560" algn="l"/>
              </a:tabLst>
            </a:pPr>
            <a:r>
              <a:rPr sz="2250" b="1" spc="120" dirty="0">
                <a:latin typeface="Cambria"/>
                <a:cs typeface="Cambria"/>
              </a:rPr>
              <a:t>power</a:t>
            </a:r>
            <a:r>
              <a:rPr sz="2250" b="1" dirty="0">
                <a:latin typeface="Cambria"/>
                <a:cs typeface="Cambria"/>
              </a:rPr>
              <a:t>	</a:t>
            </a:r>
            <a:r>
              <a:rPr sz="2250" b="1" spc="50" dirty="0">
                <a:latin typeface="Cambria"/>
                <a:cs typeface="Cambria"/>
              </a:rPr>
              <a:t>stations</a:t>
            </a:r>
            <a:r>
              <a:rPr sz="2250" b="1" dirty="0">
                <a:latin typeface="Cambria"/>
                <a:cs typeface="Cambria"/>
              </a:rPr>
              <a:t>	</a:t>
            </a:r>
            <a:r>
              <a:rPr sz="2250" b="1" spc="-25" dirty="0">
                <a:latin typeface="Cambria"/>
                <a:cs typeface="Cambria"/>
              </a:rPr>
              <a:t>in</a:t>
            </a:r>
            <a:r>
              <a:rPr sz="2250" b="1" dirty="0">
                <a:latin typeface="Cambria"/>
                <a:cs typeface="Cambria"/>
              </a:rPr>
              <a:t>	</a:t>
            </a:r>
            <a:r>
              <a:rPr sz="2250" b="1" spc="55" dirty="0">
                <a:latin typeface="Cambria"/>
                <a:cs typeface="Cambria"/>
              </a:rPr>
              <a:t>one</a:t>
            </a:r>
            <a:r>
              <a:rPr sz="2250" b="1" dirty="0">
                <a:latin typeface="Cambria"/>
                <a:cs typeface="Cambria"/>
              </a:rPr>
              <a:t>	</a:t>
            </a:r>
            <a:r>
              <a:rPr sz="2250" b="1" spc="95" dirty="0">
                <a:latin typeface="Cambria"/>
                <a:cs typeface="Cambria"/>
              </a:rPr>
              <a:t>way</a:t>
            </a:r>
            <a:r>
              <a:rPr sz="2250" b="1" dirty="0">
                <a:latin typeface="Cambria"/>
                <a:cs typeface="Cambria"/>
              </a:rPr>
              <a:t>	</a:t>
            </a:r>
            <a:r>
              <a:rPr sz="2250" b="1" spc="50" dirty="0">
                <a:latin typeface="Cambria"/>
                <a:cs typeface="Cambria"/>
              </a:rPr>
              <a:t>or</a:t>
            </a:r>
            <a:r>
              <a:rPr sz="2250" b="1" dirty="0">
                <a:latin typeface="Cambria"/>
                <a:cs typeface="Cambria"/>
              </a:rPr>
              <a:t>	</a:t>
            </a:r>
            <a:r>
              <a:rPr sz="2250" b="1" spc="80" dirty="0">
                <a:latin typeface="Cambria"/>
                <a:cs typeface="Cambria"/>
              </a:rPr>
              <a:t>other.</a:t>
            </a:r>
            <a:r>
              <a:rPr sz="2250" b="1" dirty="0">
                <a:latin typeface="Cambria"/>
                <a:cs typeface="Cambria"/>
              </a:rPr>
              <a:t>	</a:t>
            </a:r>
            <a:r>
              <a:rPr sz="2250" b="1" spc="-50" dirty="0">
                <a:latin typeface="Cambria"/>
                <a:cs typeface="Cambria"/>
              </a:rPr>
              <a:t>A</a:t>
            </a:r>
            <a:endParaRPr sz="2250">
              <a:latin typeface="Cambria"/>
              <a:cs typeface="Cambria"/>
            </a:endParaRPr>
          </a:p>
        </p:txBody>
      </p:sp>
      <p:sp>
        <p:nvSpPr>
          <p:cNvPr id="9" name="object 9"/>
          <p:cNvSpPr txBox="1"/>
          <p:nvPr/>
        </p:nvSpPr>
        <p:spPr>
          <a:xfrm>
            <a:off x="1201947" y="2453072"/>
            <a:ext cx="8008620" cy="4160520"/>
          </a:xfrm>
          <a:prstGeom prst="rect">
            <a:avLst/>
          </a:prstGeom>
        </p:spPr>
        <p:txBody>
          <a:bodyPr vert="horz" wrap="square" lIns="0" tIns="8890" rIns="0" bIns="0" rtlCol="0">
            <a:spAutoFit/>
          </a:bodyPr>
          <a:lstStyle/>
          <a:p>
            <a:pPr marL="12700" marR="5080">
              <a:lnSpc>
                <a:spcPct val="102200"/>
              </a:lnSpc>
              <a:spcBef>
                <a:spcPts val="70"/>
              </a:spcBef>
              <a:tabLst>
                <a:tab pos="1167765" algn="l"/>
                <a:tab pos="1798955" algn="l"/>
                <a:tab pos="2285365" algn="l"/>
                <a:tab pos="3241040" algn="l"/>
                <a:tab pos="4679950" algn="l"/>
                <a:tab pos="6617334" algn="l"/>
              </a:tabLst>
            </a:pPr>
            <a:r>
              <a:rPr sz="2250" b="1" spc="60" dirty="0">
                <a:latin typeface="Cambria"/>
                <a:cs typeface="Cambria"/>
              </a:rPr>
              <a:t>typical</a:t>
            </a:r>
            <a:r>
              <a:rPr sz="2250" b="1" dirty="0">
                <a:latin typeface="Cambria"/>
                <a:cs typeface="Cambria"/>
              </a:rPr>
              <a:t>	</a:t>
            </a:r>
            <a:r>
              <a:rPr sz="2250" b="1" spc="-20" dirty="0">
                <a:latin typeface="Cambria"/>
                <a:cs typeface="Cambria"/>
              </a:rPr>
              <a:t>list</a:t>
            </a:r>
            <a:r>
              <a:rPr sz="2250" b="1" dirty="0">
                <a:latin typeface="Cambria"/>
                <a:cs typeface="Cambria"/>
              </a:rPr>
              <a:t>	</a:t>
            </a:r>
            <a:r>
              <a:rPr sz="2250" b="1" spc="70" dirty="0">
                <a:latin typeface="Cambria"/>
                <a:cs typeface="Cambria"/>
              </a:rPr>
              <a:t>of</a:t>
            </a:r>
            <a:r>
              <a:rPr sz="2250" b="1" dirty="0">
                <a:latin typeface="Cambria"/>
                <a:cs typeface="Cambria"/>
              </a:rPr>
              <a:t>	</a:t>
            </a:r>
            <a:r>
              <a:rPr sz="2250" b="1" spc="75" dirty="0">
                <a:latin typeface="Cambria"/>
                <a:cs typeface="Cambria"/>
              </a:rPr>
              <a:t>plant</a:t>
            </a:r>
            <a:r>
              <a:rPr sz="2250" b="1" dirty="0">
                <a:latin typeface="Cambria"/>
                <a:cs typeface="Cambria"/>
              </a:rPr>
              <a:t>	</a:t>
            </a:r>
            <a:r>
              <a:rPr sz="2250" b="1" spc="-10" dirty="0">
                <a:latin typeface="Cambria"/>
                <a:cs typeface="Cambria"/>
              </a:rPr>
              <a:t>systems/</a:t>
            </a:r>
            <a:r>
              <a:rPr sz="2250" b="1" dirty="0">
                <a:latin typeface="Cambria"/>
                <a:cs typeface="Cambria"/>
              </a:rPr>
              <a:t>	</a:t>
            </a:r>
            <a:r>
              <a:rPr sz="2250" b="1" spc="60" dirty="0">
                <a:latin typeface="Cambria"/>
                <a:cs typeface="Cambria"/>
              </a:rPr>
              <a:t>applications</a:t>
            </a:r>
            <a:r>
              <a:rPr sz="2250" b="1" dirty="0">
                <a:latin typeface="Cambria"/>
                <a:cs typeface="Cambria"/>
              </a:rPr>
              <a:t>	</a:t>
            </a:r>
            <a:r>
              <a:rPr sz="2250" b="1" spc="85" dirty="0">
                <a:latin typeface="Cambria"/>
                <a:cs typeface="Cambria"/>
              </a:rPr>
              <a:t>requiring </a:t>
            </a:r>
            <a:r>
              <a:rPr sz="2250" b="1" spc="75" dirty="0">
                <a:latin typeface="Cambria"/>
                <a:cs typeface="Cambria"/>
              </a:rPr>
              <a:t>consumptive</a:t>
            </a:r>
            <a:r>
              <a:rPr sz="2250" b="1" spc="125" dirty="0">
                <a:latin typeface="Cambria"/>
                <a:cs typeface="Cambria"/>
              </a:rPr>
              <a:t> </a:t>
            </a:r>
            <a:r>
              <a:rPr sz="2250" b="1" spc="145" dirty="0">
                <a:latin typeface="Cambria"/>
                <a:cs typeface="Cambria"/>
              </a:rPr>
              <a:t>water</a:t>
            </a:r>
            <a:r>
              <a:rPr sz="2250" b="1" spc="175" dirty="0">
                <a:latin typeface="Cambria"/>
                <a:cs typeface="Cambria"/>
              </a:rPr>
              <a:t> </a:t>
            </a:r>
            <a:r>
              <a:rPr sz="2250" b="1" dirty="0">
                <a:latin typeface="Cambria"/>
                <a:cs typeface="Cambria"/>
              </a:rPr>
              <a:t>is</a:t>
            </a:r>
            <a:r>
              <a:rPr sz="2250" b="1" spc="10" dirty="0">
                <a:latin typeface="Cambria"/>
                <a:cs typeface="Cambria"/>
              </a:rPr>
              <a:t> </a:t>
            </a:r>
            <a:r>
              <a:rPr sz="2250" b="1" spc="75" dirty="0">
                <a:latin typeface="Cambria"/>
                <a:cs typeface="Cambria"/>
              </a:rPr>
              <a:t>indicated</a:t>
            </a:r>
            <a:r>
              <a:rPr sz="2250" b="1" spc="95" dirty="0">
                <a:latin typeface="Cambria"/>
                <a:cs typeface="Cambria"/>
              </a:rPr>
              <a:t> </a:t>
            </a:r>
            <a:r>
              <a:rPr sz="2250" b="1" dirty="0">
                <a:latin typeface="Cambria"/>
                <a:cs typeface="Cambria"/>
              </a:rPr>
              <a:t>as</a:t>
            </a:r>
            <a:r>
              <a:rPr sz="2250" b="1" spc="-10" dirty="0">
                <a:latin typeface="Cambria"/>
                <a:cs typeface="Cambria"/>
              </a:rPr>
              <a:t> </a:t>
            </a:r>
            <a:r>
              <a:rPr sz="2250" b="1" spc="85" dirty="0">
                <a:latin typeface="Cambria"/>
                <a:cs typeface="Cambria"/>
              </a:rPr>
              <a:t>below:</a:t>
            </a:r>
            <a:endParaRPr sz="2250">
              <a:latin typeface="Cambria"/>
              <a:cs typeface="Cambria"/>
            </a:endParaRPr>
          </a:p>
          <a:p>
            <a:pPr marL="425450" indent="-295910">
              <a:lnSpc>
                <a:spcPct val="100000"/>
              </a:lnSpc>
              <a:spcBef>
                <a:spcPts val="1475"/>
              </a:spcBef>
              <a:buFont typeface="Arial MT"/>
              <a:buChar char="–"/>
              <a:tabLst>
                <a:tab pos="425450" algn="l"/>
              </a:tabLst>
            </a:pPr>
            <a:r>
              <a:rPr sz="2250" b="1" spc="65" dirty="0">
                <a:latin typeface="Cambria"/>
                <a:cs typeface="Cambria"/>
              </a:rPr>
              <a:t>Cooling</a:t>
            </a:r>
            <a:r>
              <a:rPr sz="2250" b="1" spc="5" dirty="0">
                <a:latin typeface="Cambria"/>
                <a:cs typeface="Cambria"/>
              </a:rPr>
              <a:t> </a:t>
            </a:r>
            <a:r>
              <a:rPr sz="2250" b="1" spc="150" dirty="0">
                <a:latin typeface="Cambria"/>
                <a:cs typeface="Cambria"/>
              </a:rPr>
              <a:t>water </a:t>
            </a:r>
            <a:r>
              <a:rPr sz="2250" b="1" spc="60" dirty="0">
                <a:latin typeface="Cambria"/>
                <a:cs typeface="Cambria"/>
              </a:rPr>
              <a:t>system </a:t>
            </a:r>
            <a:r>
              <a:rPr sz="2250" b="1" spc="80" dirty="0">
                <a:latin typeface="Cambria"/>
                <a:cs typeface="Cambria"/>
              </a:rPr>
              <a:t>(Condenser</a:t>
            </a:r>
            <a:r>
              <a:rPr sz="2250" b="1" spc="60" dirty="0">
                <a:latin typeface="Cambria"/>
                <a:cs typeface="Cambria"/>
              </a:rPr>
              <a:t> </a:t>
            </a:r>
            <a:r>
              <a:rPr sz="2250" b="1" dirty="0">
                <a:latin typeface="Cambria"/>
                <a:cs typeface="Cambria"/>
              </a:rPr>
              <a:t>&amp;</a:t>
            </a:r>
            <a:r>
              <a:rPr sz="2250" b="1" spc="204" dirty="0">
                <a:latin typeface="Cambria"/>
                <a:cs typeface="Cambria"/>
              </a:rPr>
              <a:t> </a:t>
            </a:r>
            <a:r>
              <a:rPr sz="2250" b="1" spc="65" dirty="0">
                <a:latin typeface="Cambria"/>
                <a:cs typeface="Cambria"/>
              </a:rPr>
              <a:t>ACW)</a:t>
            </a:r>
            <a:endParaRPr sz="2250">
              <a:latin typeface="Cambria"/>
              <a:cs typeface="Cambria"/>
            </a:endParaRPr>
          </a:p>
          <a:p>
            <a:pPr marL="425450" indent="-295910">
              <a:lnSpc>
                <a:spcPct val="100000"/>
              </a:lnSpc>
              <a:spcBef>
                <a:spcPts val="565"/>
              </a:spcBef>
              <a:buFont typeface="Arial MT"/>
              <a:buChar char="–"/>
              <a:tabLst>
                <a:tab pos="425450" algn="l"/>
              </a:tabLst>
            </a:pPr>
            <a:r>
              <a:rPr sz="2250" b="1" dirty="0">
                <a:latin typeface="Cambria"/>
                <a:cs typeface="Cambria"/>
              </a:rPr>
              <a:t>Ash</a:t>
            </a:r>
            <a:r>
              <a:rPr sz="2250" b="1" spc="45" dirty="0">
                <a:latin typeface="Cambria"/>
                <a:cs typeface="Cambria"/>
              </a:rPr>
              <a:t> </a:t>
            </a:r>
            <a:r>
              <a:rPr sz="2250" b="1" spc="90" dirty="0">
                <a:latin typeface="Cambria"/>
                <a:cs typeface="Cambria"/>
              </a:rPr>
              <a:t>handling</a:t>
            </a:r>
            <a:r>
              <a:rPr sz="2250" b="1" spc="110" dirty="0">
                <a:latin typeface="Cambria"/>
                <a:cs typeface="Cambria"/>
              </a:rPr>
              <a:t> </a:t>
            </a:r>
            <a:r>
              <a:rPr sz="2250" b="1" spc="-10" dirty="0">
                <a:latin typeface="Cambria"/>
                <a:cs typeface="Cambria"/>
              </a:rPr>
              <a:t>system</a:t>
            </a:r>
            <a:endParaRPr sz="2250">
              <a:latin typeface="Cambria"/>
              <a:cs typeface="Cambria"/>
            </a:endParaRPr>
          </a:p>
          <a:p>
            <a:pPr marL="425450" indent="-295910">
              <a:lnSpc>
                <a:spcPct val="100000"/>
              </a:lnSpc>
              <a:spcBef>
                <a:spcPts val="565"/>
              </a:spcBef>
              <a:buFont typeface="Arial MT"/>
              <a:buChar char="–"/>
              <a:tabLst>
                <a:tab pos="425450" algn="l"/>
              </a:tabLst>
            </a:pPr>
            <a:r>
              <a:rPr sz="2250" b="1" spc="125" dirty="0">
                <a:latin typeface="Cambria"/>
                <a:cs typeface="Cambria"/>
              </a:rPr>
              <a:t>Power</a:t>
            </a:r>
            <a:r>
              <a:rPr sz="2250" b="1" spc="210" dirty="0">
                <a:latin typeface="Cambria"/>
                <a:cs typeface="Cambria"/>
              </a:rPr>
              <a:t> </a:t>
            </a:r>
            <a:r>
              <a:rPr sz="2250" b="1" dirty="0">
                <a:latin typeface="Cambria"/>
                <a:cs typeface="Cambria"/>
              </a:rPr>
              <a:t>cycle</a:t>
            </a:r>
            <a:r>
              <a:rPr sz="2250" b="1" spc="40" dirty="0">
                <a:latin typeface="Cambria"/>
                <a:cs typeface="Cambria"/>
              </a:rPr>
              <a:t> </a:t>
            </a:r>
            <a:r>
              <a:rPr sz="2250" b="1" spc="100" dirty="0">
                <a:latin typeface="Cambria"/>
                <a:cs typeface="Cambria"/>
              </a:rPr>
              <a:t>make</a:t>
            </a:r>
            <a:r>
              <a:rPr sz="2250" b="1" spc="210" dirty="0">
                <a:latin typeface="Cambria"/>
                <a:cs typeface="Cambria"/>
              </a:rPr>
              <a:t> </a:t>
            </a:r>
            <a:r>
              <a:rPr sz="2250" b="1" spc="35" dirty="0">
                <a:latin typeface="Cambria"/>
                <a:cs typeface="Cambria"/>
              </a:rPr>
              <a:t>up</a:t>
            </a:r>
            <a:endParaRPr sz="2250">
              <a:latin typeface="Cambria"/>
              <a:cs typeface="Cambria"/>
            </a:endParaRPr>
          </a:p>
          <a:p>
            <a:pPr marL="425450" indent="-295910">
              <a:lnSpc>
                <a:spcPct val="100000"/>
              </a:lnSpc>
              <a:spcBef>
                <a:spcPts val="575"/>
              </a:spcBef>
              <a:buFont typeface="Arial MT"/>
              <a:buChar char="–"/>
              <a:tabLst>
                <a:tab pos="425450" algn="l"/>
              </a:tabLst>
            </a:pPr>
            <a:r>
              <a:rPr sz="2250" b="1" dirty="0">
                <a:latin typeface="Cambria"/>
                <a:cs typeface="Cambria"/>
              </a:rPr>
              <a:t>Coal</a:t>
            </a:r>
            <a:r>
              <a:rPr sz="2250" b="1" spc="35" dirty="0">
                <a:latin typeface="Cambria"/>
                <a:cs typeface="Cambria"/>
              </a:rPr>
              <a:t> </a:t>
            </a:r>
            <a:r>
              <a:rPr sz="2250" b="1" spc="50" dirty="0">
                <a:latin typeface="Cambria"/>
                <a:cs typeface="Cambria"/>
              </a:rPr>
              <a:t>dust</a:t>
            </a:r>
            <a:r>
              <a:rPr sz="2250" b="1" spc="180" dirty="0">
                <a:latin typeface="Cambria"/>
                <a:cs typeface="Cambria"/>
              </a:rPr>
              <a:t> </a:t>
            </a:r>
            <a:r>
              <a:rPr sz="2250" b="1" spc="55" dirty="0">
                <a:latin typeface="Cambria"/>
                <a:cs typeface="Cambria"/>
              </a:rPr>
              <a:t>suppression</a:t>
            </a:r>
            <a:r>
              <a:rPr sz="2250" b="1" spc="114" dirty="0">
                <a:latin typeface="Cambria"/>
                <a:cs typeface="Cambria"/>
              </a:rPr>
              <a:t> </a:t>
            </a:r>
            <a:r>
              <a:rPr sz="2250" b="1" spc="-10" dirty="0">
                <a:latin typeface="Cambria"/>
                <a:cs typeface="Cambria"/>
              </a:rPr>
              <a:t>system</a:t>
            </a:r>
            <a:endParaRPr sz="2250">
              <a:latin typeface="Cambria"/>
              <a:cs typeface="Cambria"/>
            </a:endParaRPr>
          </a:p>
          <a:p>
            <a:pPr marL="425450" indent="-295910">
              <a:lnSpc>
                <a:spcPct val="100000"/>
              </a:lnSpc>
              <a:spcBef>
                <a:spcPts val="565"/>
              </a:spcBef>
              <a:buFont typeface="Arial MT"/>
              <a:buChar char="–"/>
              <a:tabLst>
                <a:tab pos="425450" algn="l"/>
              </a:tabLst>
            </a:pPr>
            <a:r>
              <a:rPr sz="2250" b="1" spc="55" dirty="0">
                <a:latin typeface="Cambria"/>
                <a:cs typeface="Cambria"/>
              </a:rPr>
              <a:t>Service</a:t>
            </a:r>
            <a:r>
              <a:rPr sz="2250" b="1" spc="30" dirty="0">
                <a:latin typeface="Cambria"/>
                <a:cs typeface="Cambria"/>
              </a:rPr>
              <a:t> </a:t>
            </a:r>
            <a:r>
              <a:rPr sz="2250" b="1" spc="150" dirty="0">
                <a:latin typeface="Cambria"/>
                <a:cs typeface="Cambria"/>
              </a:rPr>
              <a:t>water</a:t>
            </a:r>
            <a:r>
              <a:rPr sz="2250" b="1" spc="145" dirty="0">
                <a:latin typeface="Cambria"/>
                <a:cs typeface="Cambria"/>
              </a:rPr>
              <a:t> </a:t>
            </a:r>
            <a:r>
              <a:rPr sz="2250" b="1" spc="40" dirty="0">
                <a:latin typeface="Cambria"/>
                <a:cs typeface="Cambria"/>
              </a:rPr>
              <a:t>system</a:t>
            </a:r>
            <a:endParaRPr sz="2250">
              <a:latin typeface="Cambria"/>
              <a:cs typeface="Cambria"/>
            </a:endParaRPr>
          </a:p>
          <a:p>
            <a:pPr marL="425450" indent="-295910">
              <a:lnSpc>
                <a:spcPct val="100000"/>
              </a:lnSpc>
              <a:spcBef>
                <a:spcPts val="575"/>
              </a:spcBef>
              <a:buFont typeface="Arial MT"/>
              <a:buChar char="–"/>
              <a:tabLst>
                <a:tab pos="425450" algn="l"/>
              </a:tabLst>
            </a:pPr>
            <a:r>
              <a:rPr sz="2250" b="1" spc="100" dirty="0">
                <a:latin typeface="Cambria"/>
                <a:cs typeface="Cambria"/>
              </a:rPr>
              <a:t>Potable</a:t>
            </a:r>
            <a:r>
              <a:rPr sz="2250" b="1" spc="35" dirty="0">
                <a:latin typeface="Cambria"/>
                <a:cs typeface="Cambria"/>
              </a:rPr>
              <a:t> </a:t>
            </a:r>
            <a:r>
              <a:rPr sz="2250" b="1" spc="145" dirty="0">
                <a:latin typeface="Cambria"/>
                <a:cs typeface="Cambria"/>
              </a:rPr>
              <a:t>water</a:t>
            </a:r>
            <a:r>
              <a:rPr sz="2250" b="1" spc="180" dirty="0">
                <a:latin typeface="Cambria"/>
                <a:cs typeface="Cambria"/>
              </a:rPr>
              <a:t> </a:t>
            </a:r>
            <a:r>
              <a:rPr sz="2250" b="1" spc="-10" dirty="0">
                <a:latin typeface="Cambria"/>
                <a:cs typeface="Cambria"/>
              </a:rPr>
              <a:t>system</a:t>
            </a:r>
            <a:endParaRPr sz="2250">
              <a:latin typeface="Cambria"/>
              <a:cs typeface="Cambria"/>
            </a:endParaRPr>
          </a:p>
          <a:p>
            <a:pPr marL="425450" indent="-295910">
              <a:lnSpc>
                <a:spcPct val="100000"/>
              </a:lnSpc>
              <a:spcBef>
                <a:spcPts val="565"/>
              </a:spcBef>
              <a:buFont typeface="Arial MT"/>
              <a:buChar char="–"/>
              <a:tabLst>
                <a:tab pos="425450" algn="l"/>
              </a:tabLst>
            </a:pPr>
            <a:r>
              <a:rPr sz="2250" b="1" spc="55" dirty="0">
                <a:latin typeface="Cambria"/>
                <a:cs typeface="Cambria"/>
              </a:rPr>
              <a:t>Gardening</a:t>
            </a:r>
            <a:endParaRPr sz="2250">
              <a:latin typeface="Cambria"/>
              <a:cs typeface="Cambria"/>
            </a:endParaRPr>
          </a:p>
          <a:p>
            <a:pPr marL="425450" indent="-295910">
              <a:lnSpc>
                <a:spcPct val="100000"/>
              </a:lnSpc>
              <a:spcBef>
                <a:spcPts val="575"/>
              </a:spcBef>
              <a:buFont typeface="Arial MT"/>
              <a:buChar char="–"/>
              <a:tabLst>
                <a:tab pos="425450" algn="l"/>
              </a:tabLst>
            </a:pPr>
            <a:r>
              <a:rPr sz="2250" b="1" spc="90" dirty="0">
                <a:latin typeface="Cambria"/>
                <a:cs typeface="Cambria"/>
              </a:rPr>
              <a:t>Evaporation</a:t>
            </a:r>
            <a:r>
              <a:rPr sz="2250" b="1" spc="35" dirty="0">
                <a:latin typeface="Cambria"/>
                <a:cs typeface="Cambria"/>
              </a:rPr>
              <a:t> </a:t>
            </a:r>
            <a:r>
              <a:rPr sz="2250" b="1" spc="145" dirty="0">
                <a:latin typeface="Cambria"/>
                <a:cs typeface="Cambria"/>
              </a:rPr>
              <a:t>from</a:t>
            </a:r>
            <a:r>
              <a:rPr sz="2250" b="1" spc="130" dirty="0">
                <a:latin typeface="Cambria"/>
                <a:cs typeface="Cambria"/>
              </a:rPr>
              <a:t> </a:t>
            </a:r>
            <a:r>
              <a:rPr sz="2250" b="1" spc="140" dirty="0">
                <a:latin typeface="Cambria"/>
                <a:cs typeface="Cambria"/>
              </a:rPr>
              <a:t>raw</a:t>
            </a:r>
            <a:r>
              <a:rPr sz="2250" b="1" spc="190" dirty="0">
                <a:latin typeface="Cambria"/>
                <a:cs typeface="Cambria"/>
              </a:rPr>
              <a:t> </a:t>
            </a:r>
            <a:r>
              <a:rPr sz="2250" b="1" spc="145" dirty="0">
                <a:latin typeface="Cambria"/>
                <a:cs typeface="Cambria"/>
              </a:rPr>
              <a:t>water</a:t>
            </a:r>
            <a:r>
              <a:rPr sz="2250" b="1" spc="180" dirty="0">
                <a:latin typeface="Cambria"/>
                <a:cs typeface="Cambria"/>
              </a:rPr>
              <a:t> </a:t>
            </a:r>
            <a:r>
              <a:rPr sz="2250" b="1" spc="65" dirty="0">
                <a:latin typeface="Cambria"/>
                <a:cs typeface="Cambria"/>
              </a:rPr>
              <a:t>reservoir</a:t>
            </a:r>
            <a:endParaRPr sz="2250">
              <a:latin typeface="Cambria"/>
              <a:cs typeface="Cambria"/>
            </a:endParaRPr>
          </a:p>
        </p:txBody>
      </p:sp>
      <p:sp>
        <p:nvSpPr>
          <p:cNvPr id="10" name="object 10"/>
          <p:cNvSpPr txBox="1">
            <a:spLocks noGrp="1"/>
          </p:cNvSpPr>
          <p:nvPr>
            <p:ph type="title"/>
          </p:nvPr>
        </p:nvSpPr>
        <p:spPr>
          <a:xfrm>
            <a:off x="0" y="336804"/>
            <a:ext cx="8577580" cy="512445"/>
          </a:xfrm>
          <a:prstGeom prst="rect">
            <a:avLst/>
          </a:prstGeom>
          <a:solidFill>
            <a:srgbClr val="548ED4"/>
          </a:solidFill>
        </p:spPr>
        <p:txBody>
          <a:bodyPr vert="horz" wrap="square" lIns="0" tIns="24765" rIns="0" bIns="0" rtlCol="0">
            <a:spAutoFit/>
          </a:bodyPr>
          <a:lstStyle/>
          <a:p>
            <a:pPr marL="889635">
              <a:lnSpc>
                <a:spcPct val="100000"/>
              </a:lnSpc>
              <a:spcBef>
                <a:spcPts val="195"/>
              </a:spcBef>
            </a:pPr>
            <a:r>
              <a:rPr sz="2900" dirty="0"/>
              <a:t>Consumption</a:t>
            </a:r>
            <a:r>
              <a:rPr sz="2900" spc="-20" dirty="0"/>
              <a:t> </a:t>
            </a:r>
            <a:r>
              <a:rPr sz="2900" dirty="0"/>
              <a:t>Areas</a:t>
            </a:r>
            <a:r>
              <a:rPr sz="2900" spc="70" dirty="0"/>
              <a:t> </a:t>
            </a:r>
            <a:r>
              <a:rPr sz="2900" dirty="0"/>
              <a:t>of</a:t>
            </a:r>
            <a:r>
              <a:rPr sz="2900" spc="30" dirty="0"/>
              <a:t> </a:t>
            </a:r>
            <a:r>
              <a:rPr sz="2900" dirty="0"/>
              <a:t>Water</a:t>
            </a:r>
            <a:r>
              <a:rPr sz="2900" spc="30" dirty="0"/>
              <a:t> </a:t>
            </a:r>
            <a:r>
              <a:rPr sz="2900" dirty="0"/>
              <a:t>in</a:t>
            </a:r>
            <a:r>
              <a:rPr sz="2900" spc="50" dirty="0"/>
              <a:t> </a:t>
            </a:r>
            <a:r>
              <a:rPr sz="2900" dirty="0"/>
              <a:t>Power</a:t>
            </a:r>
            <a:r>
              <a:rPr sz="2900" spc="55" dirty="0"/>
              <a:t> </a:t>
            </a:r>
            <a:r>
              <a:rPr sz="2900" spc="-10" dirty="0"/>
              <a:t>Plant</a:t>
            </a:r>
            <a:endParaRPr sz="2900"/>
          </a:p>
        </p:txBody>
      </p:sp>
      <p:pic>
        <p:nvPicPr>
          <p:cNvPr id="11" name="object 11"/>
          <p:cNvPicPr/>
          <p:nvPr/>
        </p:nvPicPr>
        <p:blipFill>
          <a:blip r:embed="rId3" cstate="print"/>
          <a:stretch>
            <a:fillRect/>
          </a:stretch>
        </p:blipFill>
        <p:spPr>
          <a:xfrm>
            <a:off x="9028176" y="330708"/>
            <a:ext cx="1010412" cy="5364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2" name="object 2"/>
          <p:cNvGrpSpPr/>
          <p:nvPr/>
        </p:nvGrpSpPr>
        <p:grpSpPr>
          <a:xfrm>
            <a:off x="4056888" y="1976627"/>
            <a:ext cx="3578860" cy="266700"/>
            <a:chOff x="4056888" y="1976627"/>
            <a:chExt cx="3578860" cy="266700"/>
          </a:xfrm>
        </p:grpSpPr>
        <p:pic>
          <p:nvPicPr>
            <p:cNvPr id="3" name="object 3"/>
            <p:cNvPicPr/>
            <p:nvPr/>
          </p:nvPicPr>
          <p:blipFill>
            <a:blip r:embed="rId2" cstate="print"/>
            <a:stretch>
              <a:fillRect/>
            </a:stretch>
          </p:blipFill>
          <p:spPr>
            <a:xfrm>
              <a:off x="4056888" y="1976627"/>
              <a:ext cx="3578351" cy="266700"/>
            </a:xfrm>
            <a:prstGeom prst="rect">
              <a:avLst/>
            </a:prstGeom>
          </p:spPr>
        </p:pic>
        <p:sp>
          <p:nvSpPr>
            <p:cNvPr id="4" name="object 4"/>
            <p:cNvSpPr/>
            <p:nvPr/>
          </p:nvSpPr>
          <p:spPr>
            <a:xfrm>
              <a:off x="4056875" y="1976640"/>
              <a:ext cx="3578860" cy="265430"/>
            </a:xfrm>
            <a:custGeom>
              <a:avLst/>
              <a:gdLst/>
              <a:ahLst/>
              <a:cxnLst/>
              <a:rect l="l" t="t" r="r" b="b"/>
              <a:pathLst>
                <a:path w="3578859" h="265430">
                  <a:moveTo>
                    <a:pt x="3578364" y="68567"/>
                  </a:moveTo>
                  <a:lnTo>
                    <a:pt x="3573792" y="42659"/>
                  </a:lnTo>
                  <a:lnTo>
                    <a:pt x="3560076" y="19799"/>
                  </a:lnTo>
                  <a:lnTo>
                    <a:pt x="3544836" y="9131"/>
                  </a:lnTo>
                  <a:lnTo>
                    <a:pt x="3538728" y="4572"/>
                  </a:lnTo>
                  <a:lnTo>
                    <a:pt x="3512820" y="0"/>
                  </a:lnTo>
                  <a:lnTo>
                    <a:pt x="65532" y="0"/>
                  </a:lnTo>
                  <a:lnTo>
                    <a:pt x="39624" y="4572"/>
                  </a:lnTo>
                  <a:lnTo>
                    <a:pt x="19812" y="19812"/>
                  </a:lnTo>
                  <a:lnTo>
                    <a:pt x="6096" y="42672"/>
                  </a:lnTo>
                  <a:lnTo>
                    <a:pt x="0" y="68580"/>
                  </a:lnTo>
                  <a:lnTo>
                    <a:pt x="0" y="196596"/>
                  </a:lnTo>
                  <a:lnTo>
                    <a:pt x="6096" y="224028"/>
                  </a:lnTo>
                  <a:lnTo>
                    <a:pt x="19812" y="245364"/>
                  </a:lnTo>
                  <a:lnTo>
                    <a:pt x="39624" y="260604"/>
                  </a:lnTo>
                  <a:lnTo>
                    <a:pt x="65532" y="265176"/>
                  </a:lnTo>
                  <a:lnTo>
                    <a:pt x="3512820" y="265176"/>
                  </a:lnTo>
                  <a:lnTo>
                    <a:pt x="3512820" y="256032"/>
                  </a:lnTo>
                  <a:lnTo>
                    <a:pt x="65532" y="256032"/>
                  </a:lnTo>
                  <a:lnTo>
                    <a:pt x="44196" y="251460"/>
                  </a:lnTo>
                  <a:lnTo>
                    <a:pt x="25908" y="239268"/>
                  </a:lnTo>
                  <a:lnTo>
                    <a:pt x="13716" y="219456"/>
                  </a:lnTo>
                  <a:lnTo>
                    <a:pt x="9144" y="196596"/>
                  </a:lnTo>
                  <a:lnTo>
                    <a:pt x="9144" y="68580"/>
                  </a:lnTo>
                  <a:lnTo>
                    <a:pt x="13716" y="45720"/>
                  </a:lnTo>
                  <a:lnTo>
                    <a:pt x="25908" y="27432"/>
                  </a:lnTo>
                  <a:lnTo>
                    <a:pt x="44196" y="13716"/>
                  </a:lnTo>
                  <a:lnTo>
                    <a:pt x="65532" y="9144"/>
                  </a:lnTo>
                  <a:lnTo>
                    <a:pt x="3512896" y="9144"/>
                  </a:lnTo>
                  <a:lnTo>
                    <a:pt x="3535692" y="13703"/>
                  </a:lnTo>
                  <a:lnTo>
                    <a:pt x="3552456" y="27419"/>
                  </a:lnTo>
                  <a:lnTo>
                    <a:pt x="3564648" y="45707"/>
                  </a:lnTo>
                  <a:lnTo>
                    <a:pt x="3569220" y="68567"/>
                  </a:lnTo>
                  <a:lnTo>
                    <a:pt x="3569220" y="196583"/>
                  </a:lnTo>
                  <a:lnTo>
                    <a:pt x="3564648" y="219443"/>
                  </a:lnTo>
                  <a:lnTo>
                    <a:pt x="3552456" y="239255"/>
                  </a:lnTo>
                  <a:lnTo>
                    <a:pt x="3535692" y="251447"/>
                  </a:lnTo>
                  <a:lnTo>
                    <a:pt x="3512832" y="256019"/>
                  </a:lnTo>
                  <a:lnTo>
                    <a:pt x="3512832" y="265163"/>
                  </a:lnTo>
                  <a:lnTo>
                    <a:pt x="3538740" y="260591"/>
                  </a:lnTo>
                  <a:lnTo>
                    <a:pt x="3560076" y="245351"/>
                  </a:lnTo>
                  <a:lnTo>
                    <a:pt x="3573792" y="224015"/>
                  </a:lnTo>
                  <a:lnTo>
                    <a:pt x="3578364" y="196583"/>
                  </a:lnTo>
                  <a:lnTo>
                    <a:pt x="3578364" y="68567"/>
                  </a:lnTo>
                  <a:close/>
                </a:path>
              </a:pathLst>
            </a:custGeom>
            <a:solidFill>
              <a:srgbClr val="000000"/>
            </a:solidFill>
          </p:spPr>
          <p:txBody>
            <a:bodyPr wrap="square" lIns="0" tIns="0" rIns="0" bIns="0" rtlCol="0"/>
            <a:lstStyle/>
            <a:p>
              <a:endParaRPr/>
            </a:p>
          </p:txBody>
        </p:sp>
      </p:grpSp>
      <p:grpSp>
        <p:nvGrpSpPr>
          <p:cNvPr id="5" name="object 5"/>
          <p:cNvGrpSpPr/>
          <p:nvPr/>
        </p:nvGrpSpPr>
        <p:grpSpPr>
          <a:xfrm>
            <a:off x="2923032" y="2721864"/>
            <a:ext cx="848994" cy="452755"/>
            <a:chOff x="2923032" y="2721864"/>
            <a:chExt cx="848994" cy="452755"/>
          </a:xfrm>
        </p:grpSpPr>
        <p:pic>
          <p:nvPicPr>
            <p:cNvPr id="6" name="object 6"/>
            <p:cNvPicPr/>
            <p:nvPr/>
          </p:nvPicPr>
          <p:blipFill>
            <a:blip r:embed="rId3" cstate="print"/>
            <a:stretch>
              <a:fillRect/>
            </a:stretch>
          </p:blipFill>
          <p:spPr>
            <a:xfrm>
              <a:off x="2923032" y="2721864"/>
              <a:ext cx="847343" cy="452627"/>
            </a:xfrm>
            <a:prstGeom prst="rect">
              <a:avLst/>
            </a:prstGeom>
          </p:spPr>
        </p:pic>
        <p:sp>
          <p:nvSpPr>
            <p:cNvPr id="7" name="object 7"/>
            <p:cNvSpPr/>
            <p:nvPr/>
          </p:nvSpPr>
          <p:spPr>
            <a:xfrm>
              <a:off x="2924556" y="2721876"/>
              <a:ext cx="847725" cy="451484"/>
            </a:xfrm>
            <a:custGeom>
              <a:avLst/>
              <a:gdLst/>
              <a:ahLst/>
              <a:cxnLst/>
              <a:rect l="l" t="t" r="r" b="b"/>
              <a:pathLst>
                <a:path w="847725" h="451485">
                  <a:moveTo>
                    <a:pt x="847331" y="70104"/>
                  </a:moveTo>
                  <a:lnTo>
                    <a:pt x="841235" y="42672"/>
                  </a:lnTo>
                  <a:lnTo>
                    <a:pt x="838187" y="37592"/>
                  </a:lnTo>
                  <a:lnTo>
                    <a:pt x="838187" y="70104"/>
                  </a:lnTo>
                  <a:lnTo>
                    <a:pt x="838187" y="382524"/>
                  </a:lnTo>
                  <a:lnTo>
                    <a:pt x="833615" y="405384"/>
                  </a:lnTo>
                  <a:lnTo>
                    <a:pt x="821423" y="425196"/>
                  </a:lnTo>
                  <a:lnTo>
                    <a:pt x="803135" y="437388"/>
                  </a:lnTo>
                  <a:lnTo>
                    <a:pt x="781799" y="441960"/>
                  </a:lnTo>
                  <a:lnTo>
                    <a:pt x="65532" y="441960"/>
                  </a:lnTo>
                  <a:lnTo>
                    <a:pt x="42672" y="437388"/>
                  </a:lnTo>
                  <a:lnTo>
                    <a:pt x="25908" y="425196"/>
                  </a:lnTo>
                  <a:lnTo>
                    <a:pt x="13716" y="405384"/>
                  </a:lnTo>
                  <a:lnTo>
                    <a:pt x="9144" y="382524"/>
                  </a:lnTo>
                  <a:lnTo>
                    <a:pt x="9144" y="70104"/>
                  </a:lnTo>
                  <a:lnTo>
                    <a:pt x="13716" y="45720"/>
                  </a:lnTo>
                  <a:lnTo>
                    <a:pt x="25908" y="27432"/>
                  </a:lnTo>
                  <a:lnTo>
                    <a:pt x="42672" y="13716"/>
                  </a:lnTo>
                  <a:lnTo>
                    <a:pt x="65532" y="9144"/>
                  </a:lnTo>
                  <a:lnTo>
                    <a:pt x="781799" y="9144"/>
                  </a:lnTo>
                  <a:lnTo>
                    <a:pt x="803135" y="13716"/>
                  </a:lnTo>
                  <a:lnTo>
                    <a:pt x="821423" y="27432"/>
                  </a:lnTo>
                  <a:lnTo>
                    <a:pt x="833615" y="45720"/>
                  </a:lnTo>
                  <a:lnTo>
                    <a:pt x="838187" y="70104"/>
                  </a:lnTo>
                  <a:lnTo>
                    <a:pt x="838187" y="37592"/>
                  </a:lnTo>
                  <a:lnTo>
                    <a:pt x="827519" y="19812"/>
                  </a:lnTo>
                  <a:lnTo>
                    <a:pt x="807707" y="6096"/>
                  </a:lnTo>
                  <a:lnTo>
                    <a:pt x="781799" y="0"/>
                  </a:lnTo>
                  <a:lnTo>
                    <a:pt x="65532" y="0"/>
                  </a:lnTo>
                  <a:lnTo>
                    <a:pt x="39624" y="6096"/>
                  </a:lnTo>
                  <a:lnTo>
                    <a:pt x="19812" y="19812"/>
                  </a:lnTo>
                  <a:lnTo>
                    <a:pt x="4572" y="42672"/>
                  </a:lnTo>
                  <a:lnTo>
                    <a:pt x="0" y="70104"/>
                  </a:lnTo>
                  <a:lnTo>
                    <a:pt x="0" y="382524"/>
                  </a:lnTo>
                  <a:lnTo>
                    <a:pt x="4572" y="409956"/>
                  </a:lnTo>
                  <a:lnTo>
                    <a:pt x="19812" y="431292"/>
                  </a:lnTo>
                  <a:lnTo>
                    <a:pt x="39624" y="446532"/>
                  </a:lnTo>
                  <a:lnTo>
                    <a:pt x="65532" y="451104"/>
                  </a:lnTo>
                  <a:lnTo>
                    <a:pt x="781812" y="451104"/>
                  </a:lnTo>
                  <a:lnTo>
                    <a:pt x="807720" y="446532"/>
                  </a:lnTo>
                  <a:lnTo>
                    <a:pt x="812292" y="441960"/>
                  </a:lnTo>
                  <a:lnTo>
                    <a:pt x="827519" y="431292"/>
                  </a:lnTo>
                  <a:lnTo>
                    <a:pt x="841235" y="409956"/>
                  </a:lnTo>
                  <a:lnTo>
                    <a:pt x="847331" y="382524"/>
                  </a:lnTo>
                  <a:lnTo>
                    <a:pt x="847331" y="70104"/>
                  </a:lnTo>
                  <a:close/>
                </a:path>
              </a:pathLst>
            </a:custGeom>
            <a:solidFill>
              <a:srgbClr val="000000"/>
            </a:solidFill>
          </p:spPr>
          <p:txBody>
            <a:bodyPr wrap="square" lIns="0" tIns="0" rIns="0" bIns="0" rtlCol="0"/>
            <a:lstStyle/>
            <a:p>
              <a:endParaRPr/>
            </a:p>
          </p:txBody>
        </p:sp>
      </p:grpSp>
      <p:sp>
        <p:nvSpPr>
          <p:cNvPr id="8" name="object 8"/>
          <p:cNvSpPr txBox="1"/>
          <p:nvPr/>
        </p:nvSpPr>
        <p:spPr>
          <a:xfrm>
            <a:off x="3120644" y="2724391"/>
            <a:ext cx="429259" cy="397510"/>
          </a:xfrm>
          <a:prstGeom prst="rect">
            <a:avLst/>
          </a:prstGeom>
        </p:spPr>
        <p:txBody>
          <a:bodyPr vert="horz" wrap="square" lIns="0" tIns="6350" rIns="0" bIns="0" rtlCol="0">
            <a:spAutoFit/>
          </a:bodyPr>
          <a:lstStyle/>
          <a:p>
            <a:pPr marL="12700" marR="5080" indent="16510">
              <a:lnSpc>
                <a:spcPct val="103400"/>
              </a:lnSpc>
              <a:spcBef>
                <a:spcPts val="50"/>
              </a:spcBef>
            </a:pPr>
            <a:r>
              <a:rPr sz="1200" spc="-10" dirty="0">
                <a:solidFill>
                  <a:srgbClr val="FFFFFF"/>
                </a:solidFill>
                <a:latin typeface="Cambria"/>
                <a:cs typeface="Cambria"/>
              </a:rPr>
              <a:t>Filter </a:t>
            </a:r>
            <a:r>
              <a:rPr sz="1200" spc="-25" dirty="0">
                <a:solidFill>
                  <a:srgbClr val="FFFFFF"/>
                </a:solidFill>
                <a:latin typeface="Cambria"/>
                <a:cs typeface="Cambria"/>
              </a:rPr>
              <a:t>House</a:t>
            </a:r>
            <a:endParaRPr sz="1200">
              <a:latin typeface="Cambria"/>
              <a:cs typeface="Cambria"/>
            </a:endParaRPr>
          </a:p>
        </p:txBody>
      </p:sp>
      <p:grpSp>
        <p:nvGrpSpPr>
          <p:cNvPr id="9" name="object 9"/>
          <p:cNvGrpSpPr/>
          <p:nvPr/>
        </p:nvGrpSpPr>
        <p:grpSpPr>
          <a:xfrm>
            <a:off x="4443984" y="5475732"/>
            <a:ext cx="835660" cy="425450"/>
            <a:chOff x="4443984" y="5475732"/>
            <a:chExt cx="835660" cy="425450"/>
          </a:xfrm>
        </p:grpSpPr>
        <p:pic>
          <p:nvPicPr>
            <p:cNvPr id="10" name="object 10"/>
            <p:cNvPicPr/>
            <p:nvPr/>
          </p:nvPicPr>
          <p:blipFill>
            <a:blip r:embed="rId4" cstate="print"/>
            <a:stretch>
              <a:fillRect/>
            </a:stretch>
          </p:blipFill>
          <p:spPr>
            <a:xfrm>
              <a:off x="4443984" y="5477255"/>
              <a:ext cx="835151" cy="423671"/>
            </a:xfrm>
            <a:prstGeom prst="rect">
              <a:avLst/>
            </a:prstGeom>
          </p:spPr>
        </p:pic>
        <p:sp>
          <p:nvSpPr>
            <p:cNvPr id="11" name="object 11"/>
            <p:cNvSpPr/>
            <p:nvPr/>
          </p:nvSpPr>
          <p:spPr>
            <a:xfrm>
              <a:off x="4443971" y="5475744"/>
              <a:ext cx="833755" cy="424180"/>
            </a:xfrm>
            <a:custGeom>
              <a:avLst/>
              <a:gdLst/>
              <a:ahLst/>
              <a:cxnLst/>
              <a:rect l="l" t="t" r="r" b="b"/>
              <a:pathLst>
                <a:path w="833754" h="424179">
                  <a:moveTo>
                    <a:pt x="833628" y="70104"/>
                  </a:moveTo>
                  <a:lnTo>
                    <a:pt x="829056" y="42672"/>
                  </a:lnTo>
                  <a:lnTo>
                    <a:pt x="826008" y="37592"/>
                  </a:lnTo>
                  <a:lnTo>
                    <a:pt x="826008" y="70104"/>
                  </a:lnTo>
                  <a:lnTo>
                    <a:pt x="826008" y="355092"/>
                  </a:lnTo>
                  <a:lnTo>
                    <a:pt x="821436" y="377952"/>
                  </a:lnTo>
                  <a:lnTo>
                    <a:pt x="809244" y="396240"/>
                  </a:lnTo>
                  <a:lnTo>
                    <a:pt x="790956" y="409956"/>
                  </a:lnTo>
                  <a:lnTo>
                    <a:pt x="769620" y="414528"/>
                  </a:lnTo>
                  <a:lnTo>
                    <a:pt x="64008" y="414528"/>
                  </a:lnTo>
                  <a:lnTo>
                    <a:pt x="42672" y="409956"/>
                  </a:lnTo>
                  <a:lnTo>
                    <a:pt x="24384" y="396240"/>
                  </a:lnTo>
                  <a:lnTo>
                    <a:pt x="12192" y="377952"/>
                  </a:lnTo>
                  <a:lnTo>
                    <a:pt x="9144" y="355092"/>
                  </a:lnTo>
                  <a:lnTo>
                    <a:pt x="9144" y="70104"/>
                  </a:lnTo>
                  <a:lnTo>
                    <a:pt x="12192" y="45720"/>
                  </a:lnTo>
                  <a:lnTo>
                    <a:pt x="24384" y="27432"/>
                  </a:lnTo>
                  <a:lnTo>
                    <a:pt x="42672" y="13716"/>
                  </a:lnTo>
                  <a:lnTo>
                    <a:pt x="64008" y="9144"/>
                  </a:lnTo>
                  <a:lnTo>
                    <a:pt x="769620" y="9144"/>
                  </a:lnTo>
                  <a:lnTo>
                    <a:pt x="790956" y="13716"/>
                  </a:lnTo>
                  <a:lnTo>
                    <a:pt x="809244" y="27432"/>
                  </a:lnTo>
                  <a:lnTo>
                    <a:pt x="821436" y="45720"/>
                  </a:lnTo>
                  <a:lnTo>
                    <a:pt x="826008" y="70104"/>
                  </a:lnTo>
                  <a:lnTo>
                    <a:pt x="826008" y="37592"/>
                  </a:lnTo>
                  <a:lnTo>
                    <a:pt x="815340" y="19812"/>
                  </a:lnTo>
                  <a:lnTo>
                    <a:pt x="794004" y="6096"/>
                  </a:lnTo>
                  <a:lnTo>
                    <a:pt x="769620" y="0"/>
                  </a:lnTo>
                  <a:lnTo>
                    <a:pt x="64008" y="0"/>
                  </a:lnTo>
                  <a:lnTo>
                    <a:pt x="39624" y="6096"/>
                  </a:lnTo>
                  <a:lnTo>
                    <a:pt x="18288" y="19812"/>
                  </a:lnTo>
                  <a:lnTo>
                    <a:pt x="4572" y="42672"/>
                  </a:lnTo>
                  <a:lnTo>
                    <a:pt x="0" y="70104"/>
                  </a:lnTo>
                  <a:lnTo>
                    <a:pt x="0" y="355092"/>
                  </a:lnTo>
                  <a:lnTo>
                    <a:pt x="4572" y="381000"/>
                  </a:lnTo>
                  <a:lnTo>
                    <a:pt x="18288" y="403860"/>
                  </a:lnTo>
                  <a:lnTo>
                    <a:pt x="39624" y="419100"/>
                  </a:lnTo>
                  <a:lnTo>
                    <a:pt x="64008" y="423672"/>
                  </a:lnTo>
                  <a:lnTo>
                    <a:pt x="769632" y="423672"/>
                  </a:lnTo>
                  <a:lnTo>
                    <a:pt x="794004" y="419100"/>
                  </a:lnTo>
                  <a:lnTo>
                    <a:pt x="800100" y="414528"/>
                  </a:lnTo>
                  <a:lnTo>
                    <a:pt x="815340" y="403860"/>
                  </a:lnTo>
                  <a:lnTo>
                    <a:pt x="829056" y="381000"/>
                  </a:lnTo>
                  <a:lnTo>
                    <a:pt x="833628" y="355092"/>
                  </a:lnTo>
                  <a:lnTo>
                    <a:pt x="833628" y="70104"/>
                  </a:lnTo>
                  <a:close/>
                </a:path>
              </a:pathLst>
            </a:custGeom>
            <a:solidFill>
              <a:srgbClr val="000000"/>
            </a:solidFill>
          </p:spPr>
          <p:txBody>
            <a:bodyPr wrap="square" lIns="0" tIns="0" rIns="0" bIns="0" rtlCol="0"/>
            <a:lstStyle/>
            <a:p>
              <a:endParaRPr/>
            </a:p>
          </p:txBody>
        </p:sp>
      </p:grpSp>
      <p:sp>
        <p:nvSpPr>
          <p:cNvPr id="12" name="object 12"/>
          <p:cNvSpPr txBox="1"/>
          <p:nvPr/>
        </p:nvSpPr>
        <p:spPr>
          <a:xfrm>
            <a:off x="4614145" y="5505712"/>
            <a:ext cx="540385" cy="351790"/>
          </a:xfrm>
          <a:prstGeom prst="rect">
            <a:avLst/>
          </a:prstGeom>
        </p:spPr>
        <p:txBody>
          <a:bodyPr vert="horz" wrap="square" lIns="0" tIns="12065" rIns="0" bIns="0" rtlCol="0">
            <a:spAutoFit/>
          </a:bodyPr>
          <a:lstStyle/>
          <a:p>
            <a:pPr marL="78105" marR="5080" indent="-66040">
              <a:lnSpc>
                <a:spcPct val="101899"/>
              </a:lnSpc>
              <a:spcBef>
                <a:spcPts val="95"/>
              </a:spcBef>
            </a:pPr>
            <a:r>
              <a:rPr sz="1050" spc="-10" dirty="0">
                <a:solidFill>
                  <a:srgbClr val="FFFFFF"/>
                </a:solidFill>
                <a:latin typeface="Cambria"/>
                <a:cs typeface="Cambria"/>
              </a:rPr>
              <a:t>Auxiliary </a:t>
            </a:r>
            <a:r>
              <a:rPr sz="1050" spc="-20" dirty="0">
                <a:solidFill>
                  <a:srgbClr val="FFFFFF"/>
                </a:solidFill>
                <a:latin typeface="Cambria"/>
                <a:cs typeface="Cambria"/>
              </a:rPr>
              <a:t>uses</a:t>
            </a:r>
            <a:endParaRPr sz="1050">
              <a:latin typeface="Cambria"/>
              <a:cs typeface="Cambria"/>
            </a:endParaRPr>
          </a:p>
        </p:txBody>
      </p:sp>
      <p:grpSp>
        <p:nvGrpSpPr>
          <p:cNvPr id="13" name="object 13"/>
          <p:cNvGrpSpPr/>
          <p:nvPr/>
        </p:nvGrpSpPr>
        <p:grpSpPr>
          <a:xfrm>
            <a:off x="1242060" y="2592324"/>
            <a:ext cx="1409700" cy="710565"/>
            <a:chOff x="1242060" y="2592324"/>
            <a:chExt cx="1409700" cy="710565"/>
          </a:xfrm>
        </p:grpSpPr>
        <p:pic>
          <p:nvPicPr>
            <p:cNvPr id="14" name="object 14"/>
            <p:cNvPicPr/>
            <p:nvPr/>
          </p:nvPicPr>
          <p:blipFill>
            <a:blip r:embed="rId5" cstate="print"/>
            <a:stretch>
              <a:fillRect/>
            </a:stretch>
          </p:blipFill>
          <p:spPr>
            <a:xfrm>
              <a:off x="1243584" y="2592324"/>
              <a:ext cx="1408175" cy="710183"/>
            </a:xfrm>
            <a:prstGeom prst="rect">
              <a:avLst/>
            </a:prstGeom>
          </p:spPr>
        </p:pic>
        <p:sp>
          <p:nvSpPr>
            <p:cNvPr id="15" name="object 15"/>
            <p:cNvSpPr/>
            <p:nvPr/>
          </p:nvSpPr>
          <p:spPr>
            <a:xfrm>
              <a:off x="1242047" y="2593860"/>
              <a:ext cx="1409700" cy="707390"/>
            </a:xfrm>
            <a:custGeom>
              <a:avLst/>
              <a:gdLst/>
              <a:ahLst/>
              <a:cxnLst/>
              <a:rect l="l" t="t" r="r" b="b"/>
              <a:pathLst>
                <a:path w="1409700" h="707389">
                  <a:moveTo>
                    <a:pt x="1409700" y="70104"/>
                  </a:moveTo>
                  <a:lnTo>
                    <a:pt x="1405128" y="42672"/>
                  </a:lnTo>
                  <a:lnTo>
                    <a:pt x="1400556" y="35052"/>
                  </a:lnTo>
                  <a:lnTo>
                    <a:pt x="1400556" y="70104"/>
                  </a:lnTo>
                  <a:lnTo>
                    <a:pt x="1400556" y="638556"/>
                  </a:lnTo>
                  <a:lnTo>
                    <a:pt x="1395984" y="661416"/>
                  </a:lnTo>
                  <a:lnTo>
                    <a:pt x="1383792" y="681228"/>
                  </a:lnTo>
                  <a:lnTo>
                    <a:pt x="1367028" y="693420"/>
                  </a:lnTo>
                  <a:lnTo>
                    <a:pt x="1344168" y="697992"/>
                  </a:lnTo>
                  <a:lnTo>
                    <a:pt x="65532" y="697992"/>
                  </a:lnTo>
                  <a:lnTo>
                    <a:pt x="44196" y="693420"/>
                  </a:lnTo>
                  <a:lnTo>
                    <a:pt x="25908" y="681228"/>
                  </a:lnTo>
                  <a:lnTo>
                    <a:pt x="13716" y="661416"/>
                  </a:lnTo>
                  <a:lnTo>
                    <a:pt x="9144" y="638556"/>
                  </a:lnTo>
                  <a:lnTo>
                    <a:pt x="9144" y="70104"/>
                  </a:lnTo>
                  <a:lnTo>
                    <a:pt x="13716" y="45720"/>
                  </a:lnTo>
                  <a:lnTo>
                    <a:pt x="25908" y="27432"/>
                  </a:lnTo>
                  <a:lnTo>
                    <a:pt x="44196" y="13716"/>
                  </a:lnTo>
                  <a:lnTo>
                    <a:pt x="65532" y="9144"/>
                  </a:lnTo>
                  <a:lnTo>
                    <a:pt x="1344168" y="9144"/>
                  </a:lnTo>
                  <a:lnTo>
                    <a:pt x="1367028" y="13716"/>
                  </a:lnTo>
                  <a:lnTo>
                    <a:pt x="1383792" y="27432"/>
                  </a:lnTo>
                  <a:lnTo>
                    <a:pt x="1395984" y="45720"/>
                  </a:lnTo>
                  <a:lnTo>
                    <a:pt x="1400556" y="70104"/>
                  </a:lnTo>
                  <a:lnTo>
                    <a:pt x="1400556" y="35052"/>
                  </a:lnTo>
                  <a:lnTo>
                    <a:pt x="1391412" y="19812"/>
                  </a:lnTo>
                  <a:lnTo>
                    <a:pt x="1370076" y="6096"/>
                  </a:lnTo>
                  <a:lnTo>
                    <a:pt x="1344168" y="0"/>
                  </a:lnTo>
                  <a:lnTo>
                    <a:pt x="65532" y="0"/>
                  </a:lnTo>
                  <a:lnTo>
                    <a:pt x="41148" y="6096"/>
                  </a:lnTo>
                  <a:lnTo>
                    <a:pt x="19812" y="19812"/>
                  </a:lnTo>
                  <a:lnTo>
                    <a:pt x="6096" y="42672"/>
                  </a:lnTo>
                  <a:lnTo>
                    <a:pt x="0" y="70104"/>
                  </a:lnTo>
                  <a:lnTo>
                    <a:pt x="0" y="638556"/>
                  </a:lnTo>
                  <a:lnTo>
                    <a:pt x="6096" y="665988"/>
                  </a:lnTo>
                  <a:lnTo>
                    <a:pt x="19812" y="687324"/>
                  </a:lnTo>
                  <a:lnTo>
                    <a:pt x="41148" y="702564"/>
                  </a:lnTo>
                  <a:lnTo>
                    <a:pt x="65532" y="707136"/>
                  </a:lnTo>
                  <a:lnTo>
                    <a:pt x="1344180" y="707136"/>
                  </a:lnTo>
                  <a:lnTo>
                    <a:pt x="1370088" y="702564"/>
                  </a:lnTo>
                  <a:lnTo>
                    <a:pt x="1376184" y="697992"/>
                  </a:lnTo>
                  <a:lnTo>
                    <a:pt x="1391412" y="687324"/>
                  </a:lnTo>
                  <a:lnTo>
                    <a:pt x="1405128" y="665988"/>
                  </a:lnTo>
                  <a:lnTo>
                    <a:pt x="1409700" y="638556"/>
                  </a:lnTo>
                  <a:lnTo>
                    <a:pt x="1409700" y="70104"/>
                  </a:lnTo>
                  <a:close/>
                </a:path>
              </a:pathLst>
            </a:custGeom>
            <a:solidFill>
              <a:srgbClr val="000000"/>
            </a:solidFill>
          </p:spPr>
          <p:txBody>
            <a:bodyPr wrap="square" lIns="0" tIns="0" rIns="0" bIns="0" rtlCol="0"/>
            <a:lstStyle/>
            <a:p>
              <a:endParaRPr/>
            </a:p>
          </p:txBody>
        </p:sp>
      </p:grpSp>
      <p:sp>
        <p:nvSpPr>
          <p:cNvPr id="16" name="object 16"/>
          <p:cNvSpPr txBox="1"/>
          <p:nvPr/>
        </p:nvSpPr>
        <p:spPr>
          <a:xfrm>
            <a:off x="1290286" y="2642089"/>
            <a:ext cx="1301750" cy="592455"/>
          </a:xfrm>
          <a:prstGeom prst="rect">
            <a:avLst/>
          </a:prstGeom>
        </p:spPr>
        <p:txBody>
          <a:bodyPr vert="horz" wrap="square" lIns="0" tIns="6350" rIns="0" bIns="0" rtlCol="0">
            <a:spAutoFit/>
          </a:bodyPr>
          <a:lstStyle/>
          <a:p>
            <a:pPr marL="160020" marR="146050" algn="ctr">
              <a:lnSpc>
                <a:spcPct val="103400"/>
              </a:lnSpc>
              <a:spcBef>
                <a:spcPts val="50"/>
              </a:spcBef>
            </a:pPr>
            <a:r>
              <a:rPr sz="1200" dirty="0">
                <a:solidFill>
                  <a:srgbClr val="FFFFFF"/>
                </a:solidFill>
                <a:latin typeface="Cambria"/>
                <a:cs typeface="Cambria"/>
              </a:rPr>
              <a:t>Drinking</a:t>
            </a:r>
            <a:r>
              <a:rPr sz="1200" spc="-40" dirty="0">
                <a:solidFill>
                  <a:srgbClr val="FFFFFF"/>
                </a:solidFill>
                <a:latin typeface="Cambria"/>
                <a:cs typeface="Cambria"/>
              </a:rPr>
              <a:t> </a:t>
            </a:r>
            <a:r>
              <a:rPr sz="1200" spc="-20" dirty="0">
                <a:solidFill>
                  <a:srgbClr val="FFFFFF"/>
                </a:solidFill>
                <a:latin typeface="Cambria"/>
                <a:cs typeface="Cambria"/>
              </a:rPr>
              <a:t>water </a:t>
            </a:r>
            <a:r>
              <a:rPr sz="1200" spc="-10" dirty="0">
                <a:solidFill>
                  <a:srgbClr val="FFFFFF"/>
                </a:solidFill>
                <a:latin typeface="Cambria"/>
                <a:cs typeface="Cambria"/>
              </a:rPr>
              <a:t>Supply</a:t>
            </a:r>
            <a:endParaRPr sz="1200">
              <a:latin typeface="Cambria"/>
              <a:cs typeface="Cambria"/>
            </a:endParaRPr>
          </a:p>
          <a:p>
            <a:pPr algn="ctr">
              <a:lnSpc>
                <a:spcPct val="100000"/>
              </a:lnSpc>
              <a:spcBef>
                <a:spcPts val="95"/>
              </a:spcBef>
            </a:pPr>
            <a:r>
              <a:rPr sz="1200" dirty="0">
                <a:solidFill>
                  <a:srgbClr val="FFFFFF"/>
                </a:solidFill>
                <a:latin typeface="Cambria"/>
                <a:cs typeface="Cambria"/>
              </a:rPr>
              <a:t>(Township</a:t>
            </a:r>
            <a:r>
              <a:rPr sz="1200" spc="-20" dirty="0">
                <a:solidFill>
                  <a:srgbClr val="FFFFFF"/>
                </a:solidFill>
                <a:latin typeface="Cambria"/>
                <a:cs typeface="Cambria"/>
              </a:rPr>
              <a:t> </a:t>
            </a:r>
            <a:r>
              <a:rPr sz="1200" dirty="0">
                <a:solidFill>
                  <a:srgbClr val="FFFFFF"/>
                </a:solidFill>
                <a:latin typeface="Cambria"/>
                <a:cs typeface="Cambria"/>
              </a:rPr>
              <a:t>&amp;</a:t>
            </a:r>
            <a:r>
              <a:rPr sz="1200" spc="-10" dirty="0">
                <a:solidFill>
                  <a:srgbClr val="FFFFFF"/>
                </a:solidFill>
                <a:latin typeface="Cambria"/>
                <a:cs typeface="Cambria"/>
              </a:rPr>
              <a:t> Plant)</a:t>
            </a:r>
            <a:endParaRPr sz="1200">
              <a:latin typeface="Cambria"/>
              <a:cs typeface="Cambria"/>
            </a:endParaRPr>
          </a:p>
        </p:txBody>
      </p:sp>
      <p:grpSp>
        <p:nvGrpSpPr>
          <p:cNvPr id="17" name="object 17"/>
          <p:cNvGrpSpPr/>
          <p:nvPr/>
        </p:nvGrpSpPr>
        <p:grpSpPr>
          <a:xfrm>
            <a:off x="4099559" y="2630424"/>
            <a:ext cx="1283335" cy="635635"/>
            <a:chOff x="4099559" y="2630424"/>
            <a:chExt cx="1283335" cy="635635"/>
          </a:xfrm>
        </p:grpSpPr>
        <p:pic>
          <p:nvPicPr>
            <p:cNvPr id="18" name="object 18"/>
            <p:cNvPicPr/>
            <p:nvPr/>
          </p:nvPicPr>
          <p:blipFill>
            <a:blip r:embed="rId6" cstate="print"/>
            <a:stretch>
              <a:fillRect/>
            </a:stretch>
          </p:blipFill>
          <p:spPr>
            <a:xfrm>
              <a:off x="4099559" y="2630424"/>
              <a:ext cx="1283208" cy="635508"/>
            </a:xfrm>
            <a:prstGeom prst="rect">
              <a:avLst/>
            </a:prstGeom>
          </p:spPr>
        </p:pic>
        <p:sp>
          <p:nvSpPr>
            <p:cNvPr id="19" name="object 19"/>
            <p:cNvSpPr/>
            <p:nvPr/>
          </p:nvSpPr>
          <p:spPr>
            <a:xfrm>
              <a:off x="4099560" y="2630436"/>
              <a:ext cx="1282065" cy="634365"/>
            </a:xfrm>
            <a:custGeom>
              <a:avLst/>
              <a:gdLst/>
              <a:ahLst/>
              <a:cxnLst/>
              <a:rect l="l" t="t" r="r" b="b"/>
              <a:pathLst>
                <a:path w="1282064" h="634364">
                  <a:moveTo>
                    <a:pt x="1281671" y="316979"/>
                  </a:moveTo>
                  <a:lnTo>
                    <a:pt x="1252715" y="222491"/>
                  </a:lnTo>
                  <a:lnTo>
                    <a:pt x="1193279" y="155435"/>
                  </a:lnTo>
                  <a:lnTo>
                    <a:pt x="1147559" y="121907"/>
                  </a:lnTo>
                  <a:lnTo>
                    <a:pt x="1092695" y="91427"/>
                  </a:lnTo>
                  <a:lnTo>
                    <a:pt x="1031735" y="65519"/>
                  </a:lnTo>
                  <a:lnTo>
                    <a:pt x="963155" y="42659"/>
                  </a:lnTo>
                  <a:lnTo>
                    <a:pt x="890003" y="24371"/>
                  </a:lnTo>
                  <a:lnTo>
                    <a:pt x="810755" y="10655"/>
                  </a:lnTo>
                  <a:lnTo>
                    <a:pt x="792480" y="9144"/>
                  </a:lnTo>
                  <a:lnTo>
                    <a:pt x="792340" y="9131"/>
                  </a:lnTo>
                  <a:lnTo>
                    <a:pt x="728472" y="3048"/>
                  </a:lnTo>
                  <a:lnTo>
                    <a:pt x="641604" y="0"/>
                  </a:lnTo>
                  <a:lnTo>
                    <a:pt x="566928" y="1524"/>
                  </a:lnTo>
                  <a:lnTo>
                    <a:pt x="495300" y="9144"/>
                  </a:lnTo>
                  <a:lnTo>
                    <a:pt x="425196" y="18288"/>
                  </a:lnTo>
                  <a:lnTo>
                    <a:pt x="359664" y="32004"/>
                  </a:lnTo>
                  <a:lnTo>
                    <a:pt x="298704" y="48768"/>
                  </a:lnTo>
                  <a:lnTo>
                    <a:pt x="242316" y="68580"/>
                  </a:lnTo>
                  <a:lnTo>
                    <a:pt x="188976" y="91440"/>
                  </a:lnTo>
                  <a:lnTo>
                    <a:pt x="111252" y="138684"/>
                  </a:lnTo>
                  <a:lnTo>
                    <a:pt x="51816" y="192024"/>
                  </a:lnTo>
                  <a:lnTo>
                    <a:pt x="13716" y="252984"/>
                  </a:lnTo>
                  <a:lnTo>
                    <a:pt x="0" y="316992"/>
                  </a:lnTo>
                  <a:lnTo>
                    <a:pt x="3048" y="350520"/>
                  </a:lnTo>
                  <a:lnTo>
                    <a:pt x="28956" y="413004"/>
                  </a:lnTo>
                  <a:lnTo>
                    <a:pt x="88392" y="478536"/>
                  </a:lnTo>
                  <a:lnTo>
                    <a:pt x="135636" y="512064"/>
                  </a:lnTo>
                  <a:lnTo>
                    <a:pt x="188976" y="542544"/>
                  </a:lnTo>
                  <a:lnTo>
                    <a:pt x="251460" y="568452"/>
                  </a:lnTo>
                  <a:lnTo>
                    <a:pt x="318516" y="591312"/>
                  </a:lnTo>
                  <a:lnTo>
                    <a:pt x="393192" y="609600"/>
                  </a:lnTo>
                  <a:lnTo>
                    <a:pt x="470916" y="623316"/>
                  </a:lnTo>
                  <a:lnTo>
                    <a:pt x="554736" y="630936"/>
                  </a:lnTo>
                  <a:lnTo>
                    <a:pt x="641604" y="633984"/>
                  </a:lnTo>
                  <a:lnTo>
                    <a:pt x="716280" y="632460"/>
                  </a:lnTo>
                  <a:lnTo>
                    <a:pt x="787908" y="626364"/>
                  </a:lnTo>
                  <a:lnTo>
                    <a:pt x="795528" y="624840"/>
                  </a:lnTo>
                  <a:lnTo>
                    <a:pt x="641604" y="624840"/>
                  </a:lnTo>
                  <a:lnTo>
                    <a:pt x="566928" y="623316"/>
                  </a:lnTo>
                  <a:lnTo>
                    <a:pt x="495300" y="617220"/>
                  </a:lnTo>
                  <a:lnTo>
                    <a:pt x="426720" y="606552"/>
                  </a:lnTo>
                  <a:lnTo>
                    <a:pt x="362712" y="592836"/>
                  </a:lnTo>
                  <a:lnTo>
                    <a:pt x="301752" y="576072"/>
                  </a:lnTo>
                  <a:lnTo>
                    <a:pt x="245364" y="556260"/>
                  </a:lnTo>
                  <a:lnTo>
                    <a:pt x="193548" y="533400"/>
                  </a:lnTo>
                  <a:lnTo>
                    <a:pt x="115824" y="487680"/>
                  </a:lnTo>
                  <a:lnTo>
                    <a:pt x="57912" y="435864"/>
                  </a:lnTo>
                  <a:lnTo>
                    <a:pt x="21336" y="377952"/>
                  </a:lnTo>
                  <a:lnTo>
                    <a:pt x="9144" y="316992"/>
                  </a:lnTo>
                  <a:lnTo>
                    <a:pt x="12192" y="286512"/>
                  </a:lnTo>
                  <a:lnTo>
                    <a:pt x="36576" y="227076"/>
                  </a:lnTo>
                  <a:lnTo>
                    <a:pt x="94488" y="163068"/>
                  </a:lnTo>
                  <a:lnTo>
                    <a:pt x="140208" y="131064"/>
                  </a:lnTo>
                  <a:lnTo>
                    <a:pt x="193548" y="100584"/>
                  </a:lnTo>
                  <a:lnTo>
                    <a:pt x="254508" y="74676"/>
                  </a:lnTo>
                  <a:lnTo>
                    <a:pt x="321564" y="51816"/>
                  </a:lnTo>
                  <a:lnTo>
                    <a:pt x="394716" y="33528"/>
                  </a:lnTo>
                  <a:lnTo>
                    <a:pt x="472440" y="21336"/>
                  </a:lnTo>
                  <a:lnTo>
                    <a:pt x="554736" y="12192"/>
                  </a:lnTo>
                  <a:lnTo>
                    <a:pt x="641604" y="9144"/>
                  </a:lnTo>
                  <a:lnTo>
                    <a:pt x="641896" y="9144"/>
                  </a:lnTo>
                  <a:lnTo>
                    <a:pt x="714743" y="12179"/>
                  </a:lnTo>
                  <a:lnTo>
                    <a:pt x="786371" y="18275"/>
                  </a:lnTo>
                  <a:lnTo>
                    <a:pt x="854951" y="27419"/>
                  </a:lnTo>
                  <a:lnTo>
                    <a:pt x="920483" y="41135"/>
                  </a:lnTo>
                  <a:lnTo>
                    <a:pt x="981443" y="57899"/>
                  </a:lnTo>
                  <a:lnTo>
                    <a:pt x="1037831" y="77711"/>
                  </a:lnTo>
                  <a:lnTo>
                    <a:pt x="1089647" y="100571"/>
                  </a:lnTo>
                  <a:lnTo>
                    <a:pt x="1167371" y="146291"/>
                  </a:lnTo>
                  <a:lnTo>
                    <a:pt x="1225283" y="198107"/>
                  </a:lnTo>
                  <a:lnTo>
                    <a:pt x="1260335" y="256019"/>
                  </a:lnTo>
                  <a:lnTo>
                    <a:pt x="1274051" y="316979"/>
                  </a:lnTo>
                  <a:lnTo>
                    <a:pt x="1271003" y="347459"/>
                  </a:lnTo>
                  <a:lnTo>
                    <a:pt x="1245095" y="406895"/>
                  </a:lnTo>
                  <a:lnTo>
                    <a:pt x="1188707" y="470903"/>
                  </a:lnTo>
                  <a:lnTo>
                    <a:pt x="1142987" y="504431"/>
                  </a:lnTo>
                  <a:lnTo>
                    <a:pt x="1089647" y="533387"/>
                  </a:lnTo>
                  <a:lnTo>
                    <a:pt x="1028687" y="560819"/>
                  </a:lnTo>
                  <a:lnTo>
                    <a:pt x="961631" y="582155"/>
                  </a:lnTo>
                  <a:lnTo>
                    <a:pt x="888479" y="600443"/>
                  </a:lnTo>
                  <a:lnTo>
                    <a:pt x="810755" y="614159"/>
                  </a:lnTo>
                  <a:lnTo>
                    <a:pt x="726935" y="621779"/>
                  </a:lnTo>
                  <a:lnTo>
                    <a:pt x="641591" y="624827"/>
                  </a:lnTo>
                  <a:lnTo>
                    <a:pt x="795515" y="624827"/>
                  </a:lnTo>
                  <a:lnTo>
                    <a:pt x="856475" y="615683"/>
                  </a:lnTo>
                  <a:lnTo>
                    <a:pt x="922007" y="601967"/>
                  </a:lnTo>
                  <a:lnTo>
                    <a:pt x="984491" y="585203"/>
                  </a:lnTo>
                  <a:lnTo>
                    <a:pt x="1040879" y="565391"/>
                  </a:lnTo>
                  <a:lnTo>
                    <a:pt x="1092695" y="542531"/>
                  </a:lnTo>
                  <a:lnTo>
                    <a:pt x="1171943" y="495287"/>
                  </a:lnTo>
                  <a:lnTo>
                    <a:pt x="1231379" y="441947"/>
                  </a:lnTo>
                  <a:lnTo>
                    <a:pt x="1269479" y="382511"/>
                  </a:lnTo>
                  <a:lnTo>
                    <a:pt x="1281671" y="316979"/>
                  </a:lnTo>
                  <a:close/>
                </a:path>
              </a:pathLst>
            </a:custGeom>
            <a:solidFill>
              <a:srgbClr val="000000"/>
            </a:solidFill>
          </p:spPr>
          <p:txBody>
            <a:bodyPr wrap="square" lIns="0" tIns="0" rIns="0" bIns="0" rtlCol="0"/>
            <a:lstStyle/>
            <a:p>
              <a:endParaRPr/>
            </a:p>
          </p:txBody>
        </p:sp>
      </p:grpSp>
      <p:sp>
        <p:nvSpPr>
          <p:cNvPr id="20" name="object 20"/>
          <p:cNvSpPr txBox="1"/>
          <p:nvPr/>
        </p:nvSpPr>
        <p:spPr>
          <a:xfrm>
            <a:off x="4368788" y="2693881"/>
            <a:ext cx="742315" cy="391795"/>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FFFFFF"/>
                </a:solidFill>
                <a:latin typeface="Cambria"/>
                <a:cs typeface="Cambria"/>
              </a:rPr>
              <a:t>Raw</a:t>
            </a:r>
            <a:r>
              <a:rPr sz="1200" spc="-40" dirty="0">
                <a:solidFill>
                  <a:srgbClr val="FFFFFF"/>
                </a:solidFill>
                <a:latin typeface="Cambria"/>
                <a:cs typeface="Cambria"/>
              </a:rPr>
              <a:t> </a:t>
            </a:r>
            <a:r>
              <a:rPr sz="1200" spc="-20" dirty="0">
                <a:solidFill>
                  <a:srgbClr val="FFFFFF"/>
                </a:solidFill>
                <a:latin typeface="Cambria"/>
                <a:cs typeface="Cambria"/>
              </a:rPr>
              <a:t>Water </a:t>
            </a:r>
            <a:r>
              <a:rPr sz="1200" spc="-10" dirty="0">
                <a:solidFill>
                  <a:srgbClr val="FFFFFF"/>
                </a:solidFill>
                <a:latin typeface="Cambria"/>
                <a:cs typeface="Cambria"/>
              </a:rPr>
              <a:t>Treatment</a:t>
            </a:r>
            <a:endParaRPr sz="1200">
              <a:latin typeface="Cambria"/>
              <a:cs typeface="Cambria"/>
            </a:endParaRPr>
          </a:p>
        </p:txBody>
      </p:sp>
      <p:grpSp>
        <p:nvGrpSpPr>
          <p:cNvPr id="21" name="object 21"/>
          <p:cNvGrpSpPr/>
          <p:nvPr/>
        </p:nvGrpSpPr>
        <p:grpSpPr>
          <a:xfrm>
            <a:off x="6601968" y="4727447"/>
            <a:ext cx="1155700" cy="1016635"/>
            <a:chOff x="6601968" y="4727447"/>
            <a:chExt cx="1155700" cy="1016635"/>
          </a:xfrm>
        </p:grpSpPr>
        <p:sp>
          <p:nvSpPr>
            <p:cNvPr id="22" name="object 22"/>
            <p:cNvSpPr/>
            <p:nvPr/>
          </p:nvSpPr>
          <p:spPr>
            <a:xfrm>
              <a:off x="6605016" y="4732019"/>
              <a:ext cx="1149350" cy="1009015"/>
            </a:xfrm>
            <a:custGeom>
              <a:avLst/>
              <a:gdLst/>
              <a:ahLst/>
              <a:cxnLst/>
              <a:rect l="l" t="t" r="r" b="b"/>
              <a:pathLst>
                <a:path w="1149350" h="1009014">
                  <a:moveTo>
                    <a:pt x="576071" y="1008888"/>
                  </a:moveTo>
                  <a:lnTo>
                    <a:pt x="472439" y="1007364"/>
                  </a:lnTo>
                  <a:lnTo>
                    <a:pt x="374903" y="1004316"/>
                  </a:lnTo>
                  <a:lnTo>
                    <a:pt x="284987" y="998220"/>
                  </a:lnTo>
                  <a:lnTo>
                    <a:pt x="205739" y="989076"/>
                  </a:lnTo>
                  <a:lnTo>
                    <a:pt x="135635" y="979932"/>
                  </a:lnTo>
                  <a:lnTo>
                    <a:pt x="79247" y="967740"/>
                  </a:lnTo>
                  <a:lnTo>
                    <a:pt x="0" y="918972"/>
                  </a:lnTo>
                  <a:lnTo>
                    <a:pt x="0" y="915924"/>
                  </a:lnTo>
                  <a:lnTo>
                    <a:pt x="28956" y="844296"/>
                  </a:lnTo>
                  <a:lnTo>
                    <a:pt x="56387" y="774192"/>
                  </a:lnTo>
                  <a:lnTo>
                    <a:pt x="82295" y="705612"/>
                  </a:lnTo>
                  <a:lnTo>
                    <a:pt x="106679" y="637032"/>
                  </a:lnTo>
                  <a:lnTo>
                    <a:pt x="128016" y="571500"/>
                  </a:lnTo>
                  <a:lnTo>
                    <a:pt x="144779" y="505968"/>
                  </a:lnTo>
                  <a:lnTo>
                    <a:pt x="156971" y="443484"/>
                  </a:lnTo>
                  <a:lnTo>
                    <a:pt x="164591" y="361188"/>
                  </a:lnTo>
                  <a:lnTo>
                    <a:pt x="164591" y="281940"/>
                  </a:lnTo>
                  <a:lnTo>
                    <a:pt x="158495" y="205740"/>
                  </a:lnTo>
                  <a:lnTo>
                    <a:pt x="146303" y="132588"/>
                  </a:lnTo>
                  <a:lnTo>
                    <a:pt x="135635" y="67055"/>
                  </a:lnTo>
                  <a:lnTo>
                    <a:pt x="134112" y="65532"/>
                  </a:lnTo>
                  <a:lnTo>
                    <a:pt x="134112" y="59436"/>
                  </a:lnTo>
                  <a:lnTo>
                    <a:pt x="138683" y="59436"/>
                  </a:lnTo>
                  <a:lnTo>
                    <a:pt x="178308" y="36576"/>
                  </a:lnTo>
                  <a:lnTo>
                    <a:pt x="230123" y="24384"/>
                  </a:lnTo>
                  <a:lnTo>
                    <a:pt x="298703" y="13716"/>
                  </a:lnTo>
                  <a:lnTo>
                    <a:pt x="379475" y="6095"/>
                  </a:lnTo>
                  <a:lnTo>
                    <a:pt x="472439" y="1524"/>
                  </a:lnTo>
                  <a:lnTo>
                    <a:pt x="571499" y="0"/>
                  </a:lnTo>
                  <a:lnTo>
                    <a:pt x="672083" y="1524"/>
                  </a:lnTo>
                  <a:lnTo>
                    <a:pt x="765047" y="6095"/>
                  </a:lnTo>
                  <a:lnTo>
                    <a:pt x="845819" y="13716"/>
                  </a:lnTo>
                  <a:lnTo>
                    <a:pt x="914400" y="24384"/>
                  </a:lnTo>
                  <a:lnTo>
                    <a:pt x="998219" y="50291"/>
                  </a:lnTo>
                  <a:lnTo>
                    <a:pt x="1010411" y="65532"/>
                  </a:lnTo>
                  <a:lnTo>
                    <a:pt x="996695" y="128016"/>
                  </a:lnTo>
                  <a:lnTo>
                    <a:pt x="984503" y="190499"/>
                  </a:lnTo>
                  <a:lnTo>
                    <a:pt x="975359" y="257555"/>
                  </a:lnTo>
                  <a:lnTo>
                    <a:pt x="973835" y="330708"/>
                  </a:lnTo>
                  <a:lnTo>
                    <a:pt x="981455" y="411479"/>
                  </a:lnTo>
                  <a:lnTo>
                    <a:pt x="995171" y="473964"/>
                  </a:lnTo>
                  <a:lnTo>
                    <a:pt x="1011935" y="541020"/>
                  </a:lnTo>
                  <a:lnTo>
                    <a:pt x="1034795" y="612648"/>
                  </a:lnTo>
                  <a:lnTo>
                    <a:pt x="1059179" y="685800"/>
                  </a:lnTo>
                  <a:lnTo>
                    <a:pt x="1086611" y="760476"/>
                  </a:lnTo>
                  <a:lnTo>
                    <a:pt x="1149095" y="928116"/>
                  </a:lnTo>
                  <a:lnTo>
                    <a:pt x="1139951" y="943356"/>
                  </a:lnTo>
                  <a:lnTo>
                    <a:pt x="1071371" y="969264"/>
                  </a:lnTo>
                  <a:lnTo>
                    <a:pt x="1014983" y="979932"/>
                  </a:lnTo>
                  <a:lnTo>
                    <a:pt x="946403" y="990600"/>
                  </a:lnTo>
                  <a:lnTo>
                    <a:pt x="865631" y="998220"/>
                  </a:lnTo>
                  <a:lnTo>
                    <a:pt x="777239" y="1004316"/>
                  </a:lnTo>
                  <a:lnTo>
                    <a:pt x="679704" y="1007364"/>
                  </a:lnTo>
                  <a:lnTo>
                    <a:pt x="576071" y="1008888"/>
                  </a:lnTo>
                  <a:close/>
                </a:path>
              </a:pathLst>
            </a:custGeom>
            <a:solidFill>
              <a:srgbClr val="CCBFD8"/>
            </a:solidFill>
          </p:spPr>
          <p:txBody>
            <a:bodyPr wrap="square" lIns="0" tIns="0" rIns="0" bIns="0" rtlCol="0"/>
            <a:lstStyle/>
            <a:p>
              <a:endParaRPr/>
            </a:p>
          </p:txBody>
        </p:sp>
        <p:sp>
          <p:nvSpPr>
            <p:cNvPr id="23" name="object 23"/>
            <p:cNvSpPr/>
            <p:nvPr/>
          </p:nvSpPr>
          <p:spPr>
            <a:xfrm>
              <a:off x="6601968" y="4727447"/>
              <a:ext cx="1155700" cy="1016635"/>
            </a:xfrm>
            <a:custGeom>
              <a:avLst/>
              <a:gdLst/>
              <a:ahLst/>
              <a:cxnLst/>
              <a:rect l="l" t="t" r="r" b="b"/>
              <a:pathLst>
                <a:path w="1155700" h="1016635">
                  <a:moveTo>
                    <a:pt x="1155192" y="932688"/>
                  </a:moveTo>
                  <a:lnTo>
                    <a:pt x="1152144" y="920496"/>
                  </a:lnTo>
                  <a:lnTo>
                    <a:pt x="1152144" y="918972"/>
                  </a:lnTo>
                  <a:lnTo>
                    <a:pt x="1149096" y="911352"/>
                  </a:lnTo>
                  <a:lnTo>
                    <a:pt x="1149096" y="934212"/>
                  </a:lnTo>
                  <a:lnTo>
                    <a:pt x="1149096" y="937260"/>
                  </a:lnTo>
                  <a:lnTo>
                    <a:pt x="1092708" y="966216"/>
                  </a:lnTo>
                  <a:lnTo>
                    <a:pt x="1021080" y="981456"/>
                  </a:lnTo>
                  <a:lnTo>
                    <a:pt x="964692" y="989076"/>
                  </a:lnTo>
                  <a:lnTo>
                    <a:pt x="900684" y="996696"/>
                  </a:lnTo>
                  <a:lnTo>
                    <a:pt x="749808" y="1005840"/>
                  </a:lnTo>
                  <a:lnTo>
                    <a:pt x="667512" y="1008888"/>
                  </a:lnTo>
                  <a:lnTo>
                    <a:pt x="501396" y="1008888"/>
                  </a:lnTo>
                  <a:lnTo>
                    <a:pt x="426720" y="1007364"/>
                  </a:lnTo>
                  <a:lnTo>
                    <a:pt x="289560" y="998220"/>
                  </a:lnTo>
                  <a:lnTo>
                    <a:pt x="172212" y="986028"/>
                  </a:lnTo>
                  <a:lnTo>
                    <a:pt x="102108" y="973836"/>
                  </a:lnTo>
                  <a:lnTo>
                    <a:pt x="50292" y="960120"/>
                  </a:lnTo>
                  <a:lnTo>
                    <a:pt x="6096" y="934212"/>
                  </a:lnTo>
                  <a:lnTo>
                    <a:pt x="7620" y="931164"/>
                  </a:lnTo>
                  <a:lnTo>
                    <a:pt x="6096" y="928116"/>
                  </a:lnTo>
                  <a:lnTo>
                    <a:pt x="6096" y="920496"/>
                  </a:lnTo>
                  <a:lnTo>
                    <a:pt x="7620" y="920496"/>
                  </a:lnTo>
                  <a:lnTo>
                    <a:pt x="62484" y="780288"/>
                  </a:lnTo>
                  <a:lnTo>
                    <a:pt x="89916" y="711708"/>
                  </a:lnTo>
                  <a:lnTo>
                    <a:pt x="112776" y="643128"/>
                  </a:lnTo>
                  <a:lnTo>
                    <a:pt x="134112" y="576072"/>
                  </a:lnTo>
                  <a:lnTo>
                    <a:pt x="150876" y="512064"/>
                  </a:lnTo>
                  <a:lnTo>
                    <a:pt x="163068" y="449580"/>
                  </a:lnTo>
                  <a:lnTo>
                    <a:pt x="170688" y="388620"/>
                  </a:lnTo>
                  <a:lnTo>
                    <a:pt x="172212" y="329184"/>
                  </a:lnTo>
                  <a:lnTo>
                    <a:pt x="169164" y="260604"/>
                  </a:lnTo>
                  <a:lnTo>
                    <a:pt x="163068" y="193548"/>
                  </a:lnTo>
                  <a:lnTo>
                    <a:pt x="152400" y="128016"/>
                  </a:lnTo>
                  <a:lnTo>
                    <a:pt x="144780" y="86868"/>
                  </a:lnTo>
                  <a:lnTo>
                    <a:pt x="153924" y="91440"/>
                  </a:lnTo>
                  <a:lnTo>
                    <a:pt x="252984" y="117348"/>
                  </a:lnTo>
                  <a:lnTo>
                    <a:pt x="320040" y="126492"/>
                  </a:lnTo>
                  <a:lnTo>
                    <a:pt x="396240" y="134112"/>
                  </a:lnTo>
                  <a:lnTo>
                    <a:pt x="483108" y="137160"/>
                  </a:lnTo>
                  <a:lnTo>
                    <a:pt x="574548" y="138684"/>
                  </a:lnTo>
                  <a:lnTo>
                    <a:pt x="664464" y="137160"/>
                  </a:lnTo>
                  <a:lnTo>
                    <a:pt x="746760" y="134112"/>
                  </a:lnTo>
                  <a:lnTo>
                    <a:pt x="774192" y="131064"/>
                  </a:lnTo>
                  <a:lnTo>
                    <a:pt x="819912" y="128016"/>
                  </a:lnTo>
                  <a:lnTo>
                    <a:pt x="885444" y="120396"/>
                  </a:lnTo>
                  <a:lnTo>
                    <a:pt x="938784" y="109728"/>
                  </a:lnTo>
                  <a:lnTo>
                    <a:pt x="992124" y="94488"/>
                  </a:lnTo>
                  <a:lnTo>
                    <a:pt x="1005840" y="86868"/>
                  </a:lnTo>
                  <a:lnTo>
                    <a:pt x="996696" y="126492"/>
                  </a:lnTo>
                  <a:lnTo>
                    <a:pt x="984504" y="184404"/>
                  </a:lnTo>
                  <a:lnTo>
                    <a:pt x="976884" y="245364"/>
                  </a:lnTo>
                  <a:lnTo>
                    <a:pt x="976769" y="246888"/>
                  </a:lnTo>
                  <a:lnTo>
                    <a:pt x="972312" y="312420"/>
                  </a:lnTo>
                  <a:lnTo>
                    <a:pt x="973836" y="336804"/>
                  </a:lnTo>
                  <a:lnTo>
                    <a:pt x="981456" y="416052"/>
                  </a:lnTo>
                  <a:lnTo>
                    <a:pt x="995172" y="480060"/>
                  </a:lnTo>
                  <a:lnTo>
                    <a:pt x="1011936" y="547116"/>
                  </a:lnTo>
                  <a:lnTo>
                    <a:pt x="1033272" y="618744"/>
                  </a:lnTo>
                  <a:lnTo>
                    <a:pt x="1059180" y="691896"/>
                  </a:lnTo>
                  <a:lnTo>
                    <a:pt x="1086612" y="766572"/>
                  </a:lnTo>
                  <a:lnTo>
                    <a:pt x="1115568" y="844296"/>
                  </a:lnTo>
                  <a:lnTo>
                    <a:pt x="1144524" y="920496"/>
                  </a:lnTo>
                  <a:lnTo>
                    <a:pt x="1149096" y="934212"/>
                  </a:lnTo>
                  <a:lnTo>
                    <a:pt x="1149096" y="911352"/>
                  </a:lnTo>
                  <a:lnTo>
                    <a:pt x="1121664" y="841248"/>
                  </a:lnTo>
                  <a:lnTo>
                    <a:pt x="1092708" y="763524"/>
                  </a:lnTo>
                  <a:lnTo>
                    <a:pt x="1065276" y="688848"/>
                  </a:lnTo>
                  <a:lnTo>
                    <a:pt x="1040892" y="615696"/>
                  </a:lnTo>
                  <a:lnTo>
                    <a:pt x="1019556" y="545592"/>
                  </a:lnTo>
                  <a:lnTo>
                    <a:pt x="1001268" y="477012"/>
                  </a:lnTo>
                  <a:lnTo>
                    <a:pt x="989076" y="414528"/>
                  </a:lnTo>
                  <a:lnTo>
                    <a:pt x="979932" y="336804"/>
                  </a:lnTo>
                  <a:lnTo>
                    <a:pt x="979932" y="312420"/>
                  </a:lnTo>
                  <a:lnTo>
                    <a:pt x="982980" y="246888"/>
                  </a:lnTo>
                  <a:lnTo>
                    <a:pt x="992124" y="185928"/>
                  </a:lnTo>
                  <a:lnTo>
                    <a:pt x="1004316" y="128016"/>
                  </a:lnTo>
                  <a:lnTo>
                    <a:pt x="1013040" y="86868"/>
                  </a:lnTo>
                  <a:lnTo>
                    <a:pt x="1016508" y="76200"/>
                  </a:lnTo>
                  <a:lnTo>
                    <a:pt x="1016508" y="62484"/>
                  </a:lnTo>
                  <a:lnTo>
                    <a:pt x="1013460" y="57912"/>
                  </a:lnTo>
                  <a:lnTo>
                    <a:pt x="1010412" y="56388"/>
                  </a:lnTo>
                  <a:lnTo>
                    <a:pt x="1010412" y="67056"/>
                  </a:lnTo>
                  <a:lnTo>
                    <a:pt x="1010412" y="68580"/>
                  </a:lnTo>
                  <a:lnTo>
                    <a:pt x="949452" y="100584"/>
                  </a:lnTo>
                  <a:lnTo>
                    <a:pt x="896112" y="111252"/>
                  </a:lnTo>
                  <a:lnTo>
                    <a:pt x="830580" y="118872"/>
                  </a:lnTo>
                  <a:lnTo>
                    <a:pt x="752856" y="126492"/>
                  </a:lnTo>
                  <a:lnTo>
                    <a:pt x="667512" y="129540"/>
                  </a:lnTo>
                  <a:lnTo>
                    <a:pt x="574548" y="131064"/>
                  </a:lnTo>
                  <a:lnTo>
                    <a:pt x="487680" y="131064"/>
                  </a:lnTo>
                  <a:lnTo>
                    <a:pt x="405384" y="126492"/>
                  </a:lnTo>
                  <a:lnTo>
                    <a:pt x="330708" y="120396"/>
                  </a:lnTo>
                  <a:lnTo>
                    <a:pt x="265176" y="112776"/>
                  </a:lnTo>
                  <a:lnTo>
                    <a:pt x="211836" y="102108"/>
                  </a:lnTo>
                  <a:lnTo>
                    <a:pt x="161544" y="88392"/>
                  </a:lnTo>
                  <a:lnTo>
                    <a:pt x="160121" y="86868"/>
                  </a:lnTo>
                  <a:lnTo>
                    <a:pt x="140208" y="65532"/>
                  </a:lnTo>
                  <a:lnTo>
                    <a:pt x="201168" y="39624"/>
                  </a:lnTo>
                  <a:lnTo>
                    <a:pt x="254508" y="28956"/>
                  </a:lnTo>
                  <a:lnTo>
                    <a:pt x="320040" y="19812"/>
                  </a:lnTo>
                  <a:lnTo>
                    <a:pt x="397764" y="13716"/>
                  </a:lnTo>
                  <a:lnTo>
                    <a:pt x="483108" y="9144"/>
                  </a:lnTo>
                  <a:lnTo>
                    <a:pt x="574548" y="7620"/>
                  </a:lnTo>
                  <a:lnTo>
                    <a:pt x="662940" y="9144"/>
                  </a:lnTo>
                  <a:lnTo>
                    <a:pt x="745236" y="12192"/>
                  </a:lnTo>
                  <a:lnTo>
                    <a:pt x="819912" y="18288"/>
                  </a:lnTo>
                  <a:lnTo>
                    <a:pt x="885444" y="27432"/>
                  </a:lnTo>
                  <a:lnTo>
                    <a:pt x="937260" y="36576"/>
                  </a:lnTo>
                  <a:lnTo>
                    <a:pt x="989076" y="51816"/>
                  </a:lnTo>
                  <a:lnTo>
                    <a:pt x="1010412" y="67056"/>
                  </a:lnTo>
                  <a:lnTo>
                    <a:pt x="1010412" y="56388"/>
                  </a:lnTo>
                  <a:lnTo>
                    <a:pt x="950976" y="32004"/>
                  </a:lnTo>
                  <a:lnTo>
                    <a:pt x="897636" y="21336"/>
                  </a:lnTo>
                  <a:lnTo>
                    <a:pt x="830580" y="12192"/>
                  </a:lnTo>
                  <a:lnTo>
                    <a:pt x="774192" y="7620"/>
                  </a:lnTo>
                  <a:lnTo>
                    <a:pt x="667512" y="1524"/>
                  </a:lnTo>
                  <a:lnTo>
                    <a:pt x="574548" y="0"/>
                  </a:lnTo>
                  <a:lnTo>
                    <a:pt x="486156" y="1524"/>
                  </a:lnTo>
                  <a:lnTo>
                    <a:pt x="403860" y="4572"/>
                  </a:lnTo>
                  <a:lnTo>
                    <a:pt x="329184" y="10668"/>
                  </a:lnTo>
                  <a:lnTo>
                    <a:pt x="265176" y="19812"/>
                  </a:lnTo>
                  <a:lnTo>
                    <a:pt x="211836" y="28956"/>
                  </a:lnTo>
                  <a:lnTo>
                    <a:pt x="158496" y="44196"/>
                  </a:lnTo>
                  <a:lnTo>
                    <a:pt x="134112" y="62484"/>
                  </a:lnTo>
                  <a:lnTo>
                    <a:pt x="134112" y="76200"/>
                  </a:lnTo>
                  <a:lnTo>
                    <a:pt x="135636" y="79248"/>
                  </a:lnTo>
                  <a:lnTo>
                    <a:pt x="144780" y="129540"/>
                  </a:lnTo>
                  <a:lnTo>
                    <a:pt x="155448" y="195072"/>
                  </a:lnTo>
                  <a:lnTo>
                    <a:pt x="163068" y="260604"/>
                  </a:lnTo>
                  <a:lnTo>
                    <a:pt x="166116" y="329184"/>
                  </a:lnTo>
                  <a:lnTo>
                    <a:pt x="164592" y="358140"/>
                  </a:lnTo>
                  <a:lnTo>
                    <a:pt x="160020" y="417576"/>
                  </a:lnTo>
                  <a:lnTo>
                    <a:pt x="144780" y="510540"/>
                  </a:lnTo>
                  <a:lnTo>
                    <a:pt x="128016" y="574548"/>
                  </a:lnTo>
                  <a:lnTo>
                    <a:pt x="106680" y="640080"/>
                  </a:lnTo>
                  <a:lnTo>
                    <a:pt x="82296" y="708660"/>
                  </a:lnTo>
                  <a:lnTo>
                    <a:pt x="56388" y="777240"/>
                  </a:lnTo>
                  <a:lnTo>
                    <a:pt x="28956" y="847344"/>
                  </a:lnTo>
                  <a:lnTo>
                    <a:pt x="0" y="918972"/>
                  </a:lnTo>
                  <a:lnTo>
                    <a:pt x="0" y="931164"/>
                  </a:lnTo>
                  <a:lnTo>
                    <a:pt x="62484" y="970788"/>
                  </a:lnTo>
                  <a:lnTo>
                    <a:pt x="134112" y="987552"/>
                  </a:lnTo>
                  <a:lnTo>
                    <a:pt x="192024" y="995172"/>
                  </a:lnTo>
                  <a:lnTo>
                    <a:pt x="257556" y="1002792"/>
                  </a:lnTo>
                  <a:lnTo>
                    <a:pt x="329184" y="1008888"/>
                  </a:lnTo>
                  <a:lnTo>
                    <a:pt x="408432" y="1013460"/>
                  </a:lnTo>
                  <a:lnTo>
                    <a:pt x="492252" y="1016508"/>
                  </a:lnTo>
                  <a:lnTo>
                    <a:pt x="658368" y="1016508"/>
                  </a:lnTo>
                  <a:lnTo>
                    <a:pt x="733044" y="1014984"/>
                  </a:lnTo>
                  <a:lnTo>
                    <a:pt x="803148" y="1010412"/>
                  </a:lnTo>
                  <a:lnTo>
                    <a:pt x="821436" y="1008888"/>
                  </a:lnTo>
                  <a:lnTo>
                    <a:pt x="870204" y="1005840"/>
                  </a:lnTo>
                  <a:lnTo>
                    <a:pt x="931164" y="1001268"/>
                  </a:lnTo>
                  <a:lnTo>
                    <a:pt x="986028" y="993648"/>
                  </a:lnTo>
                  <a:lnTo>
                    <a:pt x="1056132" y="981456"/>
                  </a:lnTo>
                  <a:lnTo>
                    <a:pt x="1107948" y="967740"/>
                  </a:lnTo>
                  <a:lnTo>
                    <a:pt x="1155192" y="940308"/>
                  </a:lnTo>
                  <a:lnTo>
                    <a:pt x="1155192" y="932688"/>
                  </a:lnTo>
                  <a:close/>
                </a:path>
              </a:pathLst>
            </a:custGeom>
            <a:solidFill>
              <a:srgbClr val="000000"/>
            </a:solidFill>
          </p:spPr>
          <p:txBody>
            <a:bodyPr wrap="square" lIns="0" tIns="0" rIns="0" bIns="0" rtlCol="0"/>
            <a:lstStyle/>
            <a:p>
              <a:endParaRPr/>
            </a:p>
          </p:txBody>
        </p:sp>
      </p:grpSp>
      <p:sp>
        <p:nvSpPr>
          <p:cNvPr id="24" name="object 24"/>
          <p:cNvSpPr txBox="1"/>
          <p:nvPr/>
        </p:nvSpPr>
        <p:spPr>
          <a:xfrm>
            <a:off x="6956531" y="4932715"/>
            <a:ext cx="508634" cy="572770"/>
          </a:xfrm>
          <a:prstGeom prst="rect">
            <a:avLst/>
          </a:prstGeom>
        </p:spPr>
        <p:txBody>
          <a:bodyPr vert="horz" wrap="square" lIns="0" tIns="13335" rIns="0" bIns="0" rtlCol="0">
            <a:spAutoFit/>
          </a:bodyPr>
          <a:lstStyle/>
          <a:p>
            <a:pPr marL="12700" marR="5080" algn="just">
              <a:lnSpc>
                <a:spcPct val="99600"/>
              </a:lnSpc>
              <a:spcBef>
                <a:spcPts val="105"/>
              </a:spcBef>
            </a:pPr>
            <a:r>
              <a:rPr sz="1200" spc="-25" dirty="0">
                <a:latin typeface="Cambria"/>
                <a:cs typeface="Cambria"/>
              </a:rPr>
              <a:t>Cooling Towers </a:t>
            </a:r>
            <a:r>
              <a:rPr sz="1200" spc="-20" dirty="0">
                <a:latin typeface="Cambria"/>
                <a:cs typeface="Cambria"/>
              </a:rPr>
              <a:t>IDCT</a:t>
            </a:r>
            <a:endParaRPr sz="1200">
              <a:latin typeface="Cambria"/>
              <a:cs typeface="Cambria"/>
            </a:endParaRPr>
          </a:p>
        </p:txBody>
      </p:sp>
      <p:grpSp>
        <p:nvGrpSpPr>
          <p:cNvPr id="25" name="object 25"/>
          <p:cNvGrpSpPr/>
          <p:nvPr/>
        </p:nvGrpSpPr>
        <p:grpSpPr>
          <a:xfrm>
            <a:off x="2365248" y="4038600"/>
            <a:ext cx="1463040" cy="1325880"/>
            <a:chOff x="2365248" y="4038600"/>
            <a:chExt cx="1463040" cy="1325880"/>
          </a:xfrm>
        </p:grpSpPr>
        <p:pic>
          <p:nvPicPr>
            <p:cNvPr id="26" name="object 26"/>
            <p:cNvPicPr/>
            <p:nvPr/>
          </p:nvPicPr>
          <p:blipFill>
            <a:blip r:embed="rId7" cstate="print"/>
            <a:stretch>
              <a:fillRect/>
            </a:stretch>
          </p:blipFill>
          <p:spPr>
            <a:xfrm>
              <a:off x="2877311" y="4038600"/>
              <a:ext cx="938783" cy="237743"/>
            </a:xfrm>
            <a:prstGeom prst="rect">
              <a:avLst/>
            </a:prstGeom>
          </p:spPr>
        </p:pic>
        <p:sp>
          <p:nvSpPr>
            <p:cNvPr id="27" name="object 27"/>
            <p:cNvSpPr/>
            <p:nvPr/>
          </p:nvSpPr>
          <p:spPr>
            <a:xfrm>
              <a:off x="2878823" y="4040136"/>
              <a:ext cx="939165" cy="236220"/>
            </a:xfrm>
            <a:custGeom>
              <a:avLst/>
              <a:gdLst/>
              <a:ahLst/>
              <a:cxnLst/>
              <a:rect l="l" t="t" r="r" b="b"/>
              <a:pathLst>
                <a:path w="939164" h="236220">
                  <a:moveTo>
                    <a:pt x="938796" y="70104"/>
                  </a:moveTo>
                  <a:lnTo>
                    <a:pt x="932700" y="42672"/>
                  </a:lnTo>
                  <a:lnTo>
                    <a:pt x="918984" y="21336"/>
                  </a:lnTo>
                  <a:lnTo>
                    <a:pt x="899172" y="6096"/>
                  </a:lnTo>
                  <a:lnTo>
                    <a:pt x="873264" y="0"/>
                  </a:lnTo>
                  <a:lnTo>
                    <a:pt x="65544" y="0"/>
                  </a:lnTo>
                  <a:lnTo>
                    <a:pt x="65544" y="9144"/>
                  </a:lnTo>
                  <a:lnTo>
                    <a:pt x="873264" y="9144"/>
                  </a:lnTo>
                  <a:lnTo>
                    <a:pt x="894600" y="13716"/>
                  </a:lnTo>
                  <a:lnTo>
                    <a:pt x="912888" y="27432"/>
                  </a:lnTo>
                  <a:lnTo>
                    <a:pt x="925080" y="45720"/>
                  </a:lnTo>
                  <a:lnTo>
                    <a:pt x="929652" y="70104"/>
                  </a:lnTo>
                  <a:lnTo>
                    <a:pt x="929652" y="167640"/>
                  </a:lnTo>
                  <a:lnTo>
                    <a:pt x="925080" y="190500"/>
                  </a:lnTo>
                  <a:lnTo>
                    <a:pt x="912888" y="210312"/>
                  </a:lnTo>
                  <a:lnTo>
                    <a:pt x="894600" y="222504"/>
                  </a:lnTo>
                  <a:lnTo>
                    <a:pt x="873264" y="227076"/>
                  </a:lnTo>
                  <a:lnTo>
                    <a:pt x="65532" y="227076"/>
                  </a:lnTo>
                  <a:lnTo>
                    <a:pt x="42672" y="222504"/>
                  </a:lnTo>
                  <a:lnTo>
                    <a:pt x="25908" y="210312"/>
                  </a:lnTo>
                  <a:lnTo>
                    <a:pt x="13716" y="190500"/>
                  </a:lnTo>
                  <a:lnTo>
                    <a:pt x="9144" y="167640"/>
                  </a:lnTo>
                  <a:lnTo>
                    <a:pt x="9144" y="70104"/>
                  </a:lnTo>
                  <a:lnTo>
                    <a:pt x="13716" y="45720"/>
                  </a:lnTo>
                  <a:lnTo>
                    <a:pt x="25908" y="27432"/>
                  </a:lnTo>
                  <a:lnTo>
                    <a:pt x="42672" y="13716"/>
                  </a:lnTo>
                  <a:lnTo>
                    <a:pt x="65532" y="9144"/>
                  </a:lnTo>
                  <a:lnTo>
                    <a:pt x="65532" y="0"/>
                  </a:lnTo>
                  <a:lnTo>
                    <a:pt x="39624" y="6096"/>
                  </a:lnTo>
                  <a:lnTo>
                    <a:pt x="19812" y="21336"/>
                  </a:lnTo>
                  <a:lnTo>
                    <a:pt x="6096" y="42672"/>
                  </a:lnTo>
                  <a:lnTo>
                    <a:pt x="0" y="70104"/>
                  </a:lnTo>
                  <a:lnTo>
                    <a:pt x="0" y="167640"/>
                  </a:lnTo>
                  <a:lnTo>
                    <a:pt x="6096" y="195072"/>
                  </a:lnTo>
                  <a:lnTo>
                    <a:pt x="19812" y="216408"/>
                  </a:lnTo>
                  <a:lnTo>
                    <a:pt x="39624" y="231648"/>
                  </a:lnTo>
                  <a:lnTo>
                    <a:pt x="65532" y="236220"/>
                  </a:lnTo>
                  <a:lnTo>
                    <a:pt x="873252" y="236220"/>
                  </a:lnTo>
                  <a:lnTo>
                    <a:pt x="899160" y="231648"/>
                  </a:lnTo>
                  <a:lnTo>
                    <a:pt x="903732" y="227076"/>
                  </a:lnTo>
                  <a:lnTo>
                    <a:pt x="918984" y="216408"/>
                  </a:lnTo>
                  <a:lnTo>
                    <a:pt x="932700" y="195072"/>
                  </a:lnTo>
                  <a:lnTo>
                    <a:pt x="938796" y="167640"/>
                  </a:lnTo>
                  <a:lnTo>
                    <a:pt x="938796" y="70104"/>
                  </a:lnTo>
                  <a:close/>
                </a:path>
              </a:pathLst>
            </a:custGeom>
            <a:solidFill>
              <a:srgbClr val="000000"/>
            </a:solidFill>
          </p:spPr>
          <p:txBody>
            <a:bodyPr wrap="square" lIns="0" tIns="0" rIns="0" bIns="0" rtlCol="0"/>
            <a:lstStyle/>
            <a:p>
              <a:endParaRPr/>
            </a:p>
          </p:txBody>
        </p:sp>
        <p:pic>
          <p:nvPicPr>
            <p:cNvPr id="28" name="object 28"/>
            <p:cNvPicPr/>
            <p:nvPr/>
          </p:nvPicPr>
          <p:blipFill>
            <a:blip r:embed="rId8" cstate="print"/>
            <a:stretch>
              <a:fillRect/>
            </a:stretch>
          </p:blipFill>
          <p:spPr>
            <a:xfrm>
              <a:off x="2868167" y="4379976"/>
              <a:ext cx="960120" cy="245363"/>
            </a:xfrm>
            <a:prstGeom prst="rect">
              <a:avLst/>
            </a:prstGeom>
          </p:spPr>
        </p:pic>
        <p:pic>
          <p:nvPicPr>
            <p:cNvPr id="29" name="object 29"/>
            <p:cNvPicPr/>
            <p:nvPr/>
          </p:nvPicPr>
          <p:blipFill>
            <a:blip r:embed="rId9" cstate="print"/>
            <a:stretch>
              <a:fillRect/>
            </a:stretch>
          </p:blipFill>
          <p:spPr>
            <a:xfrm>
              <a:off x="2877311" y="4745736"/>
              <a:ext cx="938783" cy="262127"/>
            </a:xfrm>
            <a:prstGeom prst="rect">
              <a:avLst/>
            </a:prstGeom>
          </p:spPr>
        </p:pic>
        <p:sp>
          <p:nvSpPr>
            <p:cNvPr id="30" name="object 30"/>
            <p:cNvSpPr/>
            <p:nvPr/>
          </p:nvSpPr>
          <p:spPr>
            <a:xfrm>
              <a:off x="2878823" y="4747259"/>
              <a:ext cx="937894" cy="259079"/>
            </a:xfrm>
            <a:custGeom>
              <a:avLst/>
              <a:gdLst/>
              <a:ahLst/>
              <a:cxnLst/>
              <a:rect l="l" t="t" r="r" b="b"/>
              <a:pathLst>
                <a:path w="937895" h="259079">
                  <a:moveTo>
                    <a:pt x="937272" y="70104"/>
                  </a:moveTo>
                  <a:lnTo>
                    <a:pt x="932700" y="42672"/>
                  </a:lnTo>
                  <a:lnTo>
                    <a:pt x="918984" y="21336"/>
                  </a:lnTo>
                  <a:lnTo>
                    <a:pt x="897648" y="6096"/>
                  </a:lnTo>
                  <a:lnTo>
                    <a:pt x="873264" y="0"/>
                  </a:lnTo>
                  <a:lnTo>
                    <a:pt x="65544" y="0"/>
                  </a:lnTo>
                  <a:lnTo>
                    <a:pt x="65544" y="9144"/>
                  </a:lnTo>
                  <a:lnTo>
                    <a:pt x="873264" y="9144"/>
                  </a:lnTo>
                  <a:lnTo>
                    <a:pt x="894600" y="15240"/>
                  </a:lnTo>
                  <a:lnTo>
                    <a:pt x="912888" y="27432"/>
                  </a:lnTo>
                  <a:lnTo>
                    <a:pt x="925080" y="47244"/>
                  </a:lnTo>
                  <a:lnTo>
                    <a:pt x="929652" y="70104"/>
                  </a:lnTo>
                  <a:lnTo>
                    <a:pt x="929652" y="188976"/>
                  </a:lnTo>
                  <a:lnTo>
                    <a:pt x="925080" y="213360"/>
                  </a:lnTo>
                  <a:lnTo>
                    <a:pt x="912888" y="231648"/>
                  </a:lnTo>
                  <a:lnTo>
                    <a:pt x="894600" y="245364"/>
                  </a:lnTo>
                  <a:lnTo>
                    <a:pt x="873264" y="249936"/>
                  </a:lnTo>
                  <a:lnTo>
                    <a:pt x="65532" y="249936"/>
                  </a:lnTo>
                  <a:lnTo>
                    <a:pt x="44196" y="245364"/>
                  </a:lnTo>
                  <a:lnTo>
                    <a:pt x="25908" y="231648"/>
                  </a:lnTo>
                  <a:lnTo>
                    <a:pt x="13716" y="213360"/>
                  </a:lnTo>
                  <a:lnTo>
                    <a:pt x="9144" y="188976"/>
                  </a:lnTo>
                  <a:lnTo>
                    <a:pt x="9144" y="70104"/>
                  </a:lnTo>
                  <a:lnTo>
                    <a:pt x="13716" y="47244"/>
                  </a:lnTo>
                  <a:lnTo>
                    <a:pt x="25908" y="27432"/>
                  </a:lnTo>
                  <a:lnTo>
                    <a:pt x="44196" y="15240"/>
                  </a:lnTo>
                  <a:lnTo>
                    <a:pt x="65532" y="9144"/>
                  </a:lnTo>
                  <a:lnTo>
                    <a:pt x="65532" y="0"/>
                  </a:lnTo>
                  <a:lnTo>
                    <a:pt x="39624" y="6096"/>
                  </a:lnTo>
                  <a:lnTo>
                    <a:pt x="19812" y="21336"/>
                  </a:lnTo>
                  <a:lnTo>
                    <a:pt x="6096" y="42672"/>
                  </a:lnTo>
                  <a:lnTo>
                    <a:pt x="0" y="70104"/>
                  </a:lnTo>
                  <a:lnTo>
                    <a:pt x="0" y="188976"/>
                  </a:lnTo>
                  <a:lnTo>
                    <a:pt x="6096" y="216408"/>
                  </a:lnTo>
                  <a:lnTo>
                    <a:pt x="19812" y="239268"/>
                  </a:lnTo>
                  <a:lnTo>
                    <a:pt x="39624" y="252984"/>
                  </a:lnTo>
                  <a:lnTo>
                    <a:pt x="65532" y="259080"/>
                  </a:lnTo>
                  <a:lnTo>
                    <a:pt x="873252" y="259080"/>
                  </a:lnTo>
                  <a:lnTo>
                    <a:pt x="897636" y="252984"/>
                  </a:lnTo>
                  <a:lnTo>
                    <a:pt x="903732" y="249936"/>
                  </a:lnTo>
                  <a:lnTo>
                    <a:pt x="918984" y="239268"/>
                  </a:lnTo>
                  <a:lnTo>
                    <a:pt x="932700" y="216408"/>
                  </a:lnTo>
                  <a:lnTo>
                    <a:pt x="937272" y="188976"/>
                  </a:lnTo>
                  <a:lnTo>
                    <a:pt x="937272" y="70104"/>
                  </a:lnTo>
                  <a:close/>
                </a:path>
              </a:pathLst>
            </a:custGeom>
            <a:solidFill>
              <a:srgbClr val="000000"/>
            </a:solidFill>
          </p:spPr>
          <p:txBody>
            <a:bodyPr wrap="square" lIns="0" tIns="0" rIns="0" bIns="0" rtlCol="0"/>
            <a:lstStyle/>
            <a:p>
              <a:endParaRPr/>
            </a:p>
          </p:txBody>
        </p:sp>
        <p:pic>
          <p:nvPicPr>
            <p:cNvPr id="31" name="object 31"/>
            <p:cNvPicPr/>
            <p:nvPr/>
          </p:nvPicPr>
          <p:blipFill>
            <a:blip r:embed="rId10" cstate="print"/>
            <a:stretch>
              <a:fillRect/>
            </a:stretch>
          </p:blipFill>
          <p:spPr>
            <a:xfrm>
              <a:off x="2877311" y="5119116"/>
              <a:ext cx="938783" cy="245363"/>
            </a:xfrm>
            <a:prstGeom prst="rect">
              <a:avLst/>
            </a:prstGeom>
          </p:spPr>
        </p:pic>
        <p:sp>
          <p:nvSpPr>
            <p:cNvPr id="32" name="object 32"/>
            <p:cNvSpPr/>
            <p:nvPr/>
          </p:nvSpPr>
          <p:spPr>
            <a:xfrm>
              <a:off x="2878823" y="5117604"/>
              <a:ext cx="939165" cy="245745"/>
            </a:xfrm>
            <a:custGeom>
              <a:avLst/>
              <a:gdLst/>
              <a:ahLst/>
              <a:cxnLst/>
              <a:rect l="l" t="t" r="r" b="b"/>
              <a:pathLst>
                <a:path w="939164" h="245745">
                  <a:moveTo>
                    <a:pt x="938796" y="70104"/>
                  </a:moveTo>
                  <a:lnTo>
                    <a:pt x="934224" y="42672"/>
                  </a:lnTo>
                  <a:lnTo>
                    <a:pt x="918984" y="21336"/>
                  </a:lnTo>
                  <a:lnTo>
                    <a:pt x="899172" y="6096"/>
                  </a:lnTo>
                  <a:lnTo>
                    <a:pt x="873264" y="0"/>
                  </a:lnTo>
                  <a:lnTo>
                    <a:pt x="65544" y="0"/>
                  </a:lnTo>
                  <a:lnTo>
                    <a:pt x="65544" y="10668"/>
                  </a:lnTo>
                  <a:lnTo>
                    <a:pt x="873264" y="10668"/>
                  </a:lnTo>
                  <a:lnTo>
                    <a:pt x="896124" y="15240"/>
                  </a:lnTo>
                  <a:lnTo>
                    <a:pt x="912888" y="27432"/>
                  </a:lnTo>
                  <a:lnTo>
                    <a:pt x="925080" y="47244"/>
                  </a:lnTo>
                  <a:lnTo>
                    <a:pt x="929652" y="70104"/>
                  </a:lnTo>
                  <a:lnTo>
                    <a:pt x="929652" y="176784"/>
                  </a:lnTo>
                  <a:lnTo>
                    <a:pt x="925080" y="199644"/>
                  </a:lnTo>
                  <a:lnTo>
                    <a:pt x="912888" y="219456"/>
                  </a:lnTo>
                  <a:lnTo>
                    <a:pt x="896124" y="231648"/>
                  </a:lnTo>
                  <a:lnTo>
                    <a:pt x="873264" y="236220"/>
                  </a:lnTo>
                  <a:lnTo>
                    <a:pt x="65532" y="236220"/>
                  </a:lnTo>
                  <a:lnTo>
                    <a:pt x="42672" y="231648"/>
                  </a:lnTo>
                  <a:lnTo>
                    <a:pt x="24384" y="219456"/>
                  </a:lnTo>
                  <a:lnTo>
                    <a:pt x="13716" y="199644"/>
                  </a:lnTo>
                  <a:lnTo>
                    <a:pt x="9144" y="176784"/>
                  </a:lnTo>
                  <a:lnTo>
                    <a:pt x="9144" y="70104"/>
                  </a:lnTo>
                  <a:lnTo>
                    <a:pt x="13716" y="47244"/>
                  </a:lnTo>
                  <a:lnTo>
                    <a:pt x="24384" y="27432"/>
                  </a:lnTo>
                  <a:lnTo>
                    <a:pt x="42672" y="15240"/>
                  </a:lnTo>
                  <a:lnTo>
                    <a:pt x="65532" y="10668"/>
                  </a:lnTo>
                  <a:lnTo>
                    <a:pt x="65532" y="0"/>
                  </a:lnTo>
                  <a:lnTo>
                    <a:pt x="39624" y="6096"/>
                  </a:lnTo>
                  <a:lnTo>
                    <a:pt x="18288" y="21336"/>
                  </a:lnTo>
                  <a:lnTo>
                    <a:pt x="4572" y="42672"/>
                  </a:lnTo>
                  <a:lnTo>
                    <a:pt x="0" y="70104"/>
                  </a:lnTo>
                  <a:lnTo>
                    <a:pt x="0" y="176784"/>
                  </a:lnTo>
                  <a:lnTo>
                    <a:pt x="4572" y="204216"/>
                  </a:lnTo>
                  <a:lnTo>
                    <a:pt x="18288" y="225552"/>
                  </a:lnTo>
                  <a:lnTo>
                    <a:pt x="39624" y="240792"/>
                  </a:lnTo>
                  <a:lnTo>
                    <a:pt x="65532" y="245364"/>
                  </a:lnTo>
                  <a:lnTo>
                    <a:pt x="873252" y="245364"/>
                  </a:lnTo>
                  <a:lnTo>
                    <a:pt x="899160" y="240792"/>
                  </a:lnTo>
                  <a:lnTo>
                    <a:pt x="903732" y="236220"/>
                  </a:lnTo>
                  <a:lnTo>
                    <a:pt x="918984" y="225552"/>
                  </a:lnTo>
                  <a:lnTo>
                    <a:pt x="934224" y="204216"/>
                  </a:lnTo>
                  <a:lnTo>
                    <a:pt x="938796" y="176784"/>
                  </a:lnTo>
                  <a:lnTo>
                    <a:pt x="938796" y="70104"/>
                  </a:lnTo>
                  <a:close/>
                </a:path>
              </a:pathLst>
            </a:custGeom>
            <a:solidFill>
              <a:srgbClr val="000000"/>
            </a:solidFill>
          </p:spPr>
          <p:txBody>
            <a:bodyPr wrap="square" lIns="0" tIns="0" rIns="0" bIns="0" rtlCol="0"/>
            <a:lstStyle/>
            <a:p>
              <a:endParaRPr/>
            </a:p>
          </p:txBody>
        </p:sp>
        <p:pic>
          <p:nvPicPr>
            <p:cNvPr id="33" name="object 33"/>
            <p:cNvPicPr/>
            <p:nvPr/>
          </p:nvPicPr>
          <p:blipFill>
            <a:blip r:embed="rId11" cstate="print"/>
            <a:stretch>
              <a:fillRect/>
            </a:stretch>
          </p:blipFill>
          <p:spPr>
            <a:xfrm>
              <a:off x="2365248" y="4765548"/>
              <a:ext cx="254507" cy="134112"/>
            </a:xfrm>
            <a:prstGeom prst="rect">
              <a:avLst/>
            </a:prstGeom>
          </p:spPr>
        </p:pic>
      </p:grpSp>
      <p:sp>
        <p:nvSpPr>
          <p:cNvPr id="34" name="object 34"/>
          <p:cNvSpPr txBox="1"/>
          <p:nvPr/>
        </p:nvSpPr>
        <p:spPr>
          <a:xfrm>
            <a:off x="1933251" y="4008342"/>
            <a:ext cx="165100" cy="1265555"/>
          </a:xfrm>
          <a:prstGeom prst="rect">
            <a:avLst/>
          </a:prstGeom>
        </p:spPr>
        <p:txBody>
          <a:bodyPr vert="vert270" wrap="square" lIns="0" tIns="11430" rIns="0" bIns="0" rtlCol="0">
            <a:spAutoFit/>
          </a:bodyPr>
          <a:lstStyle/>
          <a:p>
            <a:pPr marL="12700">
              <a:lnSpc>
                <a:spcPct val="100000"/>
              </a:lnSpc>
              <a:spcBef>
                <a:spcPts val="90"/>
              </a:spcBef>
            </a:pPr>
            <a:r>
              <a:rPr sz="900" dirty="0">
                <a:latin typeface="Cambria"/>
                <a:cs typeface="Cambria"/>
              </a:rPr>
              <a:t>Power</a:t>
            </a:r>
            <a:r>
              <a:rPr sz="900" spc="390" dirty="0">
                <a:latin typeface="Cambria"/>
                <a:cs typeface="Cambria"/>
              </a:rPr>
              <a:t> </a:t>
            </a:r>
            <a:r>
              <a:rPr sz="900" dirty="0">
                <a:latin typeface="Cambria"/>
                <a:cs typeface="Cambria"/>
              </a:rPr>
              <a:t>Generation</a:t>
            </a:r>
            <a:r>
              <a:rPr sz="900" spc="75" dirty="0">
                <a:latin typeface="Cambria"/>
                <a:cs typeface="Cambria"/>
              </a:rPr>
              <a:t> </a:t>
            </a:r>
            <a:r>
              <a:rPr sz="900" spc="-20" dirty="0">
                <a:latin typeface="Cambria"/>
                <a:cs typeface="Cambria"/>
              </a:rPr>
              <a:t>Units</a:t>
            </a:r>
            <a:endParaRPr sz="900">
              <a:latin typeface="Cambria"/>
              <a:cs typeface="Cambria"/>
            </a:endParaRPr>
          </a:p>
        </p:txBody>
      </p:sp>
      <p:sp>
        <p:nvSpPr>
          <p:cNvPr id="35" name="object 35"/>
          <p:cNvSpPr txBox="1"/>
          <p:nvPr/>
        </p:nvSpPr>
        <p:spPr>
          <a:xfrm>
            <a:off x="4421949" y="4564532"/>
            <a:ext cx="308610" cy="426084"/>
          </a:xfrm>
          <a:prstGeom prst="rect">
            <a:avLst/>
          </a:prstGeom>
        </p:spPr>
        <p:txBody>
          <a:bodyPr vert="vert270" wrap="square" lIns="0" tIns="5080" rIns="0" bIns="0" rtlCol="0">
            <a:spAutoFit/>
          </a:bodyPr>
          <a:lstStyle/>
          <a:p>
            <a:pPr marL="42545" marR="5080" indent="-30480">
              <a:lnSpc>
                <a:spcPct val="104400"/>
              </a:lnSpc>
              <a:spcBef>
                <a:spcPts val="40"/>
              </a:spcBef>
            </a:pPr>
            <a:r>
              <a:rPr sz="900" spc="-10" dirty="0">
                <a:latin typeface="Cambria"/>
                <a:cs typeface="Cambria"/>
              </a:rPr>
              <a:t>Makeup</a:t>
            </a:r>
            <a:r>
              <a:rPr sz="900" spc="500" dirty="0">
                <a:latin typeface="Cambria"/>
                <a:cs typeface="Cambria"/>
              </a:rPr>
              <a:t> </a:t>
            </a:r>
            <a:r>
              <a:rPr sz="900" spc="-10" dirty="0">
                <a:latin typeface="Cambria"/>
                <a:cs typeface="Cambria"/>
              </a:rPr>
              <a:t>Water</a:t>
            </a:r>
            <a:endParaRPr sz="900">
              <a:latin typeface="Cambria"/>
              <a:cs typeface="Cambria"/>
            </a:endParaRPr>
          </a:p>
        </p:txBody>
      </p:sp>
      <p:grpSp>
        <p:nvGrpSpPr>
          <p:cNvPr id="36" name="object 36"/>
          <p:cNvGrpSpPr/>
          <p:nvPr/>
        </p:nvGrpSpPr>
        <p:grpSpPr>
          <a:xfrm>
            <a:off x="7283196" y="2404872"/>
            <a:ext cx="1092835" cy="329565"/>
            <a:chOff x="7283196" y="2404872"/>
            <a:chExt cx="1092835" cy="329565"/>
          </a:xfrm>
        </p:grpSpPr>
        <p:pic>
          <p:nvPicPr>
            <p:cNvPr id="37" name="object 37"/>
            <p:cNvPicPr/>
            <p:nvPr/>
          </p:nvPicPr>
          <p:blipFill>
            <a:blip r:embed="rId12" cstate="print"/>
            <a:stretch>
              <a:fillRect/>
            </a:stretch>
          </p:blipFill>
          <p:spPr>
            <a:xfrm>
              <a:off x="7283196" y="2404872"/>
              <a:ext cx="1092707" cy="329184"/>
            </a:xfrm>
            <a:prstGeom prst="rect">
              <a:avLst/>
            </a:prstGeom>
          </p:spPr>
        </p:pic>
        <p:sp>
          <p:nvSpPr>
            <p:cNvPr id="38" name="object 38"/>
            <p:cNvSpPr/>
            <p:nvPr/>
          </p:nvSpPr>
          <p:spPr>
            <a:xfrm>
              <a:off x="7284720" y="2404871"/>
              <a:ext cx="1091565" cy="329565"/>
            </a:xfrm>
            <a:custGeom>
              <a:avLst/>
              <a:gdLst/>
              <a:ahLst/>
              <a:cxnLst/>
              <a:rect l="l" t="t" r="r" b="b"/>
              <a:pathLst>
                <a:path w="1091565" h="329564">
                  <a:moveTo>
                    <a:pt x="1091184" y="70116"/>
                  </a:moveTo>
                  <a:lnTo>
                    <a:pt x="1086612" y="42684"/>
                  </a:lnTo>
                  <a:lnTo>
                    <a:pt x="1072896" y="19824"/>
                  </a:lnTo>
                  <a:lnTo>
                    <a:pt x="1057656" y="9156"/>
                  </a:lnTo>
                  <a:lnTo>
                    <a:pt x="1027176" y="9156"/>
                  </a:lnTo>
                  <a:lnTo>
                    <a:pt x="1048512" y="13728"/>
                  </a:lnTo>
                  <a:lnTo>
                    <a:pt x="1066800" y="27444"/>
                  </a:lnTo>
                  <a:lnTo>
                    <a:pt x="1078992" y="45732"/>
                  </a:lnTo>
                  <a:lnTo>
                    <a:pt x="1083564" y="70116"/>
                  </a:lnTo>
                  <a:lnTo>
                    <a:pt x="1083564" y="259092"/>
                  </a:lnTo>
                  <a:lnTo>
                    <a:pt x="1078992" y="281952"/>
                  </a:lnTo>
                  <a:lnTo>
                    <a:pt x="1066800" y="301764"/>
                  </a:lnTo>
                  <a:lnTo>
                    <a:pt x="1048512" y="313956"/>
                  </a:lnTo>
                  <a:lnTo>
                    <a:pt x="1027176" y="318528"/>
                  </a:lnTo>
                  <a:lnTo>
                    <a:pt x="64008" y="318516"/>
                  </a:lnTo>
                  <a:lnTo>
                    <a:pt x="42672" y="313944"/>
                  </a:lnTo>
                  <a:lnTo>
                    <a:pt x="24384" y="301752"/>
                  </a:lnTo>
                  <a:lnTo>
                    <a:pt x="13716" y="281940"/>
                  </a:lnTo>
                  <a:lnTo>
                    <a:pt x="9144" y="259080"/>
                  </a:lnTo>
                  <a:lnTo>
                    <a:pt x="9144" y="70104"/>
                  </a:lnTo>
                  <a:lnTo>
                    <a:pt x="13716" y="45720"/>
                  </a:lnTo>
                  <a:lnTo>
                    <a:pt x="24384" y="27432"/>
                  </a:lnTo>
                  <a:lnTo>
                    <a:pt x="42672" y="13716"/>
                  </a:lnTo>
                  <a:lnTo>
                    <a:pt x="64008" y="9144"/>
                  </a:lnTo>
                  <a:lnTo>
                    <a:pt x="1057656" y="9144"/>
                  </a:lnTo>
                  <a:lnTo>
                    <a:pt x="1051560" y="6096"/>
                  </a:lnTo>
                  <a:lnTo>
                    <a:pt x="1027176" y="0"/>
                  </a:lnTo>
                  <a:lnTo>
                    <a:pt x="64008" y="0"/>
                  </a:lnTo>
                  <a:lnTo>
                    <a:pt x="39624" y="6096"/>
                  </a:lnTo>
                  <a:lnTo>
                    <a:pt x="18288" y="19812"/>
                  </a:lnTo>
                  <a:lnTo>
                    <a:pt x="4572" y="42672"/>
                  </a:lnTo>
                  <a:lnTo>
                    <a:pt x="0" y="70104"/>
                  </a:lnTo>
                  <a:lnTo>
                    <a:pt x="0" y="259080"/>
                  </a:lnTo>
                  <a:lnTo>
                    <a:pt x="4572" y="286512"/>
                  </a:lnTo>
                  <a:lnTo>
                    <a:pt x="18288" y="307848"/>
                  </a:lnTo>
                  <a:lnTo>
                    <a:pt x="39624" y="323088"/>
                  </a:lnTo>
                  <a:lnTo>
                    <a:pt x="64008" y="329184"/>
                  </a:lnTo>
                  <a:lnTo>
                    <a:pt x="1027176" y="329184"/>
                  </a:lnTo>
                  <a:lnTo>
                    <a:pt x="1051560" y="323100"/>
                  </a:lnTo>
                  <a:lnTo>
                    <a:pt x="1072896" y="307860"/>
                  </a:lnTo>
                  <a:lnTo>
                    <a:pt x="1086612" y="286524"/>
                  </a:lnTo>
                  <a:lnTo>
                    <a:pt x="1091184" y="259092"/>
                  </a:lnTo>
                  <a:lnTo>
                    <a:pt x="1091184" y="70116"/>
                  </a:lnTo>
                  <a:close/>
                </a:path>
              </a:pathLst>
            </a:custGeom>
            <a:solidFill>
              <a:srgbClr val="000000"/>
            </a:solidFill>
          </p:spPr>
          <p:txBody>
            <a:bodyPr wrap="square" lIns="0" tIns="0" rIns="0" bIns="0" rtlCol="0"/>
            <a:lstStyle/>
            <a:p>
              <a:endParaRPr/>
            </a:p>
          </p:txBody>
        </p:sp>
      </p:grpSp>
      <p:sp>
        <p:nvSpPr>
          <p:cNvPr id="39" name="object 39"/>
          <p:cNvSpPr txBox="1"/>
          <p:nvPr/>
        </p:nvSpPr>
        <p:spPr>
          <a:xfrm>
            <a:off x="5511766" y="5620864"/>
            <a:ext cx="970280" cy="363855"/>
          </a:xfrm>
          <a:prstGeom prst="rect">
            <a:avLst/>
          </a:prstGeom>
        </p:spPr>
        <p:txBody>
          <a:bodyPr vert="horz" wrap="square" lIns="0" tIns="11430" rIns="0" bIns="0" rtlCol="0">
            <a:spAutoFit/>
          </a:bodyPr>
          <a:lstStyle/>
          <a:p>
            <a:pPr marL="96520" marR="5080" indent="-84455">
              <a:lnSpc>
                <a:spcPct val="123400"/>
              </a:lnSpc>
              <a:spcBef>
                <a:spcPts val="90"/>
              </a:spcBef>
            </a:pPr>
            <a:r>
              <a:rPr sz="900" dirty="0">
                <a:latin typeface="Cambria"/>
                <a:cs typeface="Cambria"/>
              </a:rPr>
              <a:t>Closed</a:t>
            </a:r>
            <a:r>
              <a:rPr sz="900" spc="5" dirty="0">
                <a:latin typeface="Cambria"/>
                <a:cs typeface="Cambria"/>
              </a:rPr>
              <a:t> </a:t>
            </a:r>
            <a:r>
              <a:rPr sz="900" dirty="0">
                <a:latin typeface="Cambria"/>
                <a:cs typeface="Cambria"/>
              </a:rPr>
              <a:t>cycle</a:t>
            </a:r>
            <a:r>
              <a:rPr sz="900" spc="50" dirty="0">
                <a:latin typeface="Cambria"/>
                <a:cs typeface="Cambria"/>
              </a:rPr>
              <a:t> </a:t>
            </a:r>
            <a:r>
              <a:rPr sz="900" spc="-20" dirty="0">
                <a:latin typeface="Cambria"/>
                <a:cs typeface="Cambria"/>
              </a:rPr>
              <a:t>Water</a:t>
            </a:r>
            <a:r>
              <a:rPr sz="900" spc="500" dirty="0">
                <a:latin typeface="Cambria"/>
                <a:cs typeface="Cambria"/>
              </a:rPr>
              <a:t> </a:t>
            </a:r>
            <a:r>
              <a:rPr sz="900" spc="-10" dirty="0">
                <a:latin typeface="Cambria"/>
                <a:cs typeface="Cambria"/>
              </a:rPr>
              <a:t>Recirculation</a:t>
            </a:r>
            <a:endParaRPr sz="900">
              <a:latin typeface="Cambria"/>
              <a:cs typeface="Cambria"/>
            </a:endParaRPr>
          </a:p>
        </p:txBody>
      </p:sp>
      <p:grpSp>
        <p:nvGrpSpPr>
          <p:cNvPr id="40" name="object 40"/>
          <p:cNvGrpSpPr/>
          <p:nvPr/>
        </p:nvGrpSpPr>
        <p:grpSpPr>
          <a:xfrm>
            <a:off x="2851403" y="2974848"/>
            <a:ext cx="4742815" cy="699770"/>
            <a:chOff x="2851403" y="2974848"/>
            <a:chExt cx="4742815" cy="699770"/>
          </a:xfrm>
        </p:grpSpPr>
        <p:pic>
          <p:nvPicPr>
            <p:cNvPr id="41" name="object 41"/>
            <p:cNvPicPr/>
            <p:nvPr/>
          </p:nvPicPr>
          <p:blipFill>
            <a:blip r:embed="rId13" cstate="print"/>
            <a:stretch>
              <a:fillRect/>
            </a:stretch>
          </p:blipFill>
          <p:spPr>
            <a:xfrm>
              <a:off x="6217920" y="2974848"/>
              <a:ext cx="1376171" cy="478535"/>
            </a:xfrm>
            <a:prstGeom prst="rect">
              <a:avLst/>
            </a:prstGeom>
          </p:spPr>
        </p:pic>
        <p:sp>
          <p:nvSpPr>
            <p:cNvPr id="42" name="object 42"/>
            <p:cNvSpPr/>
            <p:nvPr/>
          </p:nvSpPr>
          <p:spPr>
            <a:xfrm>
              <a:off x="6219444" y="2974860"/>
              <a:ext cx="1374775" cy="478790"/>
            </a:xfrm>
            <a:custGeom>
              <a:avLst/>
              <a:gdLst/>
              <a:ahLst/>
              <a:cxnLst/>
              <a:rect l="l" t="t" r="r" b="b"/>
              <a:pathLst>
                <a:path w="1374775" h="478789">
                  <a:moveTo>
                    <a:pt x="1374648" y="68567"/>
                  </a:moveTo>
                  <a:lnTo>
                    <a:pt x="1370076" y="42659"/>
                  </a:lnTo>
                  <a:lnTo>
                    <a:pt x="1365504" y="35039"/>
                  </a:lnTo>
                  <a:lnTo>
                    <a:pt x="1365504" y="68567"/>
                  </a:lnTo>
                  <a:lnTo>
                    <a:pt x="1365504" y="409956"/>
                  </a:lnTo>
                  <a:lnTo>
                    <a:pt x="1360932" y="432803"/>
                  </a:lnTo>
                  <a:lnTo>
                    <a:pt x="1348740" y="452615"/>
                  </a:lnTo>
                  <a:lnTo>
                    <a:pt x="1331976" y="464807"/>
                  </a:lnTo>
                  <a:lnTo>
                    <a:pt x="1309116" y="469379"/>
                  </a:lnTo>
                  <a:lnTo>
                    <a:pt x="65532" y="469392"/>
                  </a:lnTo>
                  <a:lnTo>
                    <a:pt x="44196" y="464820"/>
                  </a:lnTo>
                  <a:lnTo>
                    <a:pt x="25908" y="452628"/>
                  </a:lnTo>
                  <a:lnTo>
                    <a:pt x="13716" y="432816"/>
                  </a:lnTo>
                  <a:lnTo>
                    <a:pt x="9144" y="409956"/>
                  </a:lnTo>
                  <a:lnTo>
                    <a:pt x="9144" y="68580"/>
                  </a:lnTo>
                  <a:lnTo>
                    <a:pt x="13716" y="45720"/>
                  </a:lnTo>
                  <a:lnTo>
                    <a:pt x="25908" y="25908"/>
                  </a:lnTo>
                  <a:lnTo>
                    <a:pt x="44196" y="13716"/>
                  </a:lnTo>
                  <a:lnTo>
                    <a:pt x="65532" y="9144"/>
                  </a:lnTo>
                  <a:lnTo>
                    <a:pt x="1309179" y="9144"/>
                  </a:lnTo>
                  <a:lnTo>
                    <a:pt x="1331976" y="13703"/>
                  </a:lnTo>
                  <a:lnTo>
                    <a:pt x="1348740" y="25895"/>
                  </a:lnTo>
                  <a:lnTo>
                    <a:pt x="1360932" y="45707"/>
                  </a:lnTo>
                  <a:lnTo>
                    <a:pt x="1365504" y="68567"/>
                  </a:lnTo>
                  <a:lnTo>
                    <a:pt x="1365504" y="35039"/>
                  </a:lnTo>
                  <a:lnTo>
                    <a:pt x="1356360" y="19799"/>
                  </a:lnTo>
                  <a:lnTo>
                    <a:pt x="1341120" y="9144"/>
                  </a:lnTo>
                  <a:lnTo>
                    <a:pt x="1335024" y="4572"/>
                  </a:lnTo>
                  <a:lnTo>
                    <a:pt x="1309116" y="0"/>
                  </a:lnTo>
                  <a:lnTo>
                    <a:pt x="65532" y="0"/>
                  </a:lnTo>
                  <a:lnTo>
                    <a:pt x="41148" y="4572"/>
                  </a:lnTo>
                  <a:lnTo>
                    <a:pt x="19812" y="19812"/>
                  </a:lnTo>
                  <a:lnTo>
                    <a:pt x="6096" y="42672"/>
                  </a:lnTo>
                  <a:lnTo>
                    <a:pt x="0" y="68580"/>
                  </a:lnTo>
                  <a:lnTo>
                    <a:pt x="0" y="409956"/>
                  </a:lnTo>
                  <a:lnTo>
                    <a:pt x="6096" y="435864"/>
                  </a:lnTo>
                  <a:lnTo>
                    <a:pt x="19812" y="458724"/>
                  </a:lnTo>
                  <a:lnTo>
                    <a:pt x="41148" y="473964"/>
                  </a:lnTo>
                  <a:lnTo>
                    <a:pt x="65532" y="478536"/>
                  </a:lnTo>
                  <a:lnTo>
                    <a:pt x="1309116" y="478536"/>
                  </a:lnTo>
                  <a:lnTo>
                    <a:pt x="1335024" y="473951"/>
                  </a:lnTo>
                  <a:lnTo>
                    <a:pt x="1356360" y="458711"/>
                  </a:lnTo>
                  <a:lnTo>
                    <a:pt x="1370076" y="435851"/>
                  </a:lnTo>
                  <a:lnTo>
                    <a:pt x="1374648" y="409956"/>
                  </a:lnTo>
                  <a:lnTo>
                    <a:pt x="1374648" y="68567"/>
                  </a:lnTo>
                  <a:close/>
                </a:path>
              </a:pathLst>
            </a:custGeom>
            <a:solidFill>
              <a:srgbClr val="000000"/>
            </a:solidFill>
          </p:spPr>
          <p:txBody>
            <a:bodyPr wrap="square" lIns="0" tIns="0" rIns="0" bIns="0" rtlCol="0"/>
            <a:lstStyle/>
            <a:p>
              <a:endParaRPr/>
            </a:p>
          </p:txBody>
        </p:sp>
        <p:pic>
          <p:nvPicPr>
            <p:cNvPr id="43" name="object 43"/>
            <p:cNvPicPr/>
            <p:nvPr/>
          </p:nvPicPr>
          <p:blipFill>
            <a:blip r:embed="rId14" cstate="print"/>
            <a:stretch>
              <a:fillRect/>
            </a:stretch>
          </p:blipFill>
          <p:spPr>
            <a:xfrm>
              <a:off x="2851403" y="3424427"/>
              <a:ext cx="993648" cy="248411"/>
            </a:xfrm>
            <a:prstGeom prst="rect">
              <a:avLst/>
            </a:prstGeom>
          </p:spPr>
        </p:pic>
        <p:sp>
          <p:nvSpPr>
            <p:cNvPr id="44" name="object 44"/>
            <p:cNvSpPr/>
            <p:nvPr/>
          </p:nvSpPr>
          <p:spPr>
            <a:xfrm>
              <a:off x="2852915" y="3422903"/>
              <a:ext cx="991235" cy="251460"/>
            </a:xfrm>
            <a:custGeom>
              <a:avLst/>
              <a:gdLst/>
              <a:ahLst/>
              <a:cxnLst/>
              <a:rect l="l" t="t" r="r" b="b"/>
              <a:pathLst>
                <a:path w="991235" h="251460">
                  <a:moveTo>
                    <a:pt x="990612" y="68580"/>
                  </a:moveTo>
                  <a:lnTo>
                    <a:pt x="986040" y="41148"/>
                  </a:lnTo>
                  <a:lnTo>
                    <a:pt x="972324" y="19812"/>
                  </a:lnTo>
                  <a:lnTo>
                    <a:pt x="950988" y="4572"/>
                  </a:lnTo>
                  <a:lnTo>
                    <a:pt x="925080" y="0"/>
                  </a:lnTo>
                  <a:lnTo>
                    <a:pt x="64020" y="0"/>
                  </a:lnTo>
                  <a:lnTo>
                    <a:pt x="64020" y="9144"/>
                  </a:lnTo>
                  <a:lnTo>
                    <a:pt x="925080" y="9144"/>
                  </a:lnTo>
                  <a:lnTo>
                    <a:pt x="947940" y="13716"/>
                  </a:lnTo>
                  <a:lnTo>
                    <a:pt x="966228" y="25908"/>
                  </a:lnTo>
                  <a:lnTo>
                    <a:pt x="976896" y="45720"/>
                  </a:lnTo>
                  <a:lnTo>
                    <a:pt x="981468" y="68580"/>
                  </a:lnTo>
                  <a:lnTo>
                    <a:pt x="981468" y="182880"/>
                  </a:lnTo>
                  <a:lnTo>
                    <a:pt x="976896" y="205740"/>
                  </a:lnTo>
                  <a:lnTo>
                    <a:pt x="966228" y="224028"/>
                  </a:lnTo>
                  <a:lnTo>
                    <a:pt x="947940" y="237744"/>
                  </a:lnTo>
                  <a:lnTo>
                    <a:pt x="925080" y="242316"/>
                  </a:lnTo>
                  <a:lnTo>
                    <a:pt x="64008" y="242316"/>
                  </a:lnTo>
                  <a:lnTo>
                    <a:pt x="42672" y="237744"/>
                  </a:lnTo>
                  <a:lnTo>
                    <a:pt x="24384" y="224028"/>
                  </a:lnTo>
                  <a:lnTo>
                    <a:pt x="12192" y="205740"/>
                  </a:lnTo>
                  <a:lnTo>
                    <a:pt x="7620" y="182880"/>
                  </a:lnTo>
                  <a:lnTo>
                    <a:pt x="7620" y="68580"/>
                  </a:lnTo>
                  <a:lnTo>
                    <a:pt x="12192" y="45720"/>
                  </a:lnTo>
                  <a:lnTo>
                    <a:pt x="24384" y="25908"/>
                  </a:lnTo>
                  <a:lnTo>
                    <a:pt x="42672" y="13716"/>
                  </a:lnTo>
                  <a:lnTo>
                    <a:pt x="64008" y="9144"/>
                  </a:lnTo>
                  <a:lnTo>
                    <a:pt x="64008" y="0"/>
                  </a:lnTo>
                  <a:lnTo>
                    <a:pt x="39624" y="4572"/>
                  </a:lnTo>
                  <a:lnTo>
                    <a:pt x="18288" y="19812"/>
                  </a:lnTo>
                  <a:lnTo>
                    <a:pt x="4572" y="41148"/>
                  </a:lnTo>
                  <a:lnTo>
                    <a:pt x="0" y="68580"/>
                  </a:lnTo>
                  <a:lnTo>
                    <a:pt x="0" y="182880"/>
                  </a:lnTo>
                  <a:lnTo>
                    <a:pt x="4572" y="208788"/>
                  </a:lnTo>
                  <a:lnTo>
                    <a:pt x="18288" y="231648"/>
                  </a:lnTo>
                  <a:lnTo>
                    <a:pt x="39624" y="246888"/>
                  </a:lnTo>
                  <a:lnTo>
                    <a:pt x="64008" y="251460"/>
                  </a:lnTo>
                  <a:lnTo>
                    <a:pt x="925068" y="251460"/>
                  </a:lnTo>
                  <a:lnTo>
                    <a:pt x="950976" y="246888"/>
                  </a:lnTo>
                  <a:lnTo>
                    <a:pt x="957072" y="242316"/>
                  </a:lnTo>
                  <a:lnTo>
                    <a:pt x="972324" y="231648"/>
                  </a:lnTo>
                  <a:lnTo>
                    <a:pt x="986040" y="208788"/>
                  </a:lnTo>
                  <a:lnTo>
                    <a:pt x="990612" y="182880"/>
                  </a:lnTo>
                  <a:lnTo>
                    <a:pt x="990612" y="68580"/>
                  </a:lnTo>
                  <a:close/>
                </a:path>
              </a:pathLst>
            </a:custGeom>
            <a:solidFill>
              <a:srgbClr val="000000"/>
            </a:solidFill>
          </p:spPr>
          <p:txBody>
            <a:bodyPr wrap="square" lIns="0" tIns="0" rIns="0" bIns="0" rtlCol="0"/>
            <a:lstStyle/>
            <a:p>
              <a:endParaRPr/>
            </a:p>
          </p:txBody>
        </p:sp>
      </p:grpSp>
      <p:sp>
        <p:nvSpPr>
          <p:cNvPr id="45" name="object 45"/>
          <p:cNvSpPr txBox="1"/>
          <p:nvPr/>
        </p:nvSpPr>
        <p:spPr>
          <a:xfrm>
            <a:off x="3012417" y="3410186"/>
            <a:ext cx="549275" cy="188595"/>
          </a:xfrm>
          <a:prstGeom prst="rect">
            <a:avLst/>
          </a:prstGeom>
        </p:spPr>
        <p:txBody>
          <a:bodyPr vert="horz" wrap="square" lIns="0" tIns="14604" rIns="0" bIns="0" rtlCol="0">
            <a:spAutoFit/>
          </a:bodyPr>
          <a:lstStyle/>
          <a:p>
            <a:pPr marL="12700">
              <a:lnSpc>
                <a:spcPct val="100000"/>
              </a:lnSpc>
              <a:spcBef>
                <a:spcPts val="114"/>
              </a:spcBef>
            </a:pPr>
            <a:r>
              <a:rPr sz="1050" dirty="0">
                <a:solidFill>
                  <a:srgbClr val="FFFFFF"/>
                </a:solidFill>
                <a:latin typeface="Cambria"/>
                <a:cs typeface="Cambria"/>
              </a:rPr>
              <a:t>DM</a:t>
            </a:r>
            <a:r>
              <a:rPr sz="1050" spc="-15" dirty="0">
                <a:solidFill>
                  <a:srgbClr val="FFFFFF"/>
                </a:solidFill>
                <a:latin typeface="Cambria"/>
                <a:cs typeface="Cambria"/>
              </a:rPr>
              <a:t> </a:t>
            </a:r>
            <a:r>
              <a:rPr sz="1050" spc="-10" dirty="0">
                <a:solidFill>
                  <a:srgbClr val="FFFFFF"/>
                </a:solidFill>
                <a:latin typeface="Cambria"/>
                <a:cs typeface="Cambria"/>
              </a:rPr>
              <a:t>Plant</a:t>
            </a:r>
            <a:endParaRPr sz="1050">
              <a:latin typeface="Cambria"/>
              <a:cs typeface="Cambria"/>
            </a:endParaRPr>
          </a:p>
        </p:txBody>
      </p:sp>
      <p:grpSp>
        <p:nvGrpSpPr>
          <p:cNvPr id="46" name="object 46"/>
          <p:cNvGrpSpPr/>
          <p:nvPr/>
        </p:nvGrpSpPr>
        <p:grpSpPr>
          <a:xfrm>
            <a:off x="5029200" y="3566159"/>
            <a:ext cx="645160" cy="467995"/>
            <a:chOff x="5029200" y="3566159"/>
            <a:chExt cx="645160" cy="467995"/>
          </a:xfrm>
        </p:grpSpPr>
        <p:pic>
          <p:nvPicPr>
            <p:cNvPr id="47" name="object 47"/>
            <p:cNvPicPr/>
            <p:nvPr/>
          </p:nvPicPr>
          <p:blipFill>
            <a:blip r:embed="rId15" cstate="print"/>
            <a:stretch>
              <a:fillRect/>
            </a:stretch>
          </p:blipFill>
          <p:spPr>
            <a:xfrm>
              <a:off x="5029200" y="3569207"/>
              <a:ext cx="644651" cy="464819"/>
            </a:xfrm>
            <a:prstGeom prst="rect">
              <a:avLst/>
            </a:prstGeom>
          </p:spPr>
        </p:pic>
        <p:sp>
          <p:nvSpPr>
            <p:cNvPr id="48" name="object 48"/>
            <p:cNvSpPr/>
            <p:nvPr/>
          </p:nvSpPr>
          <p:spPr>
            <a:xfrm>
              <a:off x="5032248" y="3566159"/>
              <a:ext cx="641985" cy="467995"/>
            </a:xfrm>
            <a:custGeom>
              <a:avLst/>
              <a:gdLst/>
              <a:ahLst/>
              <a:cxnLst/>
              <a:rect l="l" t="t" r="r" b="b"/>
              <a:pathLst>
                <a:path w="641985" h="467995">
                  <a:moveTo>
                    <a:pt x="641591" y="70104"/>
                  </a:moveTo>
                  <a:lnTo>
                    <a:pt x="635495" y="42672"/>
                  </a:lnTo>
                  <a:lnTo>
                    <a:pt x="632447" y="37934"/>
                  </a:lnTo>
                  <a:lnTo>
                    <a:pt x="632447" y="70104"/>
                  </a:lnTo>
                  <a:lnTo>
                    <a:pt x="632447" y="397764"/>
                  </a:lnTo>
                  <a:lnTo>
                    <a:pt x="627875" y="422148"/>
                  </a:lnTo>
                  <a:lnTo>
                    <a:pt x="615683" y="440436"/>
                  </a:lnTo>
                  <a:lnTo>
                    <a:pt x="597395" y="454152"/>
                  </a:lnTo>
                  <a:lnTo>
                    <a:pt x="576059" y="458724"/>
                  </a:lnTo>
                  <a:lnTo>
                    <a:pt x="65532" y="458724"/>
                  </a:lnTo>
                  <a:lnTo>
                    <a:pt x="42672" y="454152"/>
                  </a:lnTo>
                  <a:lnTo>
                    <a:pt x="24384" y="440436"/>
                  </a:lnTo>
                  <a:lnTo>
                    <a:pt x="13716" y="422148"/>
                  </a:lnTo>
                  <a:lnTo>
                    <a:pt x="9144" y="397764"/>
                  </a:lnTo>
                  <a:lnTo>
                    <a:pt x="9144" y="70104"/>
                  </a:lnTo>
                  <a:lnTo>
                    <a:pt x="13716" y="47244"/>
                  </a:lnTo>
                  <a:lnTo>
                    <a:pt x="24384" y="27432"/>
                  </a:lnTo>
                  <a:lnTo>
                    <a:pt x="42672" y="15240"/>
                  </a:lnTo>
                  <a:lnTo>
                    <a:pt x="65532" y="10668"/>
                  </a:lnTo>
                  <a:lnTo>
                    <a:pt x="576059" y="10668"/>
                  </a:lnTo>
                  <a:lnTo>
                    <a:pt x="597395" y="15240"/>
                  </a:lnTo>
                  <a:lnTo>
                    <a:pt x="615683" y="27432"/>
                  </a:lnTo>
                  <a:lnTo>
                    <a:pt x="627875" y="47244"/>
                  </a:lnTo>
                  <a:lnTo>
                    <a:pt x="632447" y="70104"/>
                  </a:lnTo>
                  <a:lnTo>
                    <a:pt x="632447" y="37934"/>
                  </a:lnTo>
                  <a:lnTo>
                    <a:pt x="621779" y="21336"/>
                  </a:lnTo>
                  <a:lnTo>
                    <a:pt x="600443" y="6096"/>
                  </a:lnTo>
                  <a:lnTo>
                    <a:pt x="576059" y="0"/>
                  </a:lnTo>
                  <a:lnTo>
                    <a:pt x="65532" y="0"/>
                  </a:lnTo>
                  <a:lnTo>
                    <a:pt x="39624" y="6096"/>
                  </a:lnTo>
                  <a:lnTo>
                    <a:pt x="18288" y="21336"/>
                  </a:lnTo>
                  <a:lnTo>
                    <a:pt x="4572" y="42672"/>
                  </a:lnTo>
                  <a:lnTo>
                    <a:pt x="0" y="70104"/>
                  </a:lnTo>
                  <a:lnTo>
                    <a:pt x="0" y="397764"/>
                  </a:lnTo>
                  <a:lnTo>
                    <a:pt x="4572" y="425196"/>
                  </a:lnTo>
                  <a:lnTo>
                    <a:pt x="18288" y="446532"/>
                  </a:lnTo>
                  <a:lnTo>
                    <a:pt x="39624" y="461772"/>
                  </a:lnTo>
                  <a:lnTo>
                    <a:pt x="65532" y="467868"/>
                  </a:lnTo>
                  <a:lnTo>
                    <a:pt x="576072" y="467868"/>
                  </a:lnTo>
                  <a:lnTo>
                    <a:pt x="621779" y="446532"/>
                  </a:lnTo>
                  <a:lnTo>
                    <a:pt x="641591" y="397764"/>
                  </a:lnTo>
                  <a:lnTo>
                    <a:pt x="641591" y="70104"/>
                  </a:lnTo>
                  <a:close/>
                </a:path>
              </a:pathLst>
            </a:custGeom>
            <a:solidFill>
              <a:srgbClr val="000000"/>
            </a:solidFill>
          </p:spPr>
          <p:txBody>
            <a:bodyPr wrap="square" lIns="0" tIns="0" rIns="0" bIns="0" rtlCol="0"/>
            <a:lstStyle/>
            <a:p>
              <a:endParaRPr/>
            </a:p>
          </p:txBody>
        </p:sp>
      </p:grpSp>
      <p:sp>
        <p:nvSpPr>
          <p:cNvPr id="49" name="object 49"/>
          <p:cNvSpPr txBox="1"/>
          <p:nvPr/>
        </p:nvSpPr>
        <p:spPr>
          <a:xfrm>
            <a:off x="5117108" y="3590062"/>
            <a:ext cx="495300" cy="351790"/>
          </a:xfrm>
          <a:prstGeom prst="rect">
            <a:avLst/>
          </a:prstGeom>
        </p:spPr>
        <p:txBody>
          <a:bodyPr vert="horz" wrap="square" lIns="0" tIns="12065" rIns="0" bIns="0" rtlCol="0">
            <a:spAutoFit/>
          </a:bodyPr>
          <a:lstStyle/>
          <a:p>
            <a:pPr marL="12700" marR="5080" indent="63500">
              <a:lnSpc>
                <a:spcPct val="101899"/>
              </a:lnSpc>
              <a:spcBef>
                <a:spcPts val="95"/>
              </a:spcBef>
            </a:pPr>
            <a:r>
              <a:rPr sz="1050" spc="-20" dirty="0">
                <a:solidFill>
                  <a:srgbClr val="FFFFFF"/>
                </a:solidFill>
                <a:latin typeface="Cambria"/>
                <a:cs typeface="Cambria"/>
              </a:rPr>
              <a:t>Fire </a:t>
            </a:r>
            <a:r>
              <a:rPr sz="1050" spc="-10" dirty="0">
                <a:solidFill>
                  <a:srgbClr val="FFFFFF"/>
                </a:solidFill>
                <a:latin typeface="Cambria"/>
                <a:cs typeface="Cambria"/>
              </a:rPr>
              <a:t>Fighting</a:t>
            </a:r>
            <a:endParaRPr sz="1050">
              <a:latin typeface="Cambria"/>
              <a:cs typeface="Cambria"/>
            </a:endParaRPr>
          </a:p>
        </p:txBody>
      </p:sp>
      <p:grpSp>
        <p:nvGrpSpPr>
          <p:cNvPr id="50" name="object 50"/>
          <p:cNvGrpSpPr/>
          <p:nvPr/>
        </p:nvGrpSpPr>
        <p:grpSpPr>
          <a:xfrm>
            <a:off x="6364223" y="3814572"/>
            <a:ext cx="1167765" cy="1027430"/>
            <a:chOff x="6364223" y="3814572"/>
            <a:chExt cx="1167765" cy="1027430"/>
          </a:xfrm>
        </p:grpSpPr>
        <p:pic>
          <p:nvPicPr>
            <p:cNvPr id="51" name="object 51"/>
            <p:cNvPicPr/>
            <p:nvPr/>
          </p:nvPicPr>
          <p:blipFill>
            <a:blip r:embed="rId16" cstate="print"/>
            <a:stretch>
              <a:fillRect/>
            </a:stretch>
          </p:blipFill>
          <p:spPr>
            <a:xfrm>
              <a:off x="6364223" y="3814572"/>
              <a:ext cx="1085087" cy="324611"/>
            </a:xfrm>
            <a:prstGeom prst="rect">
              <a:avLst/>
            </a:prstGeom>
          </p:spPr>
        </p:pic>
        <p:sp>
          <p:nvSpPr>
            <p:cNvPr id="52" name="object 52"/>
            <p:cNvSpPr/>
            <p:nvPr/>
          </p:nvSpPr>
          <p:spPr>
            <a:xfrm>
              <a:off x="6364224" y="3816108"/>
              <a:ext cx="1085215" cy="321945"/>
            </a:xfrm>
            <a:custGeom>
              <a:avLst/>
              <a:gdLst/>
              <a:ahLst/>
              <a:cxnLst/>
              <a:rect l="l" t="t" r="r" b="b"/>
              <a:pathLst>
                <a:path w="1085215" h="321945">
                  <a:moveTo>
                    <a:pt x="1085075" y="70104"/>
                  </a:moveTo>
                  <a:lnTo>
                    <a:pt x="1080503" y="42672"/>
                  </a:lnTo>
                  <a:lnTo>
                    <a:pt x="1075931" y="35052"/>
                  </a:lnTo>
                  <a:lnTo>
                    <a:pt x="1075931" y="70104"/>
                  </a:lnTo>
                  <a:lnTo>
                    <a:pt x="1075931" y="251460"/>
                  </a:lnTo>
                  <a:lnTo>
                    <a:pt x="1071359" y="275844"/>
                  </a:lnTo>
                  <a:lnTo>
                    <a:pt x="1059167" y="294132"/>
                  </a:lnTo>
                  <a:lnTo>
                    <a:pt x="1042403" y="307848"/>
                  </a:lnTo>
                  <a:lnTo>
                    <a:pt x="1019556" y="312420"/>
                  </a:lnTo>
                  <a:lnTo>
                    <a:pt x="65532" y="312420"/>
                  </a:lnTo>
                  <a:lnTo>
                    <a:pt x="44196" y="307848"/>
                  </a:lnTo>
                  <a:lnTo>
                    <a:pt x="25908" y="294132"/>
                  </a:lnTo>
                  <a:lnTo>
                    <a:pt x="13716" y="275844"/>
                  </a:lnTo>
                  <a:lnTo>
                    <a:pt x="9144" y="251460"/>
                  </a:lnTo>
                  <a:lnTo>
                    <a:pt x="9144" y="70104"/>
                  </a:lnTo>
                  <a:lnTo>
                    <a:pt x="13716" y="45720"/>
                  </a:lnTo>
                  <a:lnTo>
                    <a:pt x="25908" y="27432"/>
                  </a:lnTo>
                  <a:lnTo>
                    <a:pt x="44196" y="13716"/>
                  </a:lnTo>
                  <a:lnTo>
                    <a:pt x="65532" y="9144"/>
                  </a:lnTo>
                  <a:lnTo>
                    <a:pt x="1019543" y="9144"/>
                  </a:lnTo>
                  <a:lnTo>
                    <a:pt x="1042403" y="13716"/>
                  </a:lnTo>
                  <a:lnTo>
                    <a:pt x="1059167" y="27432"/>
                  </a:lnTo>
                  <a:lnTo>
                    <a:pt x="1071359" y="45720"/>
                  </a:lnTo>
                  <a:lnTo>
                    <a:pt x="1075931" y="70104"/>
                  </a:lnTo>
                  <a:lnTo>
                    <a:pt x="1075931" y="35052"/>
                  </a:lnTo>
                  <a:lnTo>
                    <a:pt x="1066787" y="19812"/>
                  </a:lnTo>
                  <a:lnTo>
                    <a:pt x="1051547" y="9144"/>
                  </a:lnTo>
                  <a:lnTo>
                    <a:pt x="1045464" y="6096"/>
                  </a:lnTo>
                  <a:lnTo>
                    <a:pt x="1019556" y="0"/>
                  </a:lnTo>
                  <a:lnTo>
                    <a:pt x="65532" y="0"/>
                  </a:lnTo>
                  <a:lnTo>
                    <a:pt x="39624" y="6096"/>
                  </a:lnTo>
                  <a:lnTo>
                    <a:pt x="19812" y="19812"/>
                  </a:lnTo>
                  <a:lnTo>
                    <a:pt x="6096" y="42672"/>
                  </a:lnTo>
                  <a:lnTo>
                    <a:pt x="0" y="70104"/>
                  </a:lnTo>
                  <a:lnTo>
                    <a:pt x="0" y="251460"/>
                  </a:lnTo>
                  <a:lnTo>
                    <a:pt x="6096" y="278892"/>
                  </a:lnTo>
                  <a:lnTo>
                    <a:pt x="19812" y="301752"/>
                  </a:lnTo>
                  <a:lnTo>
                    <a:pt x="39624" y="315468"/>
                  </a:lnTo>
                  <a:lnTo>
                    <a:pt x="65532" y="321564"/>
                  </a:lnTo>
                  <a:lnTo>
                    <a:pt x="1019543" y="321564"/>
                  </a:lnTo>
                  <a:lnTo>
                    <a:pt x="1045451" y="315468"/>
                  </a:lnTo>
                  <a:lnTo>
                    <a:pt x="1066787" y="301752"/>
                  </a:lnTo>
                  <a:lnTo>
                    <a:pt x="1080503" y="278892"/>
                  </a:lnTo>
                  <a:lnTo>
                    <a:pt x="1085075" y="251460"/>
                  </a:lnTo>
                  <a:lnTo>
                    <a:pt x="1085075" y="70104"/>
                  </a:lnTo>
                  <a:close/>
                </a:path>
              </a:pathLst>
            </a:custGeom>
            <a:solidFill>
              <a:srgbClr val="000000"/>
            </a:solidFill>
          </p:spPr>
          <p:txBody>
            <a:bodyPr wrap="square" lIns="0" tIns="0" rIns="0" bIns="0" rtlCol="0"/>
            <a:lstStyle/>
            <a:p>
              <a:endParaRPr/>
            </a:p>
          </p:txBody>
        </p:sp>
        <p:pic>
          <p:nvPicPr>
            <p:cNvPr id="53" name="object 53"/>
            <p:cNvPicPr/>
            <p:nvPr/>
          </p:nvPicPr>
          <p:blipFill>
            <a:blip r:embed="rId17" cstate="print"/>
            <a:stretch>
              <a:fillRect/>
            </a:stretch>
          </p:blipFill>
          <p:spPr>
            <a:xfrm>
              <a:off x="6816851" y="4541520"/>
              <a:ext cx="112775" cy="269748"/>
            </a:xfrm>
            <a:prstGeom prst="rect">
              <a:avLst/>
            </a:prstGeom>
          </p:spPr>
        </p:pic>
        <p:pic>
          <p:nvPicPr>
            <p:cNvPr id="54" name="object 54"/>
            <p:cNvPicPr/>
            <p:nvPr/>
          </p:nvPicPr>
          <p:blipFill>
            <a:blip r:embed="rId18" cstate="print"/>
            <a:stretch>
              <a:fillRect/>
            </a:stretch>
          </p:blipFill>
          <p:spPr>
            <a:xfrm>
              <a:off x="7420355" y="4541520"/>
              <a:ext cx="111251" cy="269748"/>
            </a:xfrm>
            <a:prstGeom prst="rect">
              <a:avLst/>
            </a:prstGeom>
          </p:spPr>
        </p:pic>
        <p:pic>
          <p:nvPicPr>
            <p:cNvPr id="55" name="object 55"/>
            <p:cNvPicPr/>
            <p:nvPr/>
          </p:nvPicPr>
          <p:blipFill>
            <a:blip r:embed="rId19" cstate="print"/>
            <a:stretch>
              <a:fillRect/>
            </a:stretch>
          </p:blipFill>
          <p:spPr>
            <a:xfrm>
              <a:off x="7025639" y="4521708"/>
              <a:ext cx="265175" cy="320039"/>
            </a:xfrm>
            <a:prstGeom prst="rect">
              <a:avLst/>
            </a:prstGeom>
          </p:spPr>
        </p:pic>
      </p:grpSp>
      <p:sp>
        <p:nvSpPr>
          <p:cNvPr id="56" name="object 56"/>
          <p:cNvSpPr txBox="1"/>
          <p:nvPr/>
        </p:nvSpPr>
        <p:spPr>
          <a:xfrm>
            <a:off x="6409449" y="2992652"/>
            <a:ext cx="885825" cy="391160"/>
          </a:xfrm>
          <a:prstGeom prst="rect">
            <a:avLst/>
          </a:prstGeom>
        </p:spPr>
        <p:txBody>
          <a:bodyPr vert="horz" wrap="square" lIns="0" tIns="12700" rIns="0" bIns="0" rtlCol="0">
            <a:spAutoFit/>
          </a:bodyPr>
          <a:lstStyle/>
          <a:p>
            <a:pPr marL="95885" marR="5080" indent="-83820">
              <a:lnSpc>
                <a:spcPct val="100000"/>
              </a:lnSpc>
              <a:spcBef>
                <a:spcPts val="100"/>
              </a:spcBef>
            </a:pPr>
            <a:r>
              <a:rPr sz="1200" dirty="0">
                <a:solidFill>
                  <a:srgbClr val="FFFFFF"/>
                </a:solidFill>
                <a:latin typeface="Cambria"/>
                <a:cs typeface="Cambria"/>
              </a:rPr>
              <a:t>Ash</a:t>
            </a:r>
            <a:r>
              <a:rPr sz="1200" spc="-25" dirty="0">
                <a:solidFill>
                  <a:srgbClr val="FFFFFF"/>
                </a:solidFill>
                <a:latin typeface="Cambria"/>
                <a:cs typeface="Cambria"/>
              </a:rPr>
              <a:t> </a:t>
            </a:r>
            <a:r>
              <a:rPr sz="1200" spc="-20" dirty="0">
                <a:solidFill>
                  <a:srgbClr val="FFFFFF"/>
                </a:solidFill>
                <a:latin typeface="Cambria"/>
                <a:cs typeface="Cambria"/>
              </a:rPr>
              <a:t>Handling </a:t>
            </a:r>
            <a:r>
              <a:rPr sz="1200" spc="-10" dirty="0">
                <a:solidFill>
                  <a:srgbClr val="FFFFFF"/>
                </a:solidFill>
                <a:latin typeface="Cambria"/>
                <a:cs typeface="Cambria"/>
              </a:rPr>
              <a:t>System</a:t>
            </a:r>
            <a:endParaRPr sz="1200">
              <a:latin typeface="Cambria"/>
              <a:cs typeface="Cambria"/>
            </a:endParaRPr>
          </a:p>
        </p:txBody>
      </p:sp>
      <p:grpSp>
        <p:nvGrpSpPr>
          <p:cNvPr id="57" name="object 57"/>
          <p:cNvGrpSpPr/>
          <p:nvPr/>
        </p:nvGrpSpPr>
        <p:grpSpPr>
          <a:xfrm>
            <a:off x="2814827" y="5460492"/>
            <a:ext cx="1068705" cy="269875"/>
            <a:chOff x="2814827" y="5460492"/>
            <a:chExt cx="1068705" cy="269875"/>
          </a:xfrm>
        </p:grpSpPr>
        <p:pic>
          <p:nvPicPr>
            <p:cNvPr id="58" name="object 58"/>
            <p:cNvPicPr/>
            <p:nvPr/>
          </p:nvPicPr>
          <p:blipFill>
            <a:blip r:embed="rId20" cstate="print"/>
            <a:stretch>
              <a:fillRect/>
            </a:stretch>
          </p:blipFill>
          <p:spPr>
            <a:xfrm>
              <a:off x="2814827" y="5460492"/>
              <a:ext cx="1068324" cy="269747"/>
            </a:xfrm>
            <a:prstGeom prst="rect">
              <a:avLst/>
            </a:prstGeom>
          </p:spPr>
        </p:pic>
        <p:sp>
          <p:nvSpPr>
            <p:cNvPr id="59" name="object 59"/>
            <p:cNvSpPr/>
            <p:nvPr/>
          </p:nvSpPr>
          <p:spPr>
            <a:xfrm>
              <a:off x="2814815" y="5462028"/>
              <a:ext cx="1067435" cy="268605"/>
            </a:xfrm>
            <a:custGeom>
              <a:avLst/>
              <a:gdLst/>
              <a:ahLst/>
              <a:cxnLst/>
              <a:rect l="l" t="t" r="r" b="b"/>
              <a:pathLst>
                <a:path w="1067435" h="268604">
                  <a:moveTo>
                    <a:pt x="1066812" y="68580"/>
                  </a:moveTo>
                  <a:lnTo>
                    <a:pt x="1060716" y="42672"/>
                  </a:lnTo>
                  <a:lnTo>
                    <a:pt x="1047000" y="19812"/>
                  </a:lnTo>
                  <a:lnTo>
                    <a:pt x="1027188" y="4572"/>
                  </a:lnTo>
                  <a:lnTo>
                    <a:pt x="1001280" y="0"/>
                  </a:lnTo>
                  <a:lnTo>
                    <a:pt x="65544" y="0"/>
                  </a:lnTo>
                  <a:lnTo>
                    <a:pt x="65544" y="9144"/>
                  </a:lnTo>
                  <a:lnTo>
                    <a:pt x="1001280" y="9144"/>
                  </a:lnTo>
                  <a:lnTo>
                    <a:pt x="1024140" y="13716"/>
                  </a:lnTo>
                  <a:lnTo>
                    <a:pt x="1040904" y="25908"/>
                  </a:lnTo>
                  <a:lnTo>
                    <a:pt x="1053096" y="45720"/>
                  </a:lnTo>
                  <a:lnTo>
                    <a:pt x="1057668" y="68580"/>
                  </a:lnTo>
                  <a:lnTo>
                    <a:pt x="1057668" y="198120"/>
                  </a:lnTo>
                  <a:lnTo>
                    <a:pt x="1053096" y="222504"/>
                  </a:lnTo>
                  <a:lnTo>
                    <a:pt x="1040904" y="240792"/>
                  </a:lnTo>
                  <a:lnTo>
                    <a:pt x="1024140" y="254508"/>
                  </a:lnTo>
                  <a:lnTo>
                    <a:pt x="1001280" y="259080"/>
                  </a:lnTo>
                  <a:lnTo>
                    <a:pt x="65532" y="259080"/>
                  </a:lnTo>
                  <a:lnTo>
                    <a:pt x="42672" y="254508"/>
                  </a:lnTo>
                  <a:lnTo>
                    <a:pt x="25908" y="240792"/>
                  </a:lnTo>
                  <a:lnTo>
                    <a:pt x="13716" y="222504"/>
                  </a:lnTo>
                  <a:lnTo>
                    <a:pt x="9144" y="198120"/>
                  </a:lnTo>
                  <a:lnTo>
                    <a:pt x="9144" y="68580"/>
                  </a:lnTo>
                  <a:lnTo>
                    <a:pt x="13716" y="45720"/>
                  </a:lnTo>
                  <a:lnTo>
                    <a:pt x="25908" y="25908"/>
                  </a:lnTo>
                  <a:lnTo>
                    <a:pt x="42672" y="13716"/>
                  </a:lnTo>
                  <a:lnTo>
                    <a:pt x="65532" y="9144"/>
                  </a:lnTo>
                  <a:lnTo>
                    <a:pt x="65532" y="0"/>
                  </a:lnTo>
                  <a:lnTo>
                    <a:pt x="39624" y="4572"/>
                  </a:lnTo>
                  <a:lnTo>
                    <a:pt x="19812" y="19812"/>
                  </a:lnTo>
                  <a:lnTo>
                    <a:pt x="4572" y="42672"/>
                  </a:lnTo>
                  <a:lnTo>
                    <a:pt x="0" y="68580"/>
                  </a:lnTo>
                  <a:lnTo>
                    <a:pt x="0" y="198120"/>
                  </a:lnTo>
                  <a:lnTo>
                    <a:pt x="4572" y="225552"/>
                  </a:lnTo>
                  <a:lnTo>
                    <a:pt x="19812" y="246888"/>
                  </a:lnTo>
                  <a:lnTo>
                    <a:pt x="39624" y="262128"/>
                  </a:lnTo>
                  <a:lnTo>
                    <a:pt x="65532" y="268224"/>
                  </a:lnTo>
                  <a:lnTo>
                    <a:pt x="1001268" y="268224"/>
                  </a:lnTo>
                  <a:lnTo>
                    <a:pt x="1027176" y="262128"/>
                  </a:lnTo>
                  <a:lnTo>
                    <a:pt x="1031748" y="259080"/>
                  </a:lnTo>
                  <a:lnTo>
                    <a:pt x="1047000" y="246888"/>
                  </a:lnTo>
                  <a:lnTo>
                    <a:pt x="1060716" y="225552"/>
                  </a:lnTo>
                  <a:lnTo>
                    <a:pt x="1066812" y="198120"/>
                  </a:lnTo>
                  <a:lnTo>
                    <a:pt x="1066812" y="68580"/>
                  </a:lnTo>
                  <a:close/>
                </a:path>
              </a:pathLst>
            </a:custGeom>
            <a:solidFill>
              <a:srgbClr val="000000"/>
            </a:solidFill>
          </p:spPr>
          <p:txBody>
            <a:bodyPr wrap="square" lIns="0" tIns="0" rIns="0" bIns="0" rtlCol="0"/>
            <a:lstStyle/>
            <a:p>
              <a:endParaRPr/>
            </a:p>
          </p:txBody>
        </p:sp>
      </p:grpSp>
      <p:sp>
        <p:nvSpPr>
          <p:cNvPr id="60" name="object 60"/>
          <p:cNvSpPr txBox="1"/>
          <p:nvPr/>
        </p:nvSpPr>
        <p:spPr>
          <a:xfrm>
            <a:off x="3087084" y="4010635"/>
            <a:ext cx="476884"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ambria"/>
                <a:cs typeface="Cambria"/>
              </a:rPr>
              <a:t>Boilers</a:t>
            </a:r>
            <a:endParaRPr sz="1200">
              <a:latin typeface="Cambria"/>
              <a:cs typeface="Cambria"/>
            </a:endParaRPr>
          </a:p>
        </p:txBody>
      </p:sp>
      <p:grpSp>
        <p:nvGrpSpPr>
          <p:cNvPr id="61" name="object 61"/>
          <p:cNvGrpSpPr/>
          <p:nvPr/>
        </p:nvGrpSpPr>
        <p:grpSpPr>
          <a:xfrm>
            <a:off x="2327148" y="2232660"/>
            <a:ext cx="4963795" cy="3792220"/>
            <a:chOff x="2327148" y="2232660"/>
            <a:chExt cx="4963795" cy="3792220"/>
          </a:xfrm>
        </p:grpSpPr>
        <p:sp>
          <p:nvSpPr>
            <p:cNvPr id="62" name="object 62"/>
            <p:cNvSpPr/>
            <p:nvPr/>
          </p:nvSpPr>
          <p:spPr>
            <a:xfrm>
              <a:off x="2647187" y="2910840"/>
              <a:ext cx="281940" cy="74930"/>
            </a:xfrm>
            <a:custGeom>
              <a:avLst/>
              <a:gdLst/>
              <a:ahLst/>
              <a:cxnLst/>
              <a:rect l="l" t="t" r="r" b="b"/>
              <a:pathLst>
                <a:path w="281939" h="74930">
                  <a:moveTo>
                    <a:pt x="60959" y="74676"/>
                  </a:moveTo>
                  <a:lnTo>
                    <a:pt x="0" y="36576"/>
                  </a:lnTo>
                  <a:lnTo>
                    <a:pt x="60959" y="0"/>
                  </a:lnTo>
                  <a:lnTo>
                    <a:pt x="60959" y="27432"/>
                  </a:lnTo>
                  <a:lnTo>
                    <a:pt x="281940" y="27432"/>
                  </a:lnTo>
                  <a:lnTo>
                    <a:pt x="281940" y="47244"/>
                  </a:lnTo>
                  <a:lnTo>
                    <a:pt x="60959" y="47244"/>
                  </a:lnTo>
                  <a:lnTo>
                    <a:pt x="60959" y="74676"/>
                  </a:lnTo>
                  <a:close/>
                </a:path>
              </a:pathLst>
            </a:custGeom>
            <a:solidFill>
              <a:srgbClr val="1F2A5D"/>
            </a:solidFill>
          </p:spPr>
          <p:txBody>
            <a:bodyPr wrap="square" lIns="0" tIns="0" rIns="0" bIns="0" rtlCol="0"/>
            <a:lstStyle/>
            <a:p>
              <a:endParaRPr/>
            </a:p>
          </p:txBody>
        </p:sp>
        <p:pic>
          <p:nvPicPr>
            <p:cNvPr id="63" name="object 63"/>
            <p:cNvPicPr/>
            <p:nvPr/>
          </p:nvPicPr>
          <p:blipFill>
            <a:blip r:embed="rId21" cstate="print"/>
            <a:stretch>
              <a:fillRect/>
            </a:stretch>
          </p:blipFill>
          <p:spPr>
            <a:xfrm>
              <a:off x="3313176" y="5361432"/>
              <a:ext cx="70103" cy="105156"/>
            </a:xfrm>
            <a:prstGeom prst="rect">
              <a:avLst/>
            </a:prstGeom>
          </p:spPr>
        </p:pic>
        <p:pic>
          <p:nvPicPr>
            <p:cNvPr id="64" name="object 64"/>
            <p:cNvPicPr/>
            <p:nvPr/>
          </p:nvPicPr>
          <p:blipFill>
            <a:blip r:embed="rId22" cstate="print"/>
            <a:stretch>
              <a:fillRect/>
            </a:stretch>
          </p:blipFill>
          <p:spPr>
            <a:xfrm>
              <a:off x="3313176" y="5004816"/>
              <a:ext cx="70103" cy="106680"/>
            </a:xfrm>
            <a:prstGeom prst="rect">
              <a:avLst/>
            </a:prstGeom>
          </p:spPr>
        </p:pic>
        <p:pic>
          <p:nvPicPr>
            <p:cNvPr id="65" name="object 65"/>
            <p:cNvPicPr/>
            <p:nvPr/>
          </p:nvPicPr>
          <p:blipFill>
            <a:blip r:embed="rId23" cstate="print"/>
            <a:stretch>
              <a:fillRect/>
            </a:stretch>
          </p:blipFill>
          <p:spPr>
            <a:xfrm>
              <a:off x="3313176" y="4614671"/>
              <a:ext cx="70103" cy="129539"/>
            </a:xfrm>
            <a:prstGeom prst="rect">
              <a:avLst/>
            </a:prstGeom>
          </p:spPr>
        </p:pic>
        <p:pic>
          <p:nvPicPr>
            <p:cNvPr id="66" name="object 66"/>
            <p:cNvPicPr/>
            <p:nvPr/>
          </p:nvPicPr>
          <p:blipFill>
            <a:blip r:embed="rId24" cstate="print"/>
            <a:stretch>
              <a:fillRect/>
            </a:stretch>
          </p:blipFill>
          <p:spPr>
            <a:xfrm>
              <a:off x="3313176" y="4265675"/>
              <a:ext cx="70103" cy="124968"/>
            </a:xfrm>
            <a:prstGeom prst="rect">
              <a:avLst/>
            </a:prstGeom>
          </p:spPr>
        </p:pic>
        <p:sp>
          <p:nvSpPr>
            <p:cNvPr id="67" name="object 67"/>
            <p:cNvSpPr/>
            <p:nvPr/>
          </p:nvSpPr>
          <p:spPr>
            <a:xfrm>
              <a:off x="3313176" y="2910852"/>
              <a:ext cx="791210" cy="1134110"/>
            </a:xfrm>
            <a:custGeom>
              <a:avLst/>
              <a:gdLst/>
              <a:ahLst/>
              <a:cxnLst/>
              <a:rect l="l" t="t" r="r" b="b"/>
              <a:pathLst>
                <a:path w="791210" h="1134110">
                  <a:moveTo>
                    <a:pt x="70104" y="1069848"/>
                  </a:moveTo>
                  <a:lnTo>
                    <a:pt x="44196" y="1069848"/>
                  </a:lnTo>
                  <a:lnTo>
                    <a:pt x="44196" y="763524"/>
                  </a:lnTo>
                  <a:lnTo>
                    <a:pt x="25908" y="763524"/>
                  </a:lnTo>
                  <a:lnTo>
                    <a:pt x="25908" y="1069848"/>
                  </a:lnTo>
                  <a:lnTo>
                    <a:pt x="0" y="1069848"/>
                  </a:lnTo>
                  <a:lnTo>
                    <a:pt x="35052" y="1133856"/>
                  </a:lnTo>
                  <a:lnTo>
                    <a:pt x="70104" y="1069848"/>
                  </a:lnTo>
                  <a:close/>
                </a:path>
                <a:path w="791210" h="1134110">
                  <a:moveTo>
                    <a:pt x="70104" y="451091"/>
                  </a:moveTo>
                  <a:lnTo>
                    <a:pt x="44196" y="451091"/>
                  </a:lnTo>
                  <a:lnTo>
                    <a:pt x="44196" y="259067"/>
                  </a:lnTo>
                  <a:lnTo>
                    <a:pt x="25908" y="259067"/>
                  </a:lnTo>
                  <a:lnTo>
                    <a:pt x="25908" y="451091"/>
                  </a:lnTo>
                  <a:lnTo>
                    <a:pt x="0" y="451091"/>
                  </a:lnTo>
                  <a:lnTo>
                    <a:pt x="35052" y="516623"/>
                  </a:lnTo>
                  <a:lnTo>
                    <a:pt x="70104" y="451091"/>
                  </a:lnTo>
                  <a:close/>
                </a:path>
                <a:path w="791210" h="1134110">
                  <a:moveTo>
                    <a:pt x="790956" y="27432"/>
                  </a:moveTo>
                  <a:lnTo>
                    <a:pt x="518160" y="27432"/>
                  </a:lnTo>
                  <a:lnTo>
                    <a:pt x="518160" y="0"/>
                  </a:lnTo>
                  <a:lnTo>
                    <a:pt x="457200" y="36576"/>
                  </a:lnTo>
                  <a:lnTo>
                    <a:pt x="518160" y="74676"/>
                  </a:lnTo>
                  <a:lnTo>
                    <a:pt x="518160" y="47244"/>
                  </a:lnTo>
                  <a:lnTo>
                    <a:pt x="790956" y="47244"/>
                  </a:lnTo>
                  <a:lnTo>
                    <a:pt x="790956" y="27432"/>
                  </a:lnTo>
                  <a:close/>
                </a:path>
              </a:pathLst>
            </a:custGeom>
            <a:solidFill>
              <a:srgbClr val="1F2A5D"/>
            </a:solidFill>
          </p:spPr>
          <p:txBody>
            <a:bodyPr wrap="square" lIns="0" tIns="0" rIns="0" bIns="0" rtlCol="0"/>
            <a:lstStyle/>
            <a:p>
              <a:endParaRPr/>
            </a:p>
          </p:txBody>
        </p:sp>
        <p:pic>
          <p:nvPicPr>
            <p:cNvPr id="68" name="object 68"/>
            <p:cNvPicPr/>
            <p:nvPr/>
          </p:nvPicPr>
          <p:blipFill>
            <a:blip r:embed="rId25" cstate="print"/>
            <a:stretch>
              <a:fillRect/>
            </a:stretch>
          </p:blipFill>
          <p:spPr>
            <a:xfrm>
              <a:off x="4543044" y="5291327"/>
              <a:ext cx="70103" cy="175259"/>
            </a:xfrm>
            <a:prstGeom prst="rect">
              <a:avLst/>
            </a:prstGeom>
          </p:spPr>
        </p:pic>
        <p:sp>
          <p:nvSpPr>
            <p:cNvPr id="69" name="object 69"/>
            <p:cNvSpPr/>
            <p:nvPr/>
          </p:nvSpPr>
          <p:spPr>
            <a:xfrm>
              <a:off x="4706099" y="2232672"/>
              <a:ext cx="330835" cy="3025140"/>
            </a:xfrm>
            <a:custGeom>
              <a:avLst/>
              <a:gdLst/>
              <a:ahLst/>
              <a:cxnLst/>
              <a:rect l="l" t="t" r="r" b="b"/>
              <a:pathLst>
                <a:path w="330835" h="3025140">
                  <a:moveTo>
                    <a:pt x="70116" y="338328"/>
                  </a:moveTo>
                  <a:lnTo>
                    <a:pt x="44208" y="338328"/>
                  </a:lnTo>
                  <a:lnTo>
                    <a:pt x="44208" y="0"/>
                  </a:lnTo>
                  <a:lnTo>
                    <a:pt x="25920" y="0"/>
                  </a:lnTo>
                  <a:lnTo>
                    <a:pt x="25920" y="338328"/>
                  </a:lnTo>
                  <a:lnTo>
                    <a:pt x="12" y="338328"/>
                  </a:lnTo>
                  <a:lnTo>
                    <a:pt x="35064" y="402336"/>
                  </a:lnTo>
                  <a:lnTo>
                    <a:pt x="70116" y="338328"/>
                  </a:lnTo>
                  <a:close/>
                </a:path>
                <a:path w="330835" h="3025140">
                  <a:moveTo>
                    <a:pt x="330708" y="1568196"/>
                  </a:moveTo>
                  <a:lnTo>
                    <a:pt x="269748" y="1530096"/>
                  </a:lnTo>
                  <a:lnTo>
                    <a:pt x="269748" y="1559052"/>
                  </a:lnTo>
                  <a:lnTo>
                    <a:pt x="44196" y="1559052"/>
                  </a:lnTo>
                  <a:lnTo>
                    <a:pt x="44196" y="1034796"/>
                  </a:lnTo>
                  <a:lnTo>
                    <a:pt x="25908" y="1034796"/>
                  </a:lnTo>
                  <a:lnTo>
                    <a:pt x="25908" y="2961132"/>
                  </a:lnTo>
                  <a:lnTo>
                    <a:pt x="0" y="2961132"/>
                  </a:lnTo>
                  <a:lnTo>
                    <a:pt x="35052" y="3025140"/>
                  </a:lnTo>
                  <a:lnTo>
                    <a:pt x="70104" y="2961132"/>
                  </a:lnTo>
                  <a:lnTo>
                    <a:pt x="44196" y="2961132"/>
                  </a:lnTo>
                  <a:lnTo>
                    <a:pt x="44196" y="1577340"/>
                  </a:lnTo>
                  <a:lnTo>
                    <a:pt x="269748" y="1577340"/>
                  </a:lnTo>
                  <a:lnTo>
                    <a:pt x="269748" y="1604772"/>
                  </a:lnTo>
                  <a:lnTo>
                    <a:pt x="330708" y="1568196"/>
                  </a:lnTo>
                  <a:close/>
                </a:path>
              </a:pathLst>
            </a:custGeom>
            <a:solidFill>
              <a:srgbClr val="1F2A5D"/>
            </a:solidFill>
          </p:spPr>
          <p:txBody>
            <a:bodyPr wrap="square" lIns="0" tIns="0" rIns="0" bIns="0" rtlCol="0"/>
            <a:lstStyle/>
            <a:p>
              <a:endParaRPr/>
            </a:p>
          </p:txBody>
        </p:sp>
        <p:pic>
          <p:nvPicPr>
            <p:cNvPr id="70" name="object 70"/>
            <p:cNvPicPr/>
            <p:nvPr/>
          </p:nvPicPr>
          <p:blipFill>
            <a:blip r:embed="rId26" cstate="print"/>
            <a:stretch>
              <a:fillRect/>
            </a:stretch>
          </p:blipFill>
          <p:spPr>
            <a:xfrm>
              <a:off x="5088635" y="5291327"/>
              <a:ext cx="70103" cy="175259"/>
            </a:xfrm>
            <a:prstGeom prst="rect">
              <a:avLst/>
            </a:prstGeom>
          </p:spPr>
        </p:pic>
        <p:sp>
          <p:nvSpPr>
            <p:cNvPr id="71" name="object 71"/>
            <p:cNvSpPr/>
            <p:nvPr/>
          </p:nvSpPr>
          <p:spPr>
            <a:xfrm>
              <a:off x="5952744" y="2237244"/>
              <a:ext cx="1338580" cy="3022600"/>
            </a:xfrm>
            <a:custGeom>
              <a:avLst/>
              <a:gdLst/>
              <a:ahLst/>
              <a:cxnLst/>
              <a:rect l="l" t="t" r="r" b="b"/>
              <a:pathLst>
                <a:path w="1338579" h="3022600">
                  <a:moveTo>
                    <a:pt x="271272" y="981456"/>
                  </a:moveTo>
                  <a:lnTo>
                    <a:pt x="211836" y="944880"/>
                  </a:lnTo>
                  <a:lnTo>
                    <a:pt x="211836" y="972312"/>
                  </a:lnTo>
                  <a:lnTo>
                    <a:pt x="0" y="972312"/>
                  </a:lnTo>
                  <a:lnTo>
                    <a:pt x="0" y="3022092"/>
                  </a:lnTo>
                  <a:lnTo>
                    <a:pt x="18288" y="3022092"/>
                  </a:lnTo>
                  <a:lnTo>
                    <a:pt x="18288" y="992124"/>
                  </a:lnTo>
                  <a:lnTo>
                    <a:pt x="211836" y="992124"/>
                  </a:lnTo>
                  <a:lnTo>
                    <a:pt x="211836" y="1019556"/>
                  </a:lnTo>
                  <a:lnTo>
                    <a:pt x="271272" y="981456"/>
                  </a:lnTo>
                  <a:close/>
                </a:path>
                <a:path w="1338579" h="3022600">
                  <a:moveTo>
                    <a:pt x="731520" y="1504175"/>
                  </a:moveTo>
                  <a:lnTo>
                    <a:pt x="705612" y="1504175"/>
                  </a:lnTo>
                  <a:lnTo>
                    <a:pt x="705612" y="1211567"/>
                  </a:lnTo>
                  <a:lnTo>
                    <a:pt x="688848" y="1211567"/>
                  </a:lnTo>
                  <a:lnTo>
                    <a:pt x="688848" y="1504175"/>
                  </a:lnTo>
                  <a:lnTo>
                    <a:pt x="661416" y="1504175"/>
                  </a:lnTo>
                  <a:lnTo>
                    <a:pt x="696468" y="1568183"/>
                  </a:lnTo>
                  <a:lnTo>
                    <a:pt x="731520" y="1504175"/>
                  </a:lnTo>
                  <a:close/>
                </a:path>
                <a:path w="1338579" h="3022600">
                  <a:moveTo>
                    <a:pt x="1277099" y="1277099"/>
                  </a:moveTo>
                  <a:lnTo>
                    <a:pt x="1242047" y="1211567"/>
                  </a:lnTo>
                  <a:lnTo>
                    <a:pt x="1206995" y="1277099"/>
                  </a:lnTo>
                  <a:lnTo>
                    <a:pt x="1232903" y="1277099"/>
                  </a:lnTo>
                  <a:lnTo>
                    <a:pt x="1232903" y="1568183"/>
                  </a:lnTo>
                  <a:lnTo>
                    <a:pt x="1251191" y="1568183"/>
                  </a:lnTo>
                  <a:lnTo>
                    <a:pt x="1251191" y="1277099"/>
                  </a:lnTo>
                  <a:lnTo>
                    <a:pt x="1277099" y="1277099"/>
                  </a:lnTo>
                  <a:close/>
                </a:path>
                <a:path w="1338579" h="3022600">
                  <a:moveTo>
                    <a:pt x="1338072" y="332232"/>
                  </a:moveTo>
                  <a:lnTo>
                    <a:pt x="1277112" y="294132"/>
                  </a:lnTo>
                  <a:lnTo>
                    <a:pt x="1277112" y="323088"/>
                  </a:lnTo>
                  <a:lnTo>
                    <a:pt x="1095756" y="323088"/>
                  </a:lnTo>
                  <a:lnTo>
                    <a:pt x="1095756" y="0"/>
                  </a:lnTo>
                  <a:lnTo>
                    <a:pt x="1078992" y="0"/>
                  </a:lnTo>
                  <a:lnTo>
                    <a:pt x="1078992" y="676656"/>
                  </a:lnTo>
                  <a:lnTo>
                    <a:pt x="1053084" y="676656"/>
                  </a:lnTo>
                  <a:lnTo>
                    <a:pt x="1086612" y="742188"/>
                  </a:lnTo>
                  <a:lnTo>
                    <a:pt x="1121664" y="676656"/>
                  </a:lnTo>
                  <a:lnTo>
                    <a:pt x="1095756" y="676656"/>
                  </a:lnTo>
                  <a:lnTo>
                    <a:pt x="1095756" y="341376"/>
                  </a:lnTo>
                  <a:lnTo>
                    <a:pt x="1277112" y="341376"/>
                  </a:lnTo>
                  <a:lnTo>
                    <a:pt x="1277112" y="368808"/>
                  </a:lnTo>
                  <a:lnTo>
                    <a:pt x="1338072" y="332232"/>
                  </a:lnTo>
                  <a:close/>
                </a:path>
              </a:pathLst>
            </a:custGeom>
            <a:solidFill>
              <a:srgbClr val="1F2A5D"/>
            </a:solidFill>
          </p:spPr>
          <p:txBody>
            <a:bodyPr wrap="square" lIns="0" tIns="0" rIns="0" bIns="0" rtlCol="0"/>
            <a:lstStyle/>
            <a:p>
              <a:endParaRPr/>
            </a:p>
          </p:txBody>
        </p:sp>
        <p:sp>
          <p:nvSpPr>
            <p:cNvPr id="72" name="object 72"/>
            <p:cNvSpPr/>
            <p:nvPr/>
          </p:nvSpPr>
          <p:spPr>
            <a:xfrm>
              <a:off x="2619756" y="3835920"/>
              <a:ext cx="1658620" cy="2044064"/>
            </a:xfrm>
            <a:custGeom>
              <a:avLst/>
              <a:gdLst/>
              <a:ahLst/>
              <a:cxnLst/>
              <a:rect l="l" t="t" r="r" b="b"/>
              <a:pathLst>
                <a:path w="1658620" h="2044064">
                  <a:moveTo>
                    <a:pt x="1658112" y="7620"/>
                  </a:moveTo>
                  <a:lnTo>
                    <a:pt x="1656588" y="4572"/>
                  </a:lnTo>
                  <a:lnTo>
                    <a:pt x="1653540" y="1524"/>
                  </a:lnTo>
                  <a:lnTo>
                    <a:pt x="1650492" y="0"/>
                  </a:lnTo>
                  <a:lnTo>
                    <a:pt x="6096" y="0"/>
                  </a:lnTo>
                  <a:lnTo>
                    <a:pt x="1524" y="4572"/>
                  </a:lnTo>
                  <a:lnTo>
                    <a:pt x="0" y="7620"/>
                  </a:lnTo>
                  <a:lnTo>
                    <a:pt x="0" y="2036051"/>
                  </a:lnTo>
                  <a:lnTo>
                    <a:pt x="1524" y="2039112"/>
                  </a:lnTo>
                  <a:lnTo>
                    <a:pt x="6096" y="2043671"/>
                  </a:lnTo>
                  <a:lnTo>
                    <a:pt x="1650492" y="2043671"/>
                  </a:lnTo>
                  <a:lnTo>
                    <a:pt x="1653540" y="2042147"/>
                  </a:lnTo>
                  <a:lnTo>
                    <a:pt x="1656588" y="2039112"/>
                  </a:lnTo>
                  <a:lnTo>
                    <a:pt x="1658112" y="2036051"/>
                  </a:lnTo>
                  <a:lnTo>
                    <a:pt x="1658112" y="2034540"/>
                  </a:lnTo>
                  <a:lnTo>
                    <a:pt x="1658099" y="2023872"/>
                  </a:lnTo>
                  <a:lnTo>
                    <a:pt x="1658099" y="18529"/>
                  </a:lnTo>
                  <a:lnTo>
                    <a:pt x="1648968" y="18529"/>
                  </a:lnTo>
                  <a:lnTo>
                    <a:pt x="1648968" y="2034019"/>
                  </a:lnTo>
                  <a:lnTo>
                    <a:pt x="1648968" y="2034540"/>
                  </a:lnTo>
                  <a:lnTo>
                    <a:pt x="1639824" y="2034540"/>
                  </a:lnTo>
                  <a:lnTo>
                    <a:pt x="1639824" y="2034019"/>
                  </a:lnTo>
                  <a:lnTo>
                    <a:pt x="1648968" y="2034019"/>
                  </a:lnTo>
                  <a:lnTo>
                    <a:pt x="1648968" y="18529"/>
                  </a:lnTo>
                  <a:lnTo>
                    <a:pt x="1639824" y="18529"/>
                  </a:lnTo>
                  <a:lnTo>
                    <a:pt x="1639824" y="2023859"/>
                  </a:lnTo>
                  <a:lnTo>
                    <a:pt x="18288" y="2023859"/>
                  </a:lnTo>
                  <a:lnTo>
                    <a:pt x="18288" y="18288"/>
                  </a:lnTo>
                  <a:lnTo>
                    <a:pt x="1658112" y="18288"/>
                  </a:lnTo>
                  <a:lnTo>
                    <a:pt x="1658112" y="7620"/>
                  </a:lnTo>
                  <a:close/>
                </a:path>
              </a:pathLst>
            </a:custGeom>
            <a:solidFill>
              <a:srgbClr val="000000"/>
            </a:solidFill>
          </p:spPr>
          <p:txBody>
            <a:bodyPr wrap="square" lIns="0" tIns="0" rIns="0" bIns="0" rtlCol="0"/>
            <a:lstStyle/>
            <a:p>
              <a:endParaRPr/>
            </a:p>
          </p:txBody>
        </p:sp>
        <p:sp>
          <p:nvSpPr>
            <p:cNvPr id="73" name="object 73"/>
            <p:cNvSpPr/>
            <p:nvPr/>
          </p:nvSpPr>
          <p:spPr>
            <a:xfrm>
              <a:off x="2327148" y="4120908"/>
              <a:ext cx="4948555" cy="1903730"/>
            </a:xfrm>
            <a:custGeom>
              <a:avLst/>
              <a:gdLst/>
              <a:ahLst/>
              <a:cxnLst/>
              <a:rect l="l" t="t" r="r" b="b"/>
              <a:pathLst>
                <a:path w="4948555" h="1903729">
                  <a:moveTo>
                    <a:pt x="548640" y="1109459"/>
                  </a:moveTo>
                  <a:lnTo>
                    <a:pt x="64008" y="1109459"/>
                  </a:lnTo>
                  <a:lnTo>
                    <a:pt x="59436" y="1112507"/>
                  </a:lnTo>
                  <a:lnTo>
                    <a:pt x="53340" y="1118603"/>
                  </a:lnTo>
                  <a:lnTo>
                    <a:pt x="51816" y="1123175"/>
                  </a:lnTo>
                  <a:lnTo>
                    <a:pt x="51816" y="1712963"/>
                  </a:lnTo>
                  <a:lnTo>
                    <a:pt x="0" y="1712963"/>
                  </a:lnTo>
                  <a:lnTo>
                    <a:pt x="68580" y="1842503"/>
                  </a:lnTo>
                  <a:lnTo>
                    <a:pt x="138684" y="1712963"/>
                  </a:lnTo>
                  <a:lnTo>
                    <a:pt x="86868" y="1712963"/>
                  </a:lnTo>
                  <a:lnTo>
                    <a:pt x="86868" y="1147559"/>
                  </a:lnTo>
                  <a:lnTo>
                    <a:pt x="548640" y="1147559"/>
                  </a:lnTo>
                  <a:lnTo>
                    <a:pt x="548640" y="1109459"/>
                  </a:lnTo>
                  <a:close/>
                </a:path>
                <a:path w="4948555" h="1903729">
                  <a:moveTo>
                    <a:pt x="4411980" y="1139952"/>
                  </a:moveTo>
                  <a:lnTo>
                    <a:pt x="2089404" y="1139952"/>
                  </a:lnTo>
                  <a:lnTo>
                    <a:pt x="2084832" y="1095756"/>
                  </a:lnTo>
                  <a:lnTo>
                    <a:pt x="2061972" y="1039368"/>
                  </a:lnTo>
                  <a:lnTo>
                    <a:pt x="2026920" y="990600"/>
                  </a:lnTo>
                  <a:lnTo>
                    <a:pt x="1981200" y="954024"/>
                  </a:lnTo>
                  <a:lnTo>
                    <a:pt x="1929384" y="929640"/>
                  </a:lnTo>
                  <a:lnTo>
                    <a:pt x="1869948" y="920496"/>
                  </a:lnTo>
                  <a:lnTo>
                    <a:pt x="1851660" y="923544"/>
                  </a:lnTo>
                  <a:lnTo>
                    <a:pt x="1851660" y="35052"/>
                  </a:lnTo>
                  <a:lnTo>
                    <a:pt x="1850136" y="33528"/>
                  </a:lnTo>
                  <a:lnTo>
                    <a:pt x="1847088" y="28956"/>
                  </a:lnTo>
                  <a:lnTo>
                    <a:pt x="1546860" y="28956"/>
                  </a:lnTo>
                  <a:lnTo>
                    <a:pt x="1546860" y="0"/>
                  </a:lnTo>
                  <a:lnTo>
                    <a:pt x="1485900" y="38100"/>
                  </a:lnTo>
                  <a:lnTo>
                    <a:pt x="1546860" y="74676"/>
                  </a:lnTo>
                  <a:lnTo>
                    <a:pt x="1546860" y="47244"/>
                  </a:lnTo>
                  <a:lnTo>
                    <a:pt x="1833372" y="47244"/>
                  </a:lnTo>
                  <a:lnTo>
                    <a:pt x="1833372" y="926592"/>
                  </a:lnTo>
                  <a:lnTo>
                    <a:pt x="1810512" y="929640"/>
                  </a:lnTo>
                  <a:lnTo>
                    <a:pt x="1757172" y="954024"/>
                  </a:lnTo>
                  <a:lnTo>
                    <a:pt x="1711452" y="990600"/>
                  </a:lnTo>
                  <a:lnTo>
                    <a:pt x="1677924" y="1039368"/>
                  </a:lnTo>
                  <a:lnTo>
                    <a:pt x="1655064" y="1095756"/>
                  </a:lnTo>
                  <a:lnTo>
                    <a:pt x="1648968" y="1139952"/>
                  </a:lnTo>
                  <a:lnTo>
                    <a:pt x="1613916" y="1139952"/>
                  </a:lnTo>
                  <a:lnTo>
                    <a:pt x="1613916" y="1085088"/>
                  </a:lnTo>
                  <a:lnTo>
                    <a:pt x="1493520" y="1159764"/>
                  </a:lnTo>
                  <a:lnTo>
                    <a:pt x="1613916" y="1234440"/>
                  </a:lnTo>
                  <a:lnTo>
                    <a:pt x="1613916" y="1178052"/>
                  </a:lnTo>
                  <a:lnTo>
                    <a:pt x="1668780" y="1178052"/>
                  </a:lnTo>
                  <a:lnTo>
                    <a:pt x="1673352" y="1176528"/>
                  </a:lnTo>
                  <a:lnTo>
                    <a:pt x="1679448" y="1168908"/>
                  </a:lnTo>
                  <a:lnTo>
                    <a:pt x="1682496" y="1164336"/>
                  </a:lnTo>
                  <a:lnTo>
                    <a:pt x="1682496" y="1159764"/>
                  </a:lnTo>
                  <a:lnTo>
                    <a:pt x="1684020" y="1139952"/>
                  </a:lnTo>
                  <a:lnTo>
                    <a:pt x="1696212" y="1080516"/>
                  </a:lnTo>
                  <a:lnTo>
                    <a:pt x="1737360" y="1018032"/>
                  </a:lnTo>
                  <a:lnTo>
                    <a:pt x="1796796" y="973836"/>
                  </a:lnTo>
                  <a:lnTo>
                    <a:pt x="1833372" y="963168"/>
                  </a:lnTo>
                  <a:lnTo>
                    <a:pt x="1833372" y="1481328"/>
                  </a:lnTo>
                  <a:lnTo>
                    <a:pt x="1539240" y="1481328"/>
                  </a:lnTo>
                  <a:lnTo>
                    <a:pt x="1539240" y="1499616"/>
                  </a:lnTo>
                  <a:lnTo>
                    <a:pt x="1847088" y="1499616"/>
                  </a:lnTo>
                  <a:lnTo>
                    <a:pt x="1850136" y="1495044"/>
                  </a:lnTo>
                  <a:lnTo>
                    <a:pt x="1851660" y="1493520"/>
                  </a:lnTo>
                  <a:lnTo>
                    <a:pt x="1851660" y="960120"/>
                  </a:lnTo>
                  <a:lnTo>
                    <a:pt x="1869948" y="958596"/>
                  </a:lnTo>
                  <a:lnTo>
                    <a:pt x="1943100" y="973836"/>
                  </a:lnTo>
                  <a:lnTo>
                    <a:pt x="2002536" y="1018032"/>
                  </a:lnTo>
                  <a:lnTo>
                    <a:pt x="2042160" y="1080516"/>
                  </a:lnTo>
                  <a:lnTo>
                    <a:pt x="2057400" y="1159764"/>
                  </a:lnTo>
                  <a:lnTo>
                    <a:pt x="2057400" y="1164336"/>
                  </a:lnTo>
                  <a:lnTo>
                    <a:pt x="2058924" y="1168908"/>
                  </a:lnTo>
                  <a:lnTo>
                    <a:pt x="2065020" y="1176528"/>
                  </a:lnTo>
                  <a:lnTo>
                    <a:pt x="2069592" y="1178052"/>
                  </a:lnTo>
                  <a:lnTo>
                    <a:pt x="4411980" y="1178052"/>
                  </a:lnTo>
                  <a:lnTo>
                    <a:pt x="4411980" y="1139952"/>
                  </a:lnTo>
                  <a:close/>
                </a:path>
                <a:path w="4948555" h="1903729">
                  <a:moveTo>
                    <a:pt x="4948428" y="1773936"/>
                  </a:moveTo>
                  <a:lnTo>
                    <a:pt x="4866132" y="1620012"/>
                  </a:lnTo>
                  <a:lnTo>
                    <a:pt x="4782312" y="1773936"/>
                  </a:lnTo>
                  <a:lnTo>
                    <a:pt x="4844796" y="1773936"/>
                  </a:lnTo>
                  <a:lnTo>
                    <a:pt x="4844796" y="1859280"/>
                  </a:lnTo>
                  <a:lnTo>
                    <a:pt x="68580" y="1859280"/>
                  </a:lnTo>
                  <a:lnTo>
                    <a:pt x="68580" y="1903476"/>
                  </a:lnTo>
                  <a:lnTo>
                    <a:pt x="4870704" y="1903476"/>
                  </a:lnTo>
                  <a:lnTo>
                    <a:pt x="4876800" y="1900428"/>
                  </a:lnTo>
                  <a:lnTo>
                    <a:pt x="4884420" y="1892808"/>
                  </a:lnTo>
                  <a:lnTo>
                    <a:pt x="4887468" y="1886712"/>
                  </a:lnTo>
                  <a:lnTo>
                    <a:pt x="4887468" y="1773936"/>
                  </a:lnTo>
                  <a:lnTo>
                    <a:pt x="4948428" y="1773936"/>
                  </a:lnTo>
                  <a:close/>
                </a:path>
              </a:pathLst>
            </a:custGeom>
            <a:solidFill>
              <a:srgbClr val="1F2A5D"/>
            </a:solidFill>
          </p:spPr>
          <p:txBody>
            <a:bodyPr wrap="square" lIns="0" tIns="0" rIns="0" bIns="0" rtlCol="0"/>
            <a:lstStyle/>
            <a:p>
              <a:endParaRPr/>
            </a:p>
          </p:txBody>
        </p:sp>
      </p:grpSp>
      <p:sp>
        <p:nvSpPr>
          <p:cNvPr id="74" name="object 74"/>
          <p:cNvSpPr txBox="1"/>
          <p:nvPr/>
        </p:nvSpPr>
        <p:spPr>
          <a:xfrm>
            <a:off x="3004782" y="5085077"/>
            <a:ext cx="71183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ambria"/>
                <a:cs typeface="Cambria"/>
              </a:rPr>
              <a:t>Condenser</a:t>
            </a:r>
            <a:endParaRPr sz="1200">
              <a:latin typeface="Cambria"/>
              <a:cs typeface="Cambria"/>
            </a:endParaRPr>
          </a:p>
        </p:txBody>
      </p:sp>
      <p:sp>
        <p:nvSpPr>
          <p:cNvPr id="75" name="object 75"/>
          <p:cNvSpPr txBox="1"/>
          <p:nvPr/>
        </p:nvSpPr>
        <p:spPr>
          <a:xfrm>
            <a:off x="3068852" y="4408377"/>
            <a:ext cx="603250" cy="536575"/>
          </a:xfrm>
          <a:prstGeom prst="rect">
            <a:avLst/>
          </a:prstGeom>
        </p:spPr>
        <p:txBody>
          <a:bodyPr vert="horz" wrap="square" lIns="0" tIns="12700" rIns="0" bIns="0" rtlCol="0">
            <a:spAutoFit/>
          </a:bodyPr>
          <a:lstStyle/>
          <a:p>
            <a:pPr marL="68580">
              <a:lnSpc>
                <a:spcPct val="100000"/>
              </a:lnSpc>
              <a:spcBef>
                <a:spcPts val="100"/>
              </a:spcBef>
            </a:pPr>
            <a:r>
              <a:rPr sz="1200" spc="-10" dirty="0">
                <a:latin typeface="Cambria"/>
                <a:cs typeface="Cambria"/>
              </a:rPr>
              <a:t>Steam</a:t>
            </a:r>
            <a:endParaRPr sz="1200">
              <a:latin typeface="Cambria"/>
              <a:cs typeface="Cambria"/>
            </a:endParaRPr>
          </a:p>
          <a:p>
            <a:pPr marL="12700">
              <a:lnSpc>
                <a:spcPct val="100000"/>
              </a:lnSpc>
              <a:spcBef>
                <a:spcPts val="1140"/>
              </a:spcBef>
            </a:pPr>
            <a:r>
              <a:rPr sz="1200" spc="-10" dirty="0">
                <a:solidFill>
                  <a:srgbClr val="FFFFFF"/>
                </a:solidFill>
                <a:latin typeface="Cambria"/>
                <a:cs typeface="Cambria"/>
              </a:rPr>
              <a:t>Turbines</a:t>
            </a:r>
            <a:endParaRPr sz="1200">
              <a:latin typeface="Cambria"/>
              <a:cs typeface="Cambria"/>
            </a:endParaRPr>
          </a:p>
        </p:txBody>
      </p:sp>
      <p:sp>
        <p:nvSpPr>
          <p:cNvPr id="76" name="object 76"/>
          <p:cNvSpPr txBox="1"/>
          <p:nvPr/>
        </p:nvSpPr>
        <p:spPr>
          <a:xfrm>
            <a:off x="3010884" y="5478216"/>
            <a:ext cx="744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ambria"/>
                <a:cs typeface="Cambria"/>
              </a:rPr>
              <a:t>Feed</a:t>
            </a:r>
            <a:r>
              <a:rPr sz="1200" spc="-30" dirty="0">
                <a:solidFill>
                  <a:srgbClr val="FFFFFF"/>
                </a:solidFill>
                <a:latin typeface="Cambria"/>
                <a:cs typeface="Cambria"/>
              </a:rPr>
              <a:t> </a:t>
            </a:r>
            <a:r>
              <a:rPr sz="1200" spc="-10" dirty="0">
                <a:solidFill>
                  <a:srgbClr val="FFFFFF"/>
                </a:solidFill>
                <a:latin typeface="Cambria"/>
                <a:cs typeface="Cambria"/>
              </a:rPr>
              <a:t>water</a:t>
            </a:r>
            <a:endParaRPr sz="1200">
              <a:latin typeface="Cambria"/>
              <a:cs typeface="Cambria"/>
            </a:endParaRPr>
          </a:p>
        </p:txBody>
      </p:sp>
      <p:sp>
        <p:nvSpPr>
          <p:cNvPr id="77" name="object 77"/>
          <p:cNvSpPr txBox="1"/>
          <p:nvPr/>
        </p:nvSpPr>
        <p:spPr>
          <a:xfrm>
            <a:off x="6607580" y="3855241"/>
            <a:ext cx="563880" cy="188595"/>
          </a:xfrm>
          <a:prstGeom prst="rect">
            <a:avLst/>
          </a:prstGeom>
        </p:spPr>
        <p:txBody>
          <a:bodyPr vert="horz" wrap="square" lIns="0" tIns="14604" rIns="0" bIns="0" rtlCol="0">
            <a:spAutoFit/>
          </a:bodyPr>
          <a:lstStyle/>
          <a:p>
            <a:pPr marL="12700">
              <a:lnSpc>
                <a:spcPct val="100000"/>
              </a:lnSpc>
              <a:spcBef>
                <a:spcPts val="114"/>
              </a:spcBef>
            </a:pPr>
            <a:r>
              <a:rPr sz="1050" dirty="0">
                <a:solidFill>
                  <a:srgbClr val="FFFFFF"/>
                </a:solidFill>
                <a:latin typeface="Cambria"/>
                <a:cs typeface="Cambria"/>
              </a:rPr>
              <a:t>Ash</a:t>
            </a:r>
            <a:r>
              <a:rPr sz="1050" spc="15" dirty="0">
                <a:solidFill>
                  <a:srgbClr val="FFFFFF"/>
                </a:solidFill>
                <a:latin typeface="Cambria"/>
                <a:cs typeface="Cambria"/>
              </a:rPr>
              <a:t> </a:t>
            </a:r>
            <a:r>
              <a:rPr sz="1050" spc="-20" dirty="0">
                <a:solidFill>
                  <a:srgbClr val="FFFFFF"/>
                </a:solidFill>
                <a:latin typeface="Cambria"/>
                <a:cs typeface="Cambria"/>
              </a:rPr>
              <a:t>Dyke</a:t>
            </a:r>
            <a:endParaRPr sz="1050">
              <a:latin typeface="Cambria"/>
              <a:cs typeface="Cambria"/>
            </a:endParaRPr>
          </a:p>
        </p:txBody>
      </p:sp>
      <p:sp>
        <p:nvSpPr>
          <p:cNvPr id="78" name="object 78"/>
          <p:cNvSpPr txBox="1"/>
          <p:nvPr/>
        </p:nvSpPr>
        <p:spPr>
          <a:xfrm>
            <a:off x="4819876" y="1968494"/>
            <a:ext cx="3438525" cy="67183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Cambria"/>
                <a:cs typeface="Cambria"/>
              </a:rPr>
              <a:t>Main</a:t>
            </a:r>
            <a:r>
              <a:rPr sz="1200" spc="-70" dirty="0">
                <a:solidFill>
                  <a:srgbClr val="FFFFFF"/>
                </a:solidFill>
                <a:latin typeface="Cambria"/>
                <a:cs typeface="Cambria"/>
              </a:rPr>
              <a:t> </a:t>
            </a:r>
            <a:r>
              <a:rPr sz="1200" dirty="0">
                <a:solidFill>
                  <a:srgbClr val="FFFFFF"/>
                </a:solidFill>
                <a:latin typeface="Cambria"/>
                <a:cs typeface="Cambria"/>
              </a:rPr>
              <a:t>Intake</a:t>
            </a:r>
            <a:r>
              <a:rPr sz="1200" spc="-30" dirty="0">
                <a:solidFill>
                  <a:srgbClr val="FFFFFF"/>
                </a:solidFill>
                <a:latin typeface="Cambria"/>
                <a:cs typeface="Cambria"/>
              </a:rPr>
              <a:t> </a:t>
            </a:r>
            <a:r>
              <a:rPr sz="1200" spc="-10" dirty="0">
                <a:solidFill>
                  <a:srgbClr val="FFFFFF"/>
                </a:solidFill>
                <a:latin typeface="Cambria"/>
                <a:cs typeface="Cambria"/>
              </a:rPr>
              <a:t>Water</a:t>
            </a:r>
            <a:r>
              <a:rPr sz="1200" spc="-30" dirty="0">
                <a:solidFill>
                  <a:srgbClr val="FFFFFF"/>
                </a:solidFill>
                <a:latin typeface="Cambria"/>
                <a:cs typeface="Cambria"/>
              </a:rPr>
              <a:t> </a:t>
            </a:r>
            <a:r>
              <a:rPr sz="1200" spc="-10" dirty="0">
                <a:solidFill>
                  <a:srgbClr val="FFFFFF"/>
                </a:solidFill>
                <a:latin typeface="Cambria"/>
                <a:cs typeface="Cambria"/>
              </a:rPr>
              <a:t>Reservoir</a:t>
            </a:r>
            <a:endParaRPr sz="1200">
              <a:latin typeface="Cambria"/>
              <a:cs typeface="Cambria"/>
            </a:endParaRPr>
          </a:p>
          <a:p>
            <a:pPr>
              <a:lnSpc>
                <a:spcPct val="100000"/>
              </a:lnSpc>
              <a:spcBef>
                <a:spcPts val="800"/>
              </a:spcBef>
            </a:pPr>
            <a:endParaRPr sz="1200">
              <a:latin typeface="Cambria"/>
              <a:cs typeface="Cambria"/>
            </a:endParaRPr>
          </a:p>
          <a:p>
            <a:pPr marR="5080" algn="r">
              <a:lnSpc>
                <a:spcPct val="100000"/>
              </a:lnSpc>
            </a:pPr>
            <a:r>
              <a:rPr sz="1200" i="1" dirty="0">
                <a:solidFill>
                  <a:srgbClr val="FFFFFF"/>
                </a:solidFill>
                <a:latin typeface="Calibri"/>
                <a:cs typeface="Calibri"/>
              </a:rPr>
              <a:t>Coal</a:t>
            </a:r>
            <a:r>
              <a:rPr sz="1200" i="1" spc="-35" dirty="0">
                <a:solidFill>
                  <a:srgbClr val="FFFFFF"/>
                </a:solidFill>
                <a:latin typeface="Calibri"/>
                <a:cs typeface="Calibri"/>
              </a:rPr>
              <a:t> </a:t>
            </a:r>
            <a:r>
              <a:rPr sz="1200" i="1" spc="-10" dirty="0">
                <a:solidFill>
                  <a:srgbClr val="FFFFFF"/>
                </a:solidFill>
                <a:latin typeface="Calibri"/>
                <a:cs typeface="Calibri"/>
              </a:rPr>
              <a:t>Handling</a:t>
            </a:r>
            <a:endParaRPr sz="1200">
              <a:latin typeface="Calibri"/>
              <a:cs typeface="Calibri"/>
            </a:endParaRPr>
          </a:p>
        </p:txBody>
      </p:sp>
      <p:sp>
        <p:nvSpPr>
          <p:cNvPr id="79" name="object 79"/>
          <p:cNvSpPr txBox="1"/>
          <p:nvPr/>
        </p:nvSpPr>
        <p:spPr>
          <a:xfrm>
            <a:off x="7207956" y="3512285"/>
            <a:ext cx="157353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mbria"/>
                <a:cs typeface="Cambria"/>
              </a:rPr>
              <a:t>Ash</a:t>
            </a:r>
            <a:r>
              <a:rPr sz="1200" spc="-35" dirty="0">
                <a:latin typeface="Cambria"/>
                <a:cs typeface="Cambria"/>
              </a:rPr>
              <a:t> </a:t>
            </a:r>
            <a:r>
              <a:rPr sz="1200" dirty="0">
                <a:latin typeface="Cambria"/>
                <a:cs typeface="Cambria"/>
              </a:rPr>
              <a:t>water</a:t>
            </a:r>
            <a:r>
              <a:rPr sz="1200" spc="275" dirty="0">
                <a:latin typeface="Cambria"/>
                <a:cs typeface="Cambria"/>
              </a:rPr>
              <a:t> </a:t>
            </a:r>
            <a:r>
              <a:rPr sz="1200" spc="-10" dirty="0">
                <a:latin typeface="Cambria"/>
                <a:cs typeface="Cambria"/>
              </a:rPr>
              <a:t>recirculation</a:t>
            </a:r>
            <a:endParaRPr sz="1200">
              <a:latin typeface="Cambria"/>
              <a:cs typeface="Cambria"/>
            </a:endParaRPr>
          </a:p>
        </p:txBody>
      </p:sp>
      <p:sp>
        <p:nvSpPr>
          <p:cNvPr id="80" name="object 80"/>
          <p:cNvSpPr txBox="1"/>
          <p:nvPr/>
        </p:nvSpPr>
        <p:spPr>
          <a:xfrm>
            <a:off x="6231135" y="4172187"/>
            <a:ext cx="1697989" cy="208279"/>
          </a:xfrm>
          <a:prstGeom prst="rect">
            <a:avLst/>
          </a:prstGeom>
        </p:spPr>
        <p:txBody>
          <a:bodyPr vert="horz" wrap="square" lIns="0" tIns="12700" rIns="0" bIns="0" rtlCol="0">
            <a:spAutoFit/>
          </a:bodyPr>
          <a:lstStyle/>
          <a:p>
            <a:pPr marL="12700">
              <a:lnSpc>
                <a:spcPct val="100000"/>
              </a:lnSpc>
              <a:spcBef>
                <a:spcPts val="100"/>
              </a:spcBef>
            </a:pPr>
            <a:r>
              <a:rPr sz="1200" i="1" spc="-10" dirty="0">
                <a:latin typeface="Cambria"/>
                <a:cs typeface="Cambria"/>
              </a:rPr>
              <a:t>Evaporative </a:t>
            </a:r>
            <a:r>
              <a:rPr sz="1200" i="1" dirty="0">
                <a:latin typeface="Cambria"/>
                <a:cs typeface="Cambria"/>
              </a:rPr>
              <a:t>+</a:t>
            </a:r>
            <a:r>
              <a:rPr sz="1200" i="1" spc="-20" dirty="0">
                <a:latin typeface="Cambria"/>
                <a:cs typeface="Cambria"/>
              </a:rPr>
              <a:t> </a:t>
            </a:r>
            <a:r>
              <a:rPr sz="1200" i="1" dirty="0">
                <a:latin typeface="Cambria"/>
                <a:cs typeface="Cambria"/>
              </a:rPr>
              <a:t>Drift</a:t>
            </a:r>
            <a:r>
              <a:rPr sz="1200" i="1" spc="290" dirty="0">
                <a:latin typeface="Cambria"/>
                <a:cs typeface="Cambria"/>
              </a:rPr>
              <a:t> </a:t>
            </a:r>
            <a:r>
              <a:rPr sz="1200" i="1" spc="-10" dirty="0">
                <a:latin typeface="Cambria"/>
                <a:cs typeface="Cambria"/>
              </a:rPr>
              <a:t>Losses</a:t>
            </a:r>
            <a:endParaRPr sz="1200">
              <a:latin typeface="Cambria"/>
              <a:cs typeface="Cambria"/>
            </a:endParaRPr>
          </a:p>
        </p:txBody>
      </p:sp>
      <p:sp>
        <p:nvSpPr>
          <p:cNvPr id="81" name="object 81"/>
          <p:cNvSpPr txBox="1">
            <a:spLocks noGrp="1"/>
          </p:cNvSpPr>
          <p:nvPr>
            <p:ph type="title"/>
          </p:nvPr>
        </p:nvSpPr>
        <p:spPr>
          <a:xfrm>
            <a:off x="0" y="330708"/>
            <a:ext cx="8307705" cy="459105"/>
          </a:xfrm>
          <a:prstGeom prst="rect">
            <a:avLst/>
          </a:prstGeom>
          <a:solidFill>
            <a:srgbClr val="548ED4"/>
          </a:solidFill>
        </p:spPr>
        <p:txBody>
          <a:bodyPr vert="horz" wrap="square" lIns="0" tIns="10795" rIns="0" bIns="0" rtlCol="0">
            <a:spAutoFit/>
          </a:bodyPr>
          <a:lstStyle/>
          <a:p>
            <a:pPr marL="62230">
              <a:lnSpc>
                <a:spcPct val="100000"/>
              </a:lnSpc>
              <a:spcBef>
                <a:spcPts val="85"/>
              </a:spcBef>
            </a:pPr>
            <a:r>
              <a:rPr sz="2650" dirty="0"/>
              <a:t>Processes</a:t>
            </a:r>
            <a:r>
              <a:rPr sz="2650" spc="-15" dirty="0"/>
              <a:t> </a:t>
            </a:r>
            <a:r>
              <a:rPr sz="2650" dirty="0"/>
              <a:t>&amp;</a:t>
            </a:r>
            <a:r>
              <a:rPr sz="2650" spc="-10" dirty="0"/>
              <a:t> </a:t>
            </a:r>
            <a:r>
              <a:rPr sz="2650" dirty="0"/>
              <a:t>water</a:t>
            </a:r>
            <a:r>
              <a:rPr sz="2650" spc="-20" dirty="0"/>
              <a:t> </a:t>
            </a:r>
            <a:r>
              <a:rPr sz="2650" dirty="0"/>
              <a:t>usage</a:t>
            </a:r>
            <a:r>
              <a:rPr sz="2650" spc="-35" dirty="0"/>
              <a:t> </a:t>
            </a:r>
            <a:r>
              <a:rPr sz="2650" dirty="0"/>
              <a:t>areas</a:t>
            </a:r>
            <a:r>
              <a:rPr sz="2650" spc="-10" dirty="0"/>
              <a:t> </a:t>
            </a:r>
            <a:r>
              <a:rPr sz="2650" dirty="0"/>
              <a:t>in</a:t>
            </a:r>
            <a:r>
              <a:rPr sz="2650" spc="-10" dirty="0"/>
              <a:t> </a:t>
            </a:r>
            <a:r>
              <a:rPr sz="2650" dirty="0"/>
              <a:t>a</a:t>
            </a:r>
            <a:r>
              <a:rPr sz="2650" spc="-35" dirty="0"/>
              <a:t> </a:t>
            </a:r>
            <a:r>
              <a:rPr sz="2650" dirty="0"/>
              <a:t>thermal</a:t>
            </a:r>
            <a:r>
              <a:rPr sz="2650" spc="-15" dirty="0"/>
              <a:t> </a:t>
            </a:r>
            <a:r>
              <a:rPr sz="2650" dirty="0"/>
              <a:t>power</a:t>
            </a:r>
            <a:r>
              <a:rPr sz="2650" spc="-50" dirty="0"/>
              <a:t> </a:t>
            </a:r>
            <a:r>
              <a:rPr sz="2650" spc="-10" dirty="0"/>
              <a:t>plant</a:t>
            </a:r>
            <a:endParaRPr sz="2650"/>
          </a:p>
        </p:txBody>
      </p:sp>
      <p:pic>
        <p:nvPicPr>
          <p:cNvPr id="82" name="object 82"/>
          <p:cNvPicPr/>
          <p:nvPr/>
        </p:nvPicPr>
        <p:blipFill>
          <a:blip r:embed="rId27" cstate="print"/>
          <a:stretch>
            <a:fillRect/>
          </a:stretch>
        </p:blipFill>
        <p:spPr>
          <a:xfrm>
            <a:off x="8929116" y="330708"/>
            <a:ext cx="1109472" cy="4033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p:nvPr/>
        </p:nvSpPr>
        <p:spPr>
          <a:xfrm>
            <a:off x="843816" y="1988336"/>
            <a:ext cx="8238490" cy="4610100"/>
          </a:xfrm>
          <a:prstGeom prst="rect">
            <a:avLst/>
          </a:prstGeom>
        </p:spPr>
        <p:txBody>
          <a:bodyPr vert="horz" wrap="square" lIns="0" tIns="12065" rIns="0" bIns="0" rtlCol="0">
            <a:spAutoFit/>
          </a:bodyPr>
          <a:lstStyle/>
          <a:p>
            <a:pPr marL="13970" marR="1009650">
              <a:lnSpc>
                <a:spcPct val="101299"/>
              </a:lnSpc>
              <a:spcBef>
                <a:spcPts val="95"/>
              </a:spcBef>
            </a:pPr>
            <a:r>
              <a:rPr sz="2250" b="1" dirty="0">
                <a:latin typeface="Calibri"/>
                <a:cs typeface="Calibri"/>
              </a:rPr>
              <a:t>Plant</a:t>
            </a:r>
            <a:r>
              <a:rPr sz="2250" b="1" spc="-45" dirty="0">
                <a:latin typeface="Calibri"/>
                <a:cs typeface="Calibri"/>
              </a:rPr>
              <a:t> </a:t>
            </a:r>
            <a:r>
              <a:rPr sz="2250" b="1" dirty="0">
                <a:latin typeface="Calibri"/>
                <a:cs typeface="Calibri"/>
              </a:rPr>
              <a:t>water</a:t>
            </a:r>
            <a:r>
              <a:rPr sz="2250" b="1" spc="-15" dirty="0">
                <a:latin typeface="Calibri"/>
                <a:cs typeface="Calibri"/>
              </a:rPr>
              <a:t> </a:t>
            </a:r>
            <a:r>
              <a:rPr sz="2250" b="1" dirty="0">
                <a:latin typeface="Calibri"/>
                <a:cs typeface="Calibri"/>
              </a:rPr>
              <a:t>consumption</a:t>
            </a:r>
            <a:r>
              <a:rPr sz="2250" b="1" spc="-70" dirty="0">
                <a:latin typeface="Calibri"/>
                <a:cs typeface="Calibri"/>
              </a:rPr>
              <a:t> </a:t>
            </a:r>
            <a:r>
              <a:rPr sz="2250" b="1" dirty="0">
                <a:latin typeface="Calibri"/>
                <a:cs typeface="Calibri"/>
              </a:rPr>
              <a:t>is</a:t>
            </a:r>
            <a:r>
              <a:rPr sz="2250" b="1" spc="-25" dirty="0">
                <a:latin typeface="Calibri"/>
                <a:cs typeface="Calibri"/>
              </a:rPr>
              <a:t> </a:t>
            </a:r>
            <a:r>
              <a:rPr sz="2250" b="1" dirty="0">
                <a:latin typeface="Calibri"/>
                <a:cs typeface="Calibri"/>
              </a:rPr>
              <a:t>governed</a:t>
            </a:r>
            <a:r>
              <a:rPr sz="2250" b="1" spc="-45" dirty="0">
                <a:latin typeface="Calibri"/>
                <a:cs typeface="Calibri"/>
              </a:rPr>
              <a:t> </a:t>
            </a:r>
            <a:r>
              <a:rPr sz="2250" b="1" dirty="0">
                <a:latin typeface="Calibri"/>
                <a:cs typeface="Calibri"/>
              </a:rPr>
              <a:t>by</a:t>
            </a:r>
            <a:r>
              <a:rPr sz="2250" b="1" spc="-35" dirty="0">
                <a:latin typeface="Calibri"/>
                <a:cs typeface="Calibri"/>
              </a:rPr>
              <a:t> </a:t>
            </a:r>
            <a:r>
              <a:rPr sz="2250" b="1" dirty="0">
                <a:latin typeface="Calibri"/>
                <a:cs typeface="Calibri"/>
              </a:rPr>
              <a:t>a</a:t>
            </a:r>
            <a:r>
              <a:rPr sz="2250" b="1" spc="-10" dirty="0">
                <a:latin typeface="Calibri"/>
                <a:cs typeface="Calibri"/>
              </a:rPr>
              <a:t> </a:t>
            </a:r>
            <a:r>
              <a:rPr sz="2250" b="1" dirty="0">
                <a:latin typeface="Calibri"/>
                <a:cs typeface="Calibri"/>
              </a:rPr>
              <a:t>number</a:t>
            </a:r>
            <a:r>
              <a:rPr sz="2250" b="1" spc="-45" dirty="0">
                <a:latin typeface="Calibri"/>
                <a:cs typeface="Calibri"/>
              </a:rPr>
              <a:t> </a:t>
            </a:r>
            <a:r>
              <a:rPr sz="2250" b="1" dirty="0">
                <a:latin typeface="Calibri"/>
                <a:cs typeface="Calibri"/>
              </a:rPr>
              <a:t>of</a:t>
            </a:r>
            <a:r>
              <a:rPr sz="2250" b="1" spc="-15" dirty="0">
                <a:latin typeface="Calibri"/>
                <a:cs typeface="Calibri"/>
              </a:rPr>
              <a:t> </a:t>
            </a:r>
            <a:r>
              <a:rPr sz="2250" b="1" spc="-10" dirty="0">
                <a:latin typeface="Calibri"/>
                <a:cs typeface="Calibri"/>
              </a:rPr>
              <a:t>factors </a:t>
            </a:r>
            <a:r>
              <a:rPr sz="2250" b="1" dirty="0">
                <a:latin typeface="Calibri"/>
                <a:cs typeface="Calibri"/>
              </a:rPr>
              <a:t>such</a:t>
            </a:r>
            <a:r>
              <a:rPr sz="2250" b="1" spc="-40" dirty="0">
                <a:latin typeface="Calibri"/>
                <a:cs typeface="Calibri"/>
              </a:rPr>
              <a:t> </a:t>
            </a:r>
            <a:r>
              <a:rPr sz="2250" b="1" dirty="0">
                <a:latin typeface="Calibri"/>
                <a:cs typeface="Calibri"/>
              </a:rPr>
              <a:t>as</a:t>
            </a:r>
            <a:r>
              <a:rPr sz="2250" b="1" spc="15" dirty="0">
                <a:latin typeface="Calibri"/>
                <a:cs typeface="Calibri"/>
              </a:rPr>
              <a:t> </a:t>
            </a:r>
            <a:r>
              <a:rPr sz="2250" b="1" spc="-50" dirty="0">
                <a:latin typeface="Calibri"/>
                <a:cs typeface="Calibri"/>
              </a:rPr>
              <a:t>:</a:t>
            </a:r>
            <a:endParaRPr sz="2250">
              <a:latin typeface="Calibri"/>
              <a:cs typeface="Calibri"/>
            </a:endParaRPr>
          </a:p>
          <a:p>
            <a:pPr marL="13970" marR="349885">
              <a:lnSpc>
                <a:spcPct val="101299"/>
              </a:lnSpc>
            </a:pPr>
            <a:r>
              <a:rPr sz="2250" b="1" dirty="0">
                <a:latin typeface="Calibri"/>
                <a:cs typeface="Calibri"/>
              </a:rPr>
              <a:t>Quality</a:t>
            </a:r>
            <a:r>
              <a:rPr sz="2250" b="1" spc="-60" dirty="0">
                <a:latin typeface="Calibri"/>
                <a:cs typeface="Calibri"/>
              </a:rPr>
              <a:t> </a:t>
            </a:r>
            <a:r>
              <a:rPr sz="2250" b="1" dirty="0">
                <a:latin typeface="Calibri"/>
                <a:cs typeface="Calibri"/>
              </a:rPr>
              <a:t>of</a:t>
            </a:r>
            <a:r>
              <a:rPr sz="2250" b="1" spc="5" dirty="0">
                <a:latin typeface="Calibri"/>
                <a:cs typeface="Calibri"/>
              </a:rPr>
              <a:t> </a:t>
            </a:r>
            <a:r>
              <a:rPr sz="2250" b="1" dirty="0">
                <a:latin typeface="Calibri"/>
                <a:cs typeface="Calibri"/>
              </a:rPr>
              <a:t>raw</a:t>
            </a:r>
            <a:r>
              <a:rPr sz="2250" b="1" spc="-40" dirty="0">
                <a:latin typeface="Calibri"/>
                <a:cs typeface="Calibri"/>
              </a:rPr>
              <a:t> </a:t>
            </a:r>
            <a:r>
              <a:rPr sz="2250" b="1" spc="-20" dirty="0">
                <a:latin typeface="Calibri"/>
                <a:cs typeface="Calibri"/>
              </a:rPr>
              <a:t>water,</a:t>
            </a:r>
            <a:r>
              <a:rPr sz="2250" b="1" spc="-45" dirty="0">
                <a:latin typeface="Calibri"/>
                <a:cs typeface="Calibri"/>
              </a:rPr>
              <a:t> </a:t>
            </a:r>
            <a:r>
              <a:rPr sz="2250" b="1" dirty="0">
                <a:latin typeface="Calibri"/>
                <a:cs typeface="Calibri"/>
              </a:rPr>
              <a:t>type</a:t>
            </a:r>
            <a:r>
              <a:rPr sz="2250" b="1" spc="-40" dirty="0">
                <a:latin typeface="Calibri"/>
                <a:cs typeface="Calibri"/>
              </a:rPr>
              <a:t> </a:t>
            </a:r>
            <a:r>
              <a:rPr sz="2250" b="1" dirty="0">
                <a:latin typeface="Calibri"/>
                <a:cs typeface="Calibri"/>
              </a:rPr>
              <a:t>of</a:t>
            </a:r>
            <a:r>
              <a:rPr sz="2250" b="1" spc="10" dirty="0">
                <a:latin typeface="Calibri"/>
                <a:cs typeface="Calibri"/>
              </a:rPr>
              <a:t> </a:t>
            </a:r>
            <a:r>
              <a:rPr sz="2250" b="1" dirty="0">
                <a:latin typeface="Calibri"/>
                <a:cs typeface="Calibri"/>
              </a:rPr>
              <a:t>condenser</a:t>
            </a:r>
            <a:r>
              <a:rPr sz="2250" b="1" spc="-45" dirty="0">
                <a:latin typeface="Calibri"/>
                <a:cs typeface="Calibri"/>
              </a:rPr>
              <a:t> </a:t>
            </a:r>
            <a:r>
              <a:rPr sz="2250" b="1" dirty="0">
                <a:latin typeface="Calibri"/>
                <a:cs typeface="Calibri"/>
              </a:rPr>
              <a:t>cooling</a:t>
            </a:r>
            <a:r>
              <a:rPr sz="2250" b="1" spc="-40" dirty="0">
                <a:latin typeface="Calibri"/>
                <a:cs typeface="Calibri"/>
              </a:rPr>
              <a:t> </a:t>
            </a:r>
            <a:r>
              <a:rPr sz="2250" b="1" dirty="0">
                <a:latin typeface="Calibri"/>
                <a:cs typeface="Calibri"/>
              </a:rPr>
              <a:t>system,</a:t>
            </a:r>
            <a:r>
              <a:rPr sz="2250" b="1" spc="-70" dirty="0">
                <a:latin typeface="Calibri"/>
                <a:cs typeface="Calibri"/>
              </a:rPr>
              <a:t> </a:t>
            </a:r>
            <a:r>
              <a:rPr sz="2250" b="1" dirty="0">
                <a:latin typeface="Calibri"/>
                <a:cs typeface="Calibri"/>
              </a:rPr>
              <a:t>Quality</a:t>
            </a:r>
            <a:r>
              <a:rPr sz="2250" b="1" spc="-60" dirty="0">
                <a:latin typeface="Calibri"/>
                <a:cs typeface="Calibri"/>
              </a:rPr>
              <a:t> </a:t>
            </a:r>
            <a:r>
              <a:rPr sz="2250" b="1" spc="-25" dirty="0">
                <a:latin typeface="Calibri"/>
                <a:cs typeface="Calibri"/>
              </a:rPr>
              <a:t>of </a:t>
            </a:r>
            <a:r>
              <a:rPr sz="2250" b="1" dirty="0">
                <a:latin typeface="Calibri"/>
                <a:cs typeface="Calibri"/>
              </a:rPr>
              <a:t>coal,</a:t>
            </a:r>
            <a:r>
              <a:rPr sz="2250" b="1" spc="-30" dirty="0">
                <a:latin typeface="Calibri"/>
                <a:cs typeface="Calibri"/>
              </a:rPr>
              <a:t> </a:t>
            </a:r>
            <a:r>
              <a:rPr sz="2250" b="1" dirty="0">
                <a:latin typeface="Calibri"/>
                <a:cs typeface="Calibri"/>
              </a:rPr>
              <a:t>Ash</a:t>
            </a:r>
            <a:r>
              <a:rPr sz="2250" b="1" spc="-25" dirty="0">
                <a:latin typeface="Calibri"/>
                <a:cs typeface="Calibri"/>
              </a:rPr>
              <a:t> </a:t>
            </a:r>
            <a:r>
              <a:rPr sz="2250" b="1" spc="-10" dirty="0">
                <a:latin typeface="Calibri"/>
                <a:cs typeface="Calibri"/>
              </a:rPr>
              <a:t>utilization,</a:t>
            </a:r>
            <a:r>
              <a:rPr sz="2250" b="1" spc="-75" dirty="0">
                <a:latin typeface="Calibri"/>
                <a:cs typeface="Calibri"/>
              </a:rPr>
              <a:t> </a:t>
            </a:r>
            <a:r>
              <a:rPr sz="2250" b="1" dirty="0">
                <a:latin typeface="Calibri"/>
                <a:cs typeface="Calibri"/>
              </a:rPr>
              <a:t>Type</a:t>
            </a:r>
            <a:r>
              <a:rPr sz="2250" b="1" spc="-45" dirty="0">
                <a:latin typeface="Calibri"/>
                <a:cs typeface="Calibri"/>
              </a:rPr>
              <a:t> </a:t>
            </a:r>
            <a:r>
              <a:rPr sz="2250" b="1" dirty="0">
                <a:latin typeface="Calibri"/>
                <a:cs typeface="Calibri"/>
              </a:rPr>
              <a:t>of</a:t>
            </a:r>
            <a:r>
              <a:rPr sz="2250" b="1" spc="-5" dirty="0">
                <a:latin typeface="Calibri"/>
                <a:cs typeface="Calibri"/>
              </a:rPr>
              <a:t> </a:t>
            </a:r>
            <a:r>
              <a:rPr sz="2250" b="1" dirty="0">
                <a:latin typeface="Calibri"/>
                <a:cs typeface="Calibri"/>
              </a:rPr>
              <a:t>ash</a:t>
            </a:r>
            <a:r>
              <a:rPr sz="2250" b="1" spc="-50" dirty="0">
                <a:latin typeface="Calibri"/>
                <a:cs typeface="Calibri"/>
              </a:rPr>
              <a:t> </a:t>
            </a:r>
            <a:r>
              <a:rPr sz="2250" b="1" dirty="0">
                <a:latin typeface="Calibri"/>
                <a:cs typeface="Calibri"/>
              </a:rPr>
              <a:t>disposal</a:t>
            </a:r>
            <a:r>
              <a:rPr sz="2250" b="1" spc="-70" dirty="0">
                <a:latin typeface="Calibri"/>
                <a:cs typeface="Calibri"/>
              </a:rPr>
              <a:t> </a:t>
            </a:r>
            <a:r>
              <a:rPr sz="2250" b="1" dirty="0">
                <a:latin typeface="Calibri"/>
                <a:cs typeface="Calibri"/>
              </a:rPr>
              <a:t>system,</a:t>
            </a:r>
            <a:r>
              <a:rPr sz="2250" b="1" spc="-55" dirty="0">
                <a:latin typeface="Calibri"/>
                <a:cs typeface="Calibri"/>
              </a:rPr>
              <a:t> </a:t>
            </a:r>
            <a:r>
              <a:rPr sz="2250" b="1" dirty="0">
                <a:latin typeface="Calibri"/>
                <a:cs typeface="Calibri"/>
              </a:rPr>
              <a:t>Waste</a:t>
            </a:r>
            <a:r>
              <a:rPr sz="2250" b="1" spc="-20" dirty="0">
                <a:latin typeface="Calibri"/>
                <a:cs typeface="Calibri"/>
              </a:rPr>
              <a:t> </a:t>
            </a:r>
            <a:r>
              <a:rPr sz="2250" b="1" spc="-10" dirty="0">
                <a:latin typeface="Calibri"/>
                <a:cs typeface="Calibri"/>
              </a:rPr>
              <a:t>water </a:t>
            </a:r>
            <a:r>
              <a:rPr sz="2250" b="1" dirty="0">
                <a:latin typeface="Calibri"/>
                <a:cs typeface="Calibri"/>
              </a:rPr>
              <a:t>management</a:t>
            </a:r>
            <a:r>
              <a:rPr sz="2250" b="1" spc="-80" dirty="0">
                <a:latin typeface="Calibri"/>
                <a:cs typeface="Calibri"/>
              </a:rPr>
              <a:t> </a:t>
            </a:r>
            <a:r>
              <a:rPr sz="2250" b="1" dirty="0">
                <a:latin typeface="Calibri"/>
                <a:cs typeface="Calibri"/>
              </a:rPr>
              <a:t>aspects</a:t>
            </a:r>
            <a:r>
              <a:rPr sz="2250" b="1" spc="-30" dirty="0">
                <a:latin typeface="Calibri"/>
                <a:cs typeface="Calibri"/>
              </a:rPr>
              <a:t> </a:t>
            </a:r>
            <a:r>
              <a:rPr sz="2250" b="1" spc="-20" dirty="0">
                <a:latin typeface="Calibri"/>
                <a:cs typeface="Calibri"/>
              </a:rPr>
              <a:t>etc.</a:t>
            </a:r>
            <a:endParaRPr sz="2250">
              <a:latin typeface="Calibri"/>
              <a:cs typeface="Calibri"/>
            </a:endParaRPr>
          </a:p>
          <a:p>
            <a:pPr marL="13970" marR="5080" indent="-1905">
              <a:lnSpc>
                <a:spcPct val="101299"/>
              </a:lnSpc>
              <a:spcBef>
                <a:spcPts val="2735"/>
              </a:spcBef>
            </a:pPr>
            <a:r>
              <a:rPr sz="2250" b="1" dirty="0">
                <a:latin typeface="Calibri"/>
                <a:cs typeface="Calibri"/>
              </a:rPr>
              <a:t>In</a:t>
            </a:r>
            <a:r>
              <a:rPr sz="2250" b="1" spc="-70" dirty="0">
                <a:latin typeface="Calibri"/>
                <a:cs typeface="Calibri"/>
              </a:rPr>
              <a:t> </a:t>
            </a:r>
            <a:r>
              <a:rPr sz="2250" b="1" dirty="0">
                <a:latin typeface="Calibri"/>
                <a:cs typeface="Calibri"/>
              </a:rPr>
              <a:t>the</a:t>
            </a:r>
            <a:r>
              <a:rPr sz="2250" b="1" spc="-35" dirty="0">
                <a:latin typeface="Calibri"/>
                <a:cs typeface="Calibri"/>
              </a:rPr>
              <a:t> </a:t>
            </a:r>
            <a:r>
              <a:rPr sz="2250" b="1" dirty="0">
                <a:latin typeface="Calibri"/>
                <a:cs typeface="Calibri"/>
              </a:rPr>
              <a:t>past,</a:t>
            </a:r>
            <a:r>
              <a:rPr sz="2250" b="1" spc="-45" dirty="0">
                <a:latin typeface="Calibri"/>
                <a:cs typeface="Calibri"/>
              </a:rPr>
              <a:t> </a:t>
            </a:r>
            <a:r>
              <a:rPr sz="2250" b="1" dirty="0">
                <a:latin typeface="Calibri"/>
                <a:cs typeface="Calibri"/>
              </a:rPr>
              <a:t>power</a:t>
            </a:r>
            <a:r>
              <a:rPr sz="2250" b="1" spc="-35" dirty="0">
                <a:latin typeface="Calibri"/>
                <a:cs typeface="Calibri"/>
              </a:rPr>
              <a:t> </a:t>
            </a:r>
            <a:r>
              <a:rPr sz="2250" b="1" dirty="0">
                <a:latin typeface="Calibri"/>
                <a:cs typeface="Calibri"/>
              </a:rPr>
              <a:t>stations</a:t>
            </a:r>
            <a:r>
              <a:rPr sz="2250" b="1" spc="-45" dirty="0">
                <a:latin typeface="Calibri"/>
                <a:cs typeface="Calibri"/>
              </a:rPr>
              <a:t> </a:t>
            </a:r>
            <a:r>
              <a:rPr sz="2250" b="1" dirty="0">
                <a:latin typeface="Calibri"/>
                <a:cs typeface="Calibri"/>
              </a:rPr>
              <a:t>were</a:t>
            </a:r>
            <a:r>
              <a:rPr sz="2250" b="1" spc="-35" dirty="0">
                <a:latin typeface="Calibri"/>
                <a:cs typeface="Calibri"/>
              </a:rPr>
              <a:t> </a:t>
            </a:r>
            <a:r>
              <a:rPr sz="2250" b="1" dirty="0">
                <a:latin typeface="Calibri"/>
                <a:cs typeface="Calibri"/>
              </a:rPr>
              <a:t>designed</a:t>
            </a:r>
            <a:r>
              <a:rPr sz="2250" b="1" spc="-65" dirty="0">
                <a:latin typeface="Calibri"/>
                <a:cs typeface="Calibri"/>
              </a:rPr>
              <a:t> </a:t>
            </a:r>
            <a:r>
              <a:rPr sz="2250" b="1" dirty="0">
                <a:latin typeface="Calibri"/>
                <a:cs typeface="Calibri"/>
              </a:rPr>
              <a:t>with</a:t>
            </a:r>
            <a:r>
              <a:rPr sz="2250" b="1" spc="-70" dirty="0">
                <a:latin typeface="Calibri"/>
                <a:cs typeface="Calibri"/>
              </a:rPr>
              <a:t> </a:t>
            </a:r>
            <a:r>
              <a:rPr sz="2250" b="1" dirty="0">
                <a:latin typeface="Calibri"/>
                <a:cs typeface="Calibri"/>
              </a:rPr>
              <a:t>water</a:t>
            </a:r>
            <a:r>
              <a:rPr sz="2250" b="1" spc="-10" dirty="0">
                <a:latin typeface="Calibri"/>
                <a:cs typeface="Calibri"/>
              </a:rPr>
              <a:t> </a:t>
            </a:r>
            <a:r>
              <a:rPr sz="2250" b="1" dirty="0">
                <a:latin typeface="Calibri"/>
                <a:cs typeface="Calibri"/>
              </a:rPr>
              <a:t>systems</a:t>
            </a:r>
            <a:r>
              <a:rPr sz="2250" b="1" spc="-75" dirty="0">
                <a:latin typeface="Calibri"/>
                <a:cs typeface="Calibri"/>
              </a:rPr>
              <a:t> </a:t>
            </a:r>
            <a:r>
              <a:rPr sz="2250" b="1" spc="-10" dirty="0">
                <a:latin typeface="Calibri"/>
                <a:cs typeface="Calibri"/>
              </a:rPr>
              <a:t>having </a:t>
            </a:r>
            <a:r>
              <a:rPr sz="2250" b="1" dirty="0">
                <a:latin typeface="Calibri"/>
                <a:cs typeface="Calibri"/>
              </a:rPr>
              <a:t>liberal</a:t>
            </a:r>
            <a:r>
              <a:rPr sz="2250" b="1" spc="-45" dirty="0">
                <a:latin typeface="Calibri"/>
                <a:cs typeface="Calibri"/>
              </a:rPr>
              <a:t> </a:t>
            </a:r>
            <a:r>
              <a:rPr sz="2250" b="1" spc="-10" dirty="0">
                <a:latin typeface="Calibri"/>
                <a:cs typeface="Calibri"/>
              </a:rPr>
              <a:t>considerations</a:t>
            </a:r>
            <a:r>
              <a:rPr sz="2250" b="1" spc="-50" dirty="0">
                <a:latin typeface="Calibri"/>
                <a:cs typeface="Calibri"/>
              </a:rPr>
              <a:t> </a:t>
            </a:r>
            <a:r>
              <a:rPr sz="2250" b="1" dirty="0">
                <a:latin typeface="Calibri"/>
                <a:cs typeface="Calibri"/>
              </a:rPr>
              <a:t>and</a:t>
            </a:r>
            <a:r>
              <a:rPr sz="2250" b="1" spc="-15" dirty="0">
                <a:latin typeface="Calibri"/>
                <a:cs typeface="Calibri"/>
              </a:rPr>
              <a:t> </a:t>
            </a:r>
            <a:r>
              <a:rPr sz="2250" b="1" dirty="0">
                <a:latin typeface="Calibri"/>
                <a:cs typeface="Calibri"/>
              </a:rPr>
              <a:t>high</a:t>
            </a:r>
            <a:r>
              <a:rPr sz="2250" b="1" spc="-15" dirty="0">
                <a:latin typeface="Calibri"/>
                <a:cs typeface="Calibri"/>
              </a:rPr>
              <a:t> </a:t>
            </a:r>
            <a:r>
              <a:rPr sz="2250" b="1" dirty="0">
                <a:latin typeface="Calibri"/>
                <a:cs typeface="Calibri"/>
              </a:rPr>
              <a:t>design</a:t>
            </a:r>
            <a:r>
              <a:rPr sz="2250" b="1" spc="-45" dirty="0">
                <a:latin typeface="Calibri"/>
                <a:cs typeface="Calibri"/>
              </a:rPr>
              <a:t> </a:t>
            </a:r>
            <a:r>
              <a:rPr sz="2250" b="1" spc="-10" dirty="0">
                <a:latin typeface="Calibri"/>
                <a:cs typeface="Calibri"/>
              </a:rPr>
              <a:t>margins.</a:t>
            </a:r>
            <a:endParaRPr sz="2250">
              <a:latin typeface="Calibri"/>
              <a:cs typeface="Calibri"/>
            </a:endParaRPr>
          </a:p>
          <a:p>
            <a:pPr marL="13970" marR="725170" indent="-1905">
              <a:lnSpc>
                <a:spcPct val="101299"/>
              </a:lnSpc>
              <a:spcBef>
                <a:spcPts val="530"/>
              </a:spcBef>
            </a:pPr>
            <a:r>
              <a:rPr sz="2250" b="1" dirty="0">
                <a:latin typeface="Calibri"/>
                <a:cs typeface="Calibri"/>
              </a:rPr>
              <a:t>The</a:t>
            </a:r>
            <a:r>
              <a:rPr sz="2250" b="1" spc="-35" dirty="0">
                <a:latin typeface="Calibri"/>
                <a:cs typeface="Calibri"/>
              </a:rPr>
              <a:t> </a:t>
            </a:r>
            <a:r>
              <a:rPr sz="2250" b="1" dirty="0">
                <a:latin typeface="Calibri"/>
                <a:cs typeface="Calibri"/>
              </a:rPr>
              <a:t>consumptive</a:t>
            </a:r>
            <a:r>
              <a:rPr sz="2250" b="1" spc="-55" dirty="0">
                <a:latin typeface="Calibri"/>
                <a:cs typeface="Calibri"/>
              </a:rPr>
              <a:t> </a:t>
            </a:r>
            <a:r>
              <a:rPr sz="2250" b="1" dirty="0">
                <a:latin typeface="Calibri"/>
                <a:cs typeface="Calibri"/>
              </a:rPr>
              <a:t>water</a:t>
            </a:r>
            <a:r>
              <a:rPr sz="2250" b="1" spc="-10" dirty="0">
                <a:latin typeface="Calibri"/>
                <a:cs typeface="Calibri"/>
              </a:rPr>
              <a:t> requirement</a:t>
            </a:r>
            <a:r>
              <a:rPr sz="2250" b="1" spc="-65" dirty="0">
                <a:latin typeface="Calibri"/>
                <a:cs typeface="Calibri"/>
              </a:rPr>
              <a:t> </a:t>
            </a:r>
            <a:r>
              <a:rPr sz="2250" b="1" dirty="0">
                <a:latin typeface="Calibri"/>
                <a:cs typeface="Calibri"/>
              </a:rPr>
              <a:t>for</a:t>
            </a:r>
            <a:r>
              <a:rPr sz="2250" b="1" spc="20" dirty="0">
                <a:latin typeface="Calibri"/>
                <a:cs typeface="Calibri"/>
              </a:rPr>
              <a:t> </a:t>
            </a:r>
            <a:r>
              <a:rPr sz="2250" b="1" dirty="0">
                <a:latin typeface="Calibri"/>
                <a:cs typeface="Calibri"/>
              </a:rPr>
              <a:t>coal</a:t>
            </a:r>
            <a:r>
              <a:rPr sz="2250" b="1" spc="-15" dirty="0">
                <a:latin typeface="Calibri"/>
                <a:cs typeface="Calibri"/>
              </a:rPr>
              <a:t> </a:t>
            </a:r>
            <a:r>
              <a:rPr sz="2250" b="1" dirty="0">
                <a:latin typeface="Calibri"/>
                <a:cs typeface="Calibri"/>
              </a:rPr>
              <a:t>based</a:t>
            </a:r>
            <a:r>
              <a:rPr sz="2250" b="1" spc="-65" dirty="0">
                <a:latin typeface="Calibri"/>
                <a:cs typeface="Calibri"/>
              </a:rPr>
              <a:t> </a:t>
            </a:r>
            <a:r>
              <a:rPr sz="2250" b="1" dirty="0">
                <a:latin typeface="Calibri"/>
                <a:cs typeface="Calibri"/>
              </a:rPr>
              <a:t>plants</a:t>
            </a:r>
            <a:r>
              <a:rPr sz="2250" b="1" spc="-70" dirty="0">
                <a:latin typeface="Calibri"/>
                <a:cs typeface="Calibri"/>
              </a:rPr>
              <a:t> </a:t>
            </a:r>
            <a:r>
              <a:rPr sz="2250" b="1" spc="-20" dirty="0">
                <a:latin typeface="Calibri"/>
                <a:cs typeface="Calibri"/>
              </a:rPr>
              <a:t>with </a:t>
            </a:r>
            <a:r>
              <a:rPr sz="2250" b="1" dirty="0">
                <a:latin typeface="Calibri"/>
                <a:cs typeface="Calibri"/>
              </a:rPr>
              <a:t>cooling</a:t>
            </a:r>
            <a:r>
              <a:rPr sz="2250" b="1" spc="-15" dirty="0">
                <a:latin typeface="Calibri"/>
                <a:cs typeface="Calibri"/>
              </a:rPr>
              <a:t> </a:t>
            </a:r>
            <a:r>
              <a:rPr sz="2250" b="1" dirty="0">
                <a:latin typeface="Calibri"/>
                <a:cs typeface="Calibri"/>
              </a:rPr>
              <a:t>towers</a:t>
            </a:r>
            <a:r>
              <a:rPr sz="2250" b="1" spc="-5" dirty="0">
                <a:latin typeface="Calibri"/>
                <a:cs typeface="Calibri"/>
              </a:rPr>
              <a:t> </a:t>
            </a:r>
            <a:r>
              <a:rPr sz="2250" b="1" dirty="0">
                <a:latin typeface="Calibri"/>
                <a:cs typeface="Calibri"/>
              </a:rPr>
              <a:t>used</a:t>
            </a:r>
            <a:r>
              <a:rPr sz="2250" b="1" spc="-20" dirty="0">
                <a:latin typeface="Calibri"/>
                <a:cs typeface="Calibri"/>
              </a:rPr>
              <a:t> </a:t>
            </a:r>
            <a:r>
              <a:rPr sz="2250" b="1" dirty="0">
                <a:latin typeface="Calibri"/>
                <a:cs typeface="Calibri"/>
              </a:rPr>
              <a:t>to</a:t>
            </a:r>
            <a:r>
              <a:rPr sz="2250" b="1" spc="-25" dirty="0">
                <a:latin typeface="Calibri"/>
                <a:cs typeface="Calibri"/>
              </a:rPr>
              <a:t> </a:t>
            </a:r>
            <a:r>
              <a:rPr sz="2250" b="1" dirty="0">
                <a:latin typeface="Calibri"/>
                <a:cs typeface="Calibri"/>
              </a:rPr>
              <a:t>be</a:t>
            </a:r>
            <a:r>
              <a:rPr sz="2250" b="1" spc="-15" dirty="0">
                <a:latin typeface="Calibri"/>
                <a:cs typeface="Calibri"/>
              </a:rPr>
              <a:t> </a:t>
            </a:r>
            <a:r>
              <a:rPr sz="2250" b="1" dirty="0">
                <a:latin typeface="Calibri"/>
                <a:cs typeface="Calibri"/>
              </a:rPr>
              <a:t>about</a:t>
            </a:r>
            <a:r>
              <a:rPr sz="2250" b="1" spc="-25" dirty="0">
                <a:latin typeface="Calibri"/>
                <a:cs typeface="Calibri"/>
              </a:rPr>
              <a:t> </a:t>
            </a:r>
            <a:r>
              <a:rPr sz="2250" b="1" u="sng" dirty="0">
                <a:solidFill>
                  <a:srgbClr val="BF0000"/>
                </a:solidFill>
                <a:uFill>
                  <a:solidFill>
                    <a:srgbClr val="BF0000"/>
                  </a:solidFill>
                </a:uFill>
                <a:latin typeface="Calibri"/>
                <a:cs typeface="Calibri"/>
              </a:rPr>
              <a:t>7 m3/h</a:t>
            </a:r>
            <a:r>
              <a:rPr sz="2250" b="1" u="sng" spc="-20" dirty="0">
                <a:solidFill>
                  <a:srgbClr val="BF0000"/>
                </a:solidFill>
                <a:uFill>
                  <a:solidFill>
                    <a:srgbClr val="BF0000"/>
                  </a:solidFill>
                </a:uFill>
                <a:latin typeface="Calibri"/>
                <a:cs typeface="Calibri"/>
              </a:rPr>
              <a:t> </a:t>
            </a:r>
            <a:r>
              <a:rPr sz="2250" b="1" u="sng" dirty="0">
                <a:solidFill>
                  <a:srgbClr val="BF0000"/>
                </a:solidFill>
                <a:uFill>
                  <a:solidFill>
                    <a:srgbClr val="BF0000"/>
                  </a:solidFill>
                </a:uFill>
                <a:latin typeface="Calibri"/>
                <a:cs typeface="Calibri"/>
              </a:rPr>
              <a:t>per</a:t>
            </a:r>
            <a:r>
              <a:rPr sz="2250" b="1" u="sng" spc="5" dirty="0">
                <a:solidFill>
                  <a:srgbClr val="BF0000"/>
                </a:solidFill>
                <a:uFill>
                  <a:solidFill>
                    <a:srgbClr val="BF0000"/>
                  </a:solidFill>
                </a:uFill>
                <a:latin typeface="Calibri"/>
                <a:cs typeface="Calibri"/>
              </a:rPr>
              <a:t> </a:t>
            </a:r>
            <a:r>
              <a:rPr sz="2250" b="1" u="sng" spc="-25" dirty="0">
                <a:solidFill>
                  <a:srgbClr val="BF0000"/>
                </a:solidFill>
                <a:uFill>
                  <a:solidFill>
                    <a:srgbClr val="BF0000"/>
                  </a:solidFill>
                </a:uFill>
                <a:latin typeface="Calibri"/>
                <a:cs typeface="Calibri"/>
              </a:rPr>
              <a:t>MW</a:t>
            </a:r>
            <a:endParaRPr sz="2250">
              <a:latin typeface="Calibri"/>
              <a:cs typeface="Calibri"/>
            </a:endParaRPr>
          </a:p>
          <a:p>
            <a:pPr marL="13970" marR="31750">
              <a:lnSpc>
                <a:spcPct val="101299"/>
              </a:lnSpc>
              <a:spcBef>
                <a:spcPts val="2740"/>
              </a:spcBef>
            </a:pPr>
            <a:r>
              <a:rPr sz="2250" b="1" dirty="0">
                <a:latin typeface="Calibri"/>
                <a:cs typeface="Calibri"/>
              </a:rPr>
              <a:t>In</a:t>
            </a:r>
            <a:r>
              <a:rPr sz="2250" b="1" spc="-45" dirty="0">
                <a:latin typeface="Calibri"/>
                <a:cs typeface="Calibri"/>
              </a:rPr>
              <a:t> </a:t>
            </a:r>
            <a:r>
              <a:rPr sz="2250" b="1" dirty="0">
                <a:latin typeface="Calibri"/>
                <a:cs typeface="Calibri"/>
              </a:rPr>
              <a:t>recent</a:t>
            </a:r>
            <a:r>
              <a:rPr sz="2250" b="1" spc="-20" dirty="0">
                <a:latin typeface="Calibri"/>
                <a:cs typeface="Calibri"/>
              </a:rPr>
              <a:t> </a:t>
            </a:r>
            <a:r>
              <a:rPr sz="2250" b="1" dirty="0">
                <a:latin typeface="Calibri"/>
                <a:cs typeface="Calibri"/>
              </a:rPr>
              <a:t>times,</a:t>
            </a:r>
            <a:r>
              <a:rPr sz="2250" b="1" spc="-15" dirty="0">
                <a:latin typeface="Calibri"/>
                <a:cs typeface="Calibri"/>
              </a:rPr>
              <a:t> </a:t>
            </a:r>
            <a:r>
              <a:rPr sz="2250" b="1" dirty="0">
                <a:latin typeface="Calibri"/>
                <a:cs typeface="Calibri"/>
              </a:rPr>
              <a:t>plants</a:t>
            </a:r>
            <a:r>
              <a:rPr sz="2250" b="1" spc="-75" dirty="0">
                <a:latin typeface="Calibri"/>
                <a:cs typeface="Calibri"/>
              </a:rPr>
              <a:t> </a:t>
            </a:r>
            <a:r>
              <a:rPr sz="2250" b="1" dirty="0">
                <a:latin typeface="Calibri"/>
                <a:cs typeface="Calibri"/>
              </a:rPr>
              <a:t>have</a:t>
            </a:r>
            <a:r>
              <a:rPr sz="2250" b="1" spc="-35" dirty="0">
                <a:latin typeface="Calibri"/>
                <a:cs typeface="Calibri"/>
              </a:rPr>
              <a:t> </a:t>
            </a:r>
            <a:r>
              <a:rPr sz="2250" b="1" dirty="0">
                <a:latin typeface="Calibri"/>
                <a:cs typeface="Calibri"/>
              </a:rPr>
              <a:t>been</a:t>
            </a:r>
            <a:r>
              <a:rPr sz="2250" b="1" spc="-40" dirty="0">
                <a:latin typeface="Calibri"/>
                <a:cs typeface="Calibri"/>
              </a:rPr>
              <a:t> </a:t>
            </a:r>
            <a:r>
              <a:rPr sz="2250" b="1" dirty="0">
                <a:latin typeface="Calibri"/>
                <a:cs typeface="Calibri"/>
              </a:rPr>
              <a:t>designed</a:t>
            </a:r>
            <a:r>
              <a:rPr sz="2250" b="1" spc="-70" dirty="0">
                <a:latin typeface="Calibri"/>
                <a:cs typeface="Calibri"/>
              </a:rPr>
              <a:t> </a:t>
            </a:r>
            <a:r>
              <a:rPr sz="2250" b="1" dirty="0">
                <a:latin typeface="Calibri"/>
                <a:cs typeface="Calibri"/>
              </a:rPr>
              <a:t>with</a:t>
            </a:r>
            <a:r>
              <a:rPr sz="2250" b="1" spc="-40" dirty="0">
                <a:latin typeface="Calibri"/>
                <a:cs typeface="Calibri"/>
              </a:rPr>
              <a:t> </a:t>
            </a:r>
            <a:r>
              <a:rPr sz="2250" b="1" dirty="0">
                <a:latin typeface="Calibri"/>
                <a:cs typeface="Calibri"/>
              </a:rPr>
              <a:t>reduced</a:t>
            </a:r>
            <a:r>
              <a:rPr sz="2250" b="1" spc="-40" dirty="0">
                <a:latin typeface="Calibri"/>
                <a:cs typeface="Calibri"/>
              </a:rPr>
              <a:t> </a:t>
            </a:r>
            <a:r>
              <a:rPr sz="2250" b="1" dirty="0">
                <a:latin typeface="Calibri"/>
                <a:cs typeface="Calibri"/>
              </a:rPr>
              <a:t>Plant</a:t>
            </a:r>
            <a:r>
              <a:rPr sz="2250" b="1" spc="-20" dirty="0">
                <a:latin typeface="Calibri"/>
                <a:cs typeface="Calibri"/>
              </a:rPr>
              <a:t> </a:t>
            </a:r>
            <a:r>
              <a:rPr sz="2250" b="1" spc="-10" dirty="0">
                <a:latin typeface="Calibri"/>
                <a:cs typeface="Calibri"/>
              </a:rPr>
              <a:t>water </a:t>
            </a:r>
            <a:r>
              <a:rPr sz="2250" b="1" dirty="0">
                <a:latin typeface="Calibri"/>
                <a:cs typeface="Calibri"/>
              </a:rPr>
              <a:t>consumption</a:t>
            </a:r>
            <a:r>
              <a:rPr sz="2250" b="1" spc="-85" dirty="0">
                <a:latin typeface="Calibri"/>
                <a:cs typeface="Calibri"/>
              </a:rPr>
              <a:t> </a:t>
            </a:r>
            <a:r>
              <a:rPr sz="2250" b="1" dirty="0">
                <a:latin typeface="Calibri"/>
                <a:cs typeface="Calibri"/>
              </a:rPr>
              <a:t>rate</a:t>
            </a:r>
            <a:r>
              <a:rPr sz="2250" b="1" spc="-20" dirty="0">
                <a:latin typeface="Calibri"/>
                <a:cs typeface="Calibri"/>
              </a:rPr>
              <a:t> </a:t>
            </a:r>
            <a:r>
              <a:rPr sz="2250" b="1" dirty="0">
                <a:latin typeface="Calibri"/>
                <a:cs typeface="Calibri"/>
              </a:rPr>
              <a:t>in</a:t>
            </a:r>
            <a:r>
              <a:rPr sz="2250" b="1" spc="-20" dirty="0">
                <a:latin typeface="Calibri"/>
                <a:cs typeface="Calibri"/>
              </a:rPr>
              <a:t> </a:t>
            </a:r>
            <a:r>
              <a:rPr sz="2250" b="1" dirty="0">
                <a:latin typeface="Calibri"/>
                <a:cs typeface="Calibri"/>
              </a:rPr>
              <a:t>the</a:t>
            </a:r>
            <a:r>
              <a:rPr sz="2250" b="1" spc="-20" dirty="0">
                <a:latin typeface="Calibri"/>
                <a:cs typeface="Calibri"/>
              </a:rPr>
              <a:t> </a:t>
            </a:r>
            <a:r>
              <a:rPr sz="2250" b="1" dirty="0">
                <a:latin typeface="Calibri"/>
                <a:cs typeface="Calibri"/>
              </a:rPr>
              <a:t>range</a:t>
            </a:r>
            <a:r>
              <a:rPr sz="2250" b="1" spc="-5" dirty="0">
                <a:latin typeface="Calibri"/>
                <a:cs typeface="Calibri"/>
              </a:rPr>
              <a:t> </a:t>
            </a:r>
            <a:r>
              <a:rPr sz="2250" b="1" u="sng" dirty="0">
                <a:solidFill>
                  <a:srgbClr val="BF0000"/>
                </a:solidFill>
                <a:uFill>
                  <a:solidFill>
                    <a:srgbClr val="BF0000"/>
                  </a:solidFill>
                </a:uFill>
                <a:latin typeface="Calibri"/>
                <a:cs typeface="Calibri"/>
              </a:rPr>
              <a:t>3.5</a:t>
            </a:r>
            <a:r>
              <a:rPr sz="2250" b="1" u="sng" spc="-25" dirty="0">
                <a:solidFill>
                  <a:srgbClr val="BF0000"/>
                </a:solidFill>
                <a:uFill>
                  <a:solidFill>
                    <a:srgbClr val="BF0000"/>
                  </a:solidFill>
                </a:uFill>
                <a:latin typeface="Calibri"/>
                <a:cs typeface="Calibri"/>
              </a:rPr>
              <a:t> </a:t>
            </a:r>
            <a:r>
              <a:rPr sz="2250" b="1" u="sng" dirty="0">
                <a:solidFill>
                  <a:srgbClr val="BF0000"/>
                </a:solidFill>
                <a:uFill>
                  <a:solidFill>
                    <a:srgbClr val="BF0000"/>
                  </a:solidFill>
                </a:uFill>
                <a:latin typeface="Calibri"/>
                <a:cs typeface="Calibri"/>
              </a:rPr>
              <a:t>-</a:t>
            </a:r>
            <a:r>
              <a:rPr sz="2250" b="1" u="sng" spc="-25" dirty="0">
                <a:solidFill>
                  <a:srgbClr val="BF0000"/>
                </a:solidFill>
                <a:uFill>
                  <a:solidFill>
                    <a:srgbClr val="BF0000"/>
                  </a:solidFill>
                </a:uFill>
                <a:latin typeface="Calibri"/>
                <a:cs typeface="Calibri"/>
              </a:rPr>
              <a:t> </a:t>
            </a:r>
            <a:r>
              <a:rPr sz="2250" b="1" u="sng" dirty="0">
                <a:solidFill>
                  <a:srgbClr val="BF0000"/>
                </a:solidFill>
                <a:uFill>
                  <a:solidFill>
                    <a:srgbClr val="BF0000"/>
                  </a:solidFill>
                </a:uFill>
                <a:latin typeface="Calibri"/>
                <a:cs typeface="Calibri"/>
              </a:rPr>
              <a:t>4</a:t>
            </a:r>
            <a:r>
              <a:rPr sz="2250" b="1" u="sng" spc="5" dirty="0">
                <a:solidFill>
                  <a:srgbClr val="BF0000"/>
                </a:solidFill>
                <a:uFill>
                  <a:solidFill>
                    <a:srgbClr val="BF0000"/>
                  </a:solidFill>
                </a:uFill>
                <a:latin typeface="Calibri"/>
                <a:cs typeface="Calibri"/>
              </a:rPr>
              <a:t> </a:t>
            </a:r>
            <a:r>
              <a:rPr sz="2250" b="1" u="sng" dirty="0">
                <a:solidFill>
                  <a:srgbClr val="BF0000"/>
                </a:solidFill>
                <a:uFill>
                  <a:solidFill>
                    <a:srgbClr val="BF0000"/>
                  </a:solidFill>
                </a:uFill>
                <a:latin typeface="Calibri"/>
                <a:cs typeface="Calibri"/>
              </a:rPr>
              <a:t>m3/h</a:t>
            </a:r>
            <a:r>
              <a:rPr sz="2250" b="1" u="sng" spc="-55" dirty="0">
                <a:solidFill>
                  <a:srgbClr val="BF0000"/>
                </a:solidFill>
                <a:uFill>
                  <a:solidFill>
                    <a:srgbClr val="BF0000"/>
                  </a:solidFill>
                </a:uFill>
                <a:latin typeface="Calibri"/>
                <a:cs typeface="Calibri"/>
              </a:rPr>
              <a:t> </a:t>
            </a:r>
            <a:r>
              <a:rPr sz="2250" b="1" u="sng" dirty="0">
                <a:solidFill>
                  <a:srgbClr val="BF0000"/>
                </a:solidFill>
                <a:uFill>
                  <a:solidFill>
                    <a:srgbClr val="BF0000"/>
                  </a:solidFill>
                </a:uFill>
                <a:latin typeface="Calibri"/>
                <a:cs typeface="Calibri"/>
              </a:rPr>
              <a:t>per</a:t>
            </a:r>
            <a:r>
              <a:rPr sz="2250" b="1" u="sng" spc="10" dirty="0">
                <a:solidFill>
                  <a:srgbClr val="BF0000"/>
                </a:solidFill>
                <a:uFill>
                  <a:solidFill>
                    <a:srgbClr val="BF0000"/>
                  </a:solidFill>
                </a:uFill>
                <a:latin typeface="Calibri"/>
                <a:cs typeface="Calibri"/>
              </a:rPr>
              <a:t> </a:t>
            </a:r>
            <a:r>
              <a:rPr sz="2250" b="1" u="sng" spc="-25" dirty="0">
                <a:solidFill>
                  <a:srgbClr val="BF0000"/>
                </a:solidFill>
                <a:uFill>
                  <a:solidFill>
                    <a:srgbClr val="BF0000"/>
                  </a:solidFill>
                </a:uFill>
                <a:latin typeface="Calibri"/>
                <a:cs typeface="Calibri"/>
              </a:rPr>
              <a:t>MW</a:t>
            </a:r>
            <a:endParaRPr sz="2250">
              <a:latin typeface="Calibri"/>
              <a:cs typeface="Calibri"/>
            </a:endParaRPr>
          </a:p>
        </p:txBody>
      </p:sp>
      <p:sp>
        <p:nvSpPr>
          <p:cNvPr id="4" name="object 4"/>
          <p:cNvSpPr txBox="1">
            <a:spLocks noGrp="1"/>
          </p:cNvSpPr>
          <p:nvPr>
            <p:ph type="title"/>
          </p:nvPr>
        </p:nvSpPr>
        <p:spPr>
          <a:xfrm>
            <a:off x="0" y="330708"/>
            <a:ext cx="8376284" cy="445134"/>
          </a:xfrm>
          <a:prstGeom prst="rect">
            <a:avLst/>
          </a:prstGeom>
          <a:solidFill>
            <a:srgbClr val="548ED4"/>
          </a:solidFill>
        </p:spPr>
        <p:txBody>
          <a:bodyPr vert="horz" wrap="square" lIns="0" tIns="0" rIns="0" bIns="0" rtlCol="0">
            <a:spAutoFit/>
          </a:bodyPr>
          <a:lstStyle/>
          <a:p>
            <a:pPr marL="269240">
              <a:lnSpc>
                <a:spcPts val="3150"/>
              </a:lnSpc>
            </a:pPr>
            <a:r>
              <a:rPr sz="2900" dirty="0"/>
              <a:t>Typical</a:t>
            </a:r>
            <a:r>
              <a:rPr sz="2900" spc="50" dirty="0"/>
              <a:t> </a:t>
            </a:r>
            <a:r>
              <a:rPr sz="2900" dirty="0"/>
              <a:t>Water</a:t>
            </a:r>
            <a:r>
              <a:rPr sz="2900" spc="50" dirty="0"/>
              <a:t> </a:t>
            </a:r>
            <a:r>
              <a:rPr sz="2900" dirty="0"/>
              <a:t>Consumption </a:t>
            </a:r>
            <a:r>
              <a:rPr sz="2900" spc="-10" dirty="0"/>
              <a:t>Figures</a:t>
            </a:r>
            <a:endParaRPr sz="2900"/>
          </a:p>
        </p:txBody>
      </p:sp>
      <p:pic>
        <p:nvPicPr>
          <p:cNvPr id="5" name="object 5"/>
          <p:cNvPicPr/>
          <p:nvPr/>
        </p:nvPicPr>
        <p:blipFill>
          <a:blip r:embed="rId3" cstate="print"/>
          <a:stretch>
            <a:fillRect/>
          </a:stretch>
        </p:blipFill>
        <p:spPr>
          <a:xfrm>
            <a:off x="9078467" y="330708"/>
            <a:ext cx="960120" cy="53644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536135" rIns="0" bIns="0" rtlCol="0">
            <a:spAutoFit/>
          </a:bodyPr>
          <a:lstStyle/>
          <a:p>
            <a:pPr marL="1202055">
              <a:lnSpc>
                <a:spcPct val="100000"/>
              </a:lnSpc>
              <a:spcBef>
                <a:spcPts val="130"/>
              </a:spcBef>
            </a:pPr>
            <a:r>
              <a:rPr sz="2450" b="1" dirty="0">
                <a:solidFill>
                  <a:srgbClr val="000000"/>
                </a:solidFill>
                <a:latin typeface="Calibri"/>
                <a:cs typeface="Calibri"/>
              </a:rPr>
              <a:t>Cooling</a:t>
            </a:r>
            <a:r>
              <a:rPr sz="2450" b="1" spc="20" dirty="0">
                <a:solidFill>
                  <a:srgbClr val="000000"/>
                </a:solidFill>
                <a:latin typeface="Calibri"/>
                <a:cs typeface="Calibri"/>
              </a:rPr>
              <a:t> </a:t>
            </a:r>
            <a:r>
              <a:rPr sz="2450" b="1" dirty="0">
                <a:solidFill>
                  <a:srgbClr val="000000"/>
                </a:solidFill>
                <a:latin typeface="Calibri"/>
                <a:cs typeface="Calibri"/>
              </a:rPr>
              <a:t>Water</a:t>
            </a:r>
            <a:r>
              <a:rPr sz="2450" b="1" spc="-10" dirty="0">
                <a:solidFill>
                  <a:srgbClr val="000000"/>
                </a:solidFill>
                <a:latin typeface="Calibri"/>
                <a:cs typeface="Calibri"/>
              </a:rPr>
              <a:t> System</a:t>
            </a:r>
            <a:endParaRPr sz="2450">
              <a:latin typeface="Calibri"/>
              <a:cs typeface="Calibri"/>
            </a:endParaRPr>
          </a:p>
        </p:txBody>
      </p:sp>
      <p:sp>
        <p:nvSpPr>
          <p:cNvPr id="4" name="object 4"/>
          <p:cNvSpPr txBox="1"/>
          <p:nvPr/>
        </p:nvSpPr>
        <p:spPr>
          <a:xfrm>
            <a:off x="965700" y="4918941"/>
            <a:ext cx="7952740" cy="1677035"/>
          </a:xfrm>
          <a:prstGeom prst="rect">
            <a:avLst/>
          </a:prstGeom>
        </p:spPr>
        <p:txBody>
          <a:bodyPr vert="horz" wrap="square" lIns="0" tIns="16510" rIns="0" bIns="0" rtlCol="0">
            <a:spAutoFit/>
          </a:bodyPr>
          <a:lstStyle/>
          <a:p>
            <a:pPr marL="12700">
              <a:lnSpc>
                <a:spcPct val="100000"/>
              </a:lnSpc>
              <a:spcBef>
                <a:spcPts val="130"/>
              </a:spcBef>
            </a:pPr>
            <a:r>
              <a:rPr sz="2450" b="1" dirty="0">
                <a:latin typeface="Calibri"/>
                <a:cs typeface="Calibri"/>
              </a:rPr>
              <a:t>Cooling</a:t>
            </a:r>
            <a:r>
              <a:rPr sz="2450" b="1" spc="-15" dirty="0">
                <a:latin typeface="Calibri"/>
                <a:cs typeface="Calibri"/>
              </a:rPr>
              <a:t> </a:t>
            </a:r>
            <a:r>
              <a:rPr sz="2450" b="1" dirty="0">
                <a:latin typeface="Calibri"/>
                <a:cs typeface="Calibri"/>
              </a:rPr>
              <a:t>Systems</a:t>
            </a:r>
            <a:r>
              <a:rPr sz="2450" b="1" spc="5" dirty="0">
                <a:latin typeface="Calibri"/>
                <a:cs typeface="Calibri"/>
              </a:rPr>
              <a:t> </a:t>
            </a:r>
            <a:r>
              <a:rPr sz="2450" b="1" dirty="0">
                <a:latin typeface="Calibri"/>
                <a:cs typeface="Calibri"/>
              </a:rPr>
              <a:t>in</a:t>
            </a:r>
            <a:r>
              <a:rPr sz="2450" b="1" spc="-20" dirty="0">
                <a:latin typeface="Calibri"/>
                <a:cs typeface="Calibri"/>
              </a:rPr>
              <a:t> </a:t>
            </a:r>
            <a:r>
              <a:rPr sz="2450" b="1" dirty="0">
                <a:latin typeface="Calibri"/>
                <a:cs typeface="Calibri"/>
              </a:rPr>
              <a:t>Practice</a:t>
            </a:r>
            <a:r>
              <a:rPr sz="2450" b="1" spc="-40" dirty="0">
                <a:latin typeface="Calibri"/>
                <a:cs typeface="Calibri"/>
              </a:rPr>
              <a:t> </a:t>
            </a:r>
            <a:r>
              <a:rPr sz="2450" b="1" dirty="0">
                <a:latin typeface="Calibri"/>
                <a:cs typeface="Calibri"/>
              </a:rPr>
              <a:t>in</a:t>
            </a:r>
            <a:r>
              <a:rPr sz="2450" b="1" spc="-20" dirty="0">
                <a:latin typeface="Calibri"/>
                <a:cs typeface="Calibri"/>
              </a:rPr>
              <a:t> </a:t>
            </a:r>
            <a:r>
              <a:rPr sz="2450" b="1" spc="-10" dirty="0">
                <a:latin typeface="Calibri"/>
                <a:cs typeface="Calibri"/>
              </a:rPr>
              <a:t>India</a:t>
            </a:r>
            <a:r>
              <a:rPr sz="2050" b="1" spc="-10" dirty="0">
                <a:latin typeface="Calibri"/>
                <a:cs typeface="Calibri"/>
              </a:rPr>
              <a:t>:</a:t>
            </a:r>
            <a:endParaRPr sz="2050">
              <a:latin typeface="Calibri"/>
              <a:cs typeface="Calibri"/>
            </a:endParaRPr>
          </a:p>
          <a:p>
            <a:pPr marL="365760" indent="-353060">
              <a:lnSpc>
                <a:spcPct val="100000"/>
              </a:lnSpc>
              <a:spcBef>
                <a:spcPts val="2585"/>
              </a:spcBef>
              <a:buAutoNum type="arabicPeriod"/>
              <a:tabLst>
                <a:tab pos="365760" algn="l"/>
              </a:tabLst>
            </a:pPr>
            <a:r>
              <a:rPr sz="2050" b="1" dirty="0">
                <a:latin typeface="Calibri"/>
                <a:cs typeface="Calibri"/>
              </a:rPr>
              <a:t>Cooling</a:t>
            </a:r>
            <a:r>
              <a:rPr sz="2050" b="1" spc="-50" dirty="0">
                <a:latin typeface="Calibri"/>
                <a:cs typeface="Calibri"/>
              </a:rPr>
              <a:t> </a:t>
            </a:r>
            <a:r>
              <a:rPr sz="2050" b="1" spc="-20" dirty="0">
                <a:latin typeface="Calibri"/>
                <a:cs typeface="Calibri"/>
              </a:rPr>
              <a:t>Tower</a:t>
            </a:r>
            <a:r>
              <a:rPr sz="2050" b="1" spc="-45" dirty="0">
                <a:latin typeface="Calibri"/>
                <a:cs typeface="Calibri"/>
              </a:rPr>
              <a:t> </a:t>
            </a:r>
            <a:r>
              <a:rPr sz="2050" b="1" dirty="0">
                <a:latin typeface="Calibri"/>
                <a:cs typeface="Calibri"/>
              </a:rPr>
              <a:t>(IDCT</a:t>
            </a:r>
            <a:r>
              <a:rPr sz="2050" b="1" spc="-25" dirty="0">
                <a:latin typeface="Calibri"/>
                <a:cs typeface="Calibri"/>
              </a:rPr>
              <a:t> </a:t>
            </a:r>
            <a:r>
              <a:rPr sz="2050" b="1" dirty="0">
                <a:latin typeface="Calibri"/>
                <a:cs typeface="Calibri"/>
              </a:rPr>
              <a:t>/</a:t>
            </a:r>
            <a:r>
              <a:rPr sz="2050" b="1" spc="-35" dirty="0">
                <a:latin typeface="Calibri"/>
                <a:cs typeface="Calibri"/>
              </a:rPr>
              <a:t> </a:t>
            </a:r>
            <a:r>
              <a:rPr sz="2050" b="1" dirty="0">
                <a:latin typeface="Calibri"/>
                <a:cs typeface="Calibri"/>
              </a:rPr>
              <a:t>NDCT)</a:t>
            </a:r>
            <a:r>
              <a:rPr sz="2050" b="1" spc="-15" dirty="0">
                <a:latin typeface="Calibri"/>
                <a:cs typeface="Calibri"/>
              </a:rPr>
              <a:t> </a:t>
            </a:r>
            <a:r>
              <a:rPr sz="2050" b="1" dirty="0">
                <a:latin typeface="Calibri"/>
                <a:cs typeface="Calibri"/>
              </a:rPr>
              <a:t>–</a:t>
            </a:r>
            <a:r>
              <a:rPr sz="2050" b="1" spc="-30" dirty="0">
                <a:latin typeface="Calibri"/>
                <a:cs typeface="Calibri"/>
              </a:rPr>
              <a:t> </a:t>
            </a:r>
            <a:r>
              <a:rPr sz="2050" b="1" dirty="0">
                <a:latin typeface="Calibri"/>
                <a:cs typeface="Calibri"/>
              </a:rPr>
              <a:t>Wet</a:t>
            </a:r>
            <a:r>
              <a:rPr sz="2050" b="1" spc="-30" dirty="0">
                <a:latin typeface="Calibri"/>
                <a:cs typeface="Calibri"/>
              </a:rPr>
              <a:t> </a:t>
            </a:r>
            <a:r>
              <a:rPr sz="2050" b="1" spc="-10" dirty="0">
                <a:latin typeface="Calibri"/>
                <a:cs typeface="Calibri"/>
              </a:rPr>
              <a:t>Cooling</a:t>
            </a:r>
            <a:endParaRPr sz="2050">
              <a:latin typeface="Calibri"/>
              <a:cs typeface="Calibri"/>
            </a:endParaRPr>
          </a:p>
          <a:p>
            <a:pPr marL="365760" indent="-353060">
              <a:lnSpc>
                <a:spcPct val="100000"/>
              </a:lnSpc>
              <a:spcBef>
                <a:spcPts val="40"/>
              </a:spcBef>
              <a:buAutoNum type="arabicPeriod"/>
              <a:tabLst>
                <a:tab pos="365760" algn="l"/>
              </a:tabLst>
            </a:pPr>
            <a:r>
              <a:rPr sz="2050" b="1" dirty="0">
                <a:latin typeface="Calibri"/>
                <a:cs typeface="Calibri"/>
              </a:rPr>
              <a:t>Air</a:t>
            </a:r>
            <a:r>
              <a:rPr sz="2050" b="1" spc="-20" dirty="0">
                <a:latin typeface="Calibri"/>
                <a:cs typeface="Calibri"/>
              </a:rPr>
              <a:t> </a:t>
            </a:r>
            <a:r>
              <a:rPr sz="2050" b="1" dirty="0">
                <a:latin typeface="Calibri"/>
                <a:cs typeface="Calibri"/>
              </a:rPr>
              <a:t>Cooled</a:t>
            </a:r>
            <a:r>
              <a:rPr sz="2050" b="1" spc="-20" dirty="0">
                <a:latin typeface="Calibri"/>
                <a:cs typeface="Calibri"/>
              </a:rPr>
              <a:t> </a:t>
            </a:r>
            <a:r>
              <a:rPr sz="2050" b="1" dirty="0">
                <a:latin typeface="Calibri"/>
                <a:cs typeface="Calibri"/>
              </a:rPr>
              <a:t>Condenser</a:t>
            </a:r>
            <a:r>
              <a:rPr sz="2050" b="1" spc="5" dirty="0">
                <a:latin typeface="Calibri"/>
                <a:cs typeface="Calibri"/>
              </a:rPr>
              <a:t> </a:t>
            </a:r>
            <a:r>
              <a:rPr sz="2050" b="1" dirty="0">
                <a:latin typeface="Calibri"/>
                <a:cs typeface="Calibri"/>
              </a:rPr>
              <a:t>–</a:t>
            </a:r>
            <a:r>
              <a:rPr sz="2050" b="1" spc="-25" dirty="0">
                <a:latin typeface="Calibri"/>
                <a:cs typeface="Calibri"/>
              </a:rPr>
              <a:t> </a:t>
            </a:r>
            <a:r>
              <a:rPr sz="2050" b="1" dirty="0">
                <a:latin typeface="Calibri"/>
                <a:cs typeface="Calibri"/>
              </a:rPr>
              <a:t>Dry</a:t>
            </a:r>
            <a:r>
              <a:rPr sz="2050" b="1" spc="-15" dirty="0">
                <a:latin typeface="Calibri"/>
                <a:cs typeface="Calibri"/>
              </a:rPr>
              <a:t> </a:t>
            </a:r>
            <a:r>
              <a:rPr sz="2050" b="1" spc="-10" dirty="0">
                <a:latin typeface="Calibri"/>
                <a:cs typeface="Calibri"/>
              </a:rPr>
              <a:t>Cooling</a:t>
            </a:r>
            <a:endParaRPr sz="2050">
              <a:latin typeface="Calibri"/>
              <a:cs typeface="Calibri"/>
            </a:endParaRPr>
          </a:p>
          <a:p>
            <a:pPr marL="365760" indent="-353060">
              <a:lnSpc>
                <a:spcPct val="100000"/>
              </a:lnSpc>
              <a:spcBef>
                <a:spcPts val="20"/>
              </a:spcBef>
              <a:buAutoNum type="arabicPeriod"/>
              <a:tabLst>
                <a:tab pos="365760" algn="l"/>
              </a:tabLst>
            </a:pPr>
            <a:r>
              <a:rPr sz="2050" b="1" dirty="0">
                <a:latin typeface="Calibri"/>
                <a:cs typeface="Calibri"/>
              </a:rPr>
              <a:t>Once</a:t>
            </a:r>
            <a:r>
              <a:rPr sz="2050" b="1" spc="-15" dirty="0">
                <a:latin typeface="Calibri"/>
                <a:cs typeface="Calibri"/>
              </a:rPr>
              <a:t> </a:t>
            </a:r>
            <a:r>
              <a:rPr sz="2050" b="1" dirty="0">
                <a:latin typeface="Calibri"/>
                <a:cs typeface="Calibri"/>
              </a:rPr>
              <a:t>Through</a:t>
            </a:r>
            <a:r>
              <a:rPr sz="2050" b="1" spc="-45" dirty="0">
                <a:latin typeface="Calibri"/>
                <a:cs typeface="Calibri"/>
              </a:rPr>
              <a:t> </a:t>
            </a:r>
            <a:r>
              <a:rPr sz="2050" b="1" dirty="0">
                <a:latin typeface="Calibri"/>
                <a:cs typeface="Calibri"/>
              </a:rPr>
              <a:t>Cooling</a:t>
            </a:r>
            <a:r>
              <a:rPr sz="2050" b="1" spc="-20" dirty="0">
                <a:latin typeface="Calibri"/>
                <a:cs typeface="Calibri"/>
              </a:rPr>
              <a:t> </a:t>
            </a:r>
            <a:r>
              <a:rPr sz="2050" b="1" dirty="0">
                <a:latin typeface="Calibri"/>
                <a:cs typeface="Calibri"/>
              </a:rPr>
              <a:t>–</a:t>
            </a:r>
            <a:r>
              <a:rPr sz="2050" b="1" spc="-25" dirty="0">
                <a:latin typeface="Calibri"/>
                <a:cs typeface="Calibri"/>
              </a:rPr>
              <a:t> </a:t>
            </a:r>
            <a:r>
              <a:rPr sz="2050" b="1" spc="-35" dirty="0">
                <a:latin typeface="Calibri"/>
                <a:cs typeface="Calibri"/>
              </a:rPr>
              <a:t>To</a:t>
            </a:r>
            <a:r>
              <a:rPr sz="2050" b="1" spc="-110" dirty="0">
                <a:latin typeface="Calibri"/>
                <a:cs typeface="Calibri"/>
              </a:rPr>
              <a:t> </a:t>
            </a:r>
            <a:r>
              <a:rPr sz="2050" b="1" dirty="0">
                <a:latin typeface="Calibri"/>
                <a:cs typeface="Calibri"/>
              </a:rPr>
              <a:t>be</a:t>
            </a:r>
            <a:r>
              <a:rPr sz="2050" b="1" spc="-15" dirty="0">
                <a:latin typeface="Calibri"/>
                <a:cs typeface="Calibri"/>
              </a:rPr>
              <a:t> </a:t>
            </a:r>
            <a:r>
              <a:rPr sz="2050" b="1" dirty="0">
                <a:latin typeface="Calibri"/>
                <a:cs typeface="Calibri"/>
              </a:rPr>
              <a:t>replaced</a:t>
            </a:r>
            <a:r>
              <a:rPr sz="2050" b="1" spc="-5" dirty="0">
                <a:latin typeface="Calibri"/>
                <a:cs typeface="Calibri"/>
              </a:rPr>
              <a:t> </a:t>
            </a:r>
            <a:r>
              <a:rPr sz="2050" b="1" dirty="0">
                <a:latin typeface="Calibri"/>
                <a:cs typeface="Calibri"/>
              </a:rPr>
              <a:t>as</a:t>
            </a:r>
            <a:r>
              <a:rPr sz="2050" b="1" spc="-5" dirty="0">
                <a:latin typeface="Calibri"/>
                <a:cs typeface="Calibri"/>
              </a:rPr>
              <a:t> </a:t>
            </a:r>
            <a:r>
              <a:rPr sz="2050" b="1" dirty="0">
                <a:latin typeface="Calibri"/>
                <a:cs typeface="Calibri"/>
              </a:rPr>
              <a:t>per</a:t>
            </a:r>
            <a:r>
              <a:rPr sz="2050" b="1" spc="5" dirty="0">
                <a:latin typeface="Calibri"/>
                <a:cs typeface="Calibri"/>
              </a:rPr>
              <a:t> </a:t>
            </a:r>
            <a:r>
              <a:rPr sz="2050" b="1" dirty="0">
                <a:latin typeface="Calibri"/>
                <a:cs typeface="Calibri"/>
              </a:rPr>
              <a:t>Dec</a:t>
            </a:r>
            <a:r>
              <a:rPr sz="2050" b="1" spc="-30" dirty="0">
                <a:latin typeface="Calibri"/>
                <a:cs typeface="Calibri"/>
              </a:rPr>
              <a:t> </a:t>
            </a:r>
            <a:r>
              <a:rPr sz="2050" b="1" dirty="0">
                <a:latin typeface="Calibri"/>
                <a:cs typeface="Calibri"/>
              </a:rPr>
              <a:t>7,</a:t>
            </a:r>
            <a:r>
              <a:rPr sz="2050" b="1" spc="-45" dirty="0">
                <a:latin typeface="Calibri"/>
                <a:cs typeface="Calibri"/>
              </a:rPr>
              <a:t> </a:t>
            </a:r>
            <a:r>
              <a:rPr sz="2050" b="1" dirty="0">
                <a:latin typeface="Calibri"/>
                <a:cs typeface="Calibri"/>
              </a:rPr>
              <a:t>2015</a:t>
            </a:r>
            <a:r>
              <a:rPr sz="2050" b="1" spc="-65" dirty="0">
                <a:latin typeface="Calibri"/>
                <a:cs typeface="Calibri"/>
              </a:rPr>
              <a:t> </a:t>
            </a:r>
            <a:r>
              <a:rPr sz="2050" b="1" spc="-10" dirty="0">
                <a:latin typeface="Calibri"/>
                <a:cs typeface="Calibri"/>
              </a:rPr>
              <a:t>Notification</a:t>
            </a:r>
            <a:endParaRPr sz="2050">
              <a:latin typeface="Calibri"/>
              <a:cs typeface="Calibri"/>
            </a:endParaRPr>
          </a:p>
        </p:txBody>
      </p:sp>
      <p:grpSp>
        <p:nvGrpSpPr>
          <p:cNvPr id="5" name="object 5"/>
          <p:cNvGrpSpPr/>
          <p:nvPr/>
        </p:nvGrpSpPr>
        <p:grpSpPr>
          <a:xfrm>
            <a:off x="1729739" y="330708"/>
            <a:ext cx="8308975" cy="4472940"/>
            <a:chOff x="1729739" y="330708"/>
            <a:chExt cx="8308975" cy="4472940"/>
          </a:xfrm>
        </p:grpSpPr>
        <p:pic>
          <p:nvPicPr>
            <p:cNvPr id="6" name="object 6"/>
            <p:cNvPicPr/>
            <p:nvPr/>
          </p:nvPicPr>
          <p:blipFill>
            <a:blip r:embed="rId3" cstate="print"/>
            <a:stretch>
              <a:fillRect/>
            </a:stretch>
          </p:blipFill>
          <p:spPr>
            <a:xfrm>
              <a:off x="1729739" y="1653540"/>
              <a:ext cx="5228843" cy="3150108"/>
            </a:xfrm>
            <a:prstGeom prst="rect">
              <a:avLst/>
            </a:prstGeom>
          </p:spPr>
        </p:pic>
        <p:pic>
          <p:nvPicPr>
            <p:cNvPr id="7" name="object 7"/>
            <p:cNvPicPr/>
            <p:nvPr/>
          </p:nvPicPr>
          <p:blipFill>
            <a:blip r:embed="rId4" cstate="print"/>
            <a:stretch>
              <a:fillRect/>
            </a:stretch>
          </p:blipFill>
          <p:spPr>
            <a:xfrm>
              <a:off x="9028175" y="330708"/>
              <a:ext cx="1010412" cy="536448"/>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2" name="object 2"/>
          <p:cNvGrpSpPr/>
          <p:nvPr/>
        </p:nvGrpSpPr>
        <p:grpSpPr>
          <a:xfrm>
            <a:off x="0" y="330708"/>
            <a:ext cx="10058400" cy="7111365"/>
            <a:chOff x="0" y="330708"/>
            <a:chExt cx="10058400" cy="7111365"/>
          </a:xfrm>
        </p:grpSpPr>
        <p:pic>
          <p:nvPicPr>
            <p:cNvPr id="3" name="object 3"/>
            <p:cNvPicPr/>
            <p:nvPr/>
          </p:nvPicPr>
          <p:blipFill>
            <a:blip r:embed="rId2" cstate="print"/>
            <a:stretch>
              <a:fillRect/>
            </a:stretch>
          </p:blipFill>
          <p:spPr>
            <a:xfrm>
              <a:off x="0" y="330708"/>
              <a:ext cx="10058400" cy="7110984"/>
            </a:xfrm>
            <a:prstGeom prst="rect">
              <a:avLst/>
            </a:prstGeom>
          </p:spPr>
        </p:pic>
        <p:sp>
          <p:nvSpPr>
            <p:cNvPr id="4" name="object 4"/>
            <p:cNvSpPr/>
            <p:nvPr/>
          </p:nvSpPr>
          <p:spPr>
            <a:xfrm>
              <a:off x="5452638" y="2930271"/>
              <a:ext cx="590550" cy="1466850"/>
            </a:xfrm>
            <a:custGeom>
              <a:avLst/>
              <a:gdLst/>
              <a:ahLst/>
              <a:cxnLst/>
              <a:rect l="l" t="t" r="r" b="b"/>
              <a:pathLst>
                <a:path w="590550" h="1466850">
                  <a:moveTo>
                    <a:pt x="504940" y="381"/>
                  </a:moveTo>
                  <a:lnTo>
                    <a:pt x="515918" y="0"/>
                  </a:lnTo>
                  <a:lnTo>
                    <a:pt x="518179" y="381"/>
                  </a:lnTo>
                </a:path>
                <a:path w="590550" h="1466850">
                  <a:moveTo>
                    <a:pt x="84112" y="1466356"/>
                  </a:moveTo>
                  <a:lnTo>
                    <a:pt x="83792" y="1466564"/>
                  </a:lnTo>
                  <a:lnTo>
                    <a:pt x="72815" y="1466850"/>
                  </a:lnTo>
                  <a:lnTo>
                    <a:pt x="57551" y="1464278"/>
                  </a:lnTo>
                  <a:lnTo>
                    <a:pt x="39858" y="1458849"/>
                  </a:lnTo>
                  <a:lnTo>
                    <a:pt x="22927" y="1451562"/>
                  </a:lnTo>
                  <a:lnTo>
                    <a:pt x="16694" y="1448029"/>
                  </a:lnTo>
                </a:path>
                <a:path w="590550" h="1466850">
                  <a:moveTo>
                    <a:pt x="13527" y="1446233"/>
                  </a:moveTo>
                  <a:lnTo>
                    <a:pt x="9569" y="1443990"/>
                  </a:lnTo>
                  <a:lnTo>
                    <a:pt x="6330" y="1441322"/>
                  </a:lnTo>
                </a:path>
                <a:path w="590550" h="1466850">
                  <a:moveTo>
                    <a:pt x="234" y="1435019"/>
                  </a:moveTo>
                  <a:lnTo>
                    <a:pt x="0" y="1434464"/>
                  </a:lnTo>
                </a:path>
                <a:path w="590550" h="1466850">
                  <a:moveTo>
                    <a:pt x="590022" y="33909"/>
                  </a:moveTo>
                  <a:lnTo>
                    <a:pt x="588702" y="34821"/>
                  </a:lnTo>
                </a:path>
                <a:path w="590550" h="1466850">
                  <a:moveTo>
                    <a:pt x="579164" y="21526"/>
                  </a:moveTo>
                  <a:lnTo>
                    <a:pt x="579372" y="21694"/>
                  </a:lnTo>
                </a:path>
              </a:pathLst>
            </a:custGeom>
            <a:ln w="6096">
              <a:solidFill>
                <a:srgbClr val="497EBA"/>
              </a:solidFill>
            </a:ln>
          </p:spPr>
          <p:txBody>
            <a:bodyPr wrap="square" lIns="0" tIns="0" rIns="0" bIns="0" rtlCol="0"/>
            <a:lstStyle/>
            <a:p>
              <a:endParaRPr/>
            </a:p>
          </p:txBody>
        </p:sp>
        <p:pic>
          <p:nvPicPr>
            <p:cNvPr id="5" name="object 5"/>
            <p:cNvPicPr/>
            <p:nvPr/>
          </p:nvPicPr>
          <p:blipFill>
            <a:blip r:embed="rId3" cstate="print"/>
            <a:stretch>
              <a:fillRect/>
            </a:stretch>
          </p:blipFill>
          <p:spPr>
            <a:xfrm>
              <a:off x="5451347" y="2930652"/>
              <a:ext cx="594360" cy="1468070"/>
            </a:xfrm>
            <a:prstGeom prst="rect">
              <a:avLst/>
            </a:prstGeom>
          </p:spPr>
        </p:pic>
        <p:sp>
          <p:nvSpPr>
            <p:cNvPr id="6" name="object 6"/>
            <p:cNvSpPr/>
            <p:nvPr/>
          </p:nvSpPr>
          <p:spPr>
            <a:xfrm>
              <a:off x="5451348" y="2930271"/>
              <a:ext cx="591820" cy="1466850"/>
            </a:xfrm>
            <a:custGeom>
              <a:avLst/>
              <a:gdLst/>
              <a:ahLst/>
              <a:cxnLst/>
              <a:rect l="l" t="t" r="r" b="b"/>
              <a:pathLst>
                <a:path w="591820" h="1466850">
                  <a:moveTo>
                    <a:pt x="591312" y="33909"/>
                  </a:moveTo>
                  <a:lnTo>
                    <a:pt x="542544" y="29337"/>
                  </a:lnTo>
                  <a:lnTo>
                    <a:pt x="503753" y="8977"/>
                  </a:lnTo>
                  <a:lnTo>
                    <a:pt x="517207" y="0"/>
                  </a:lnTo>
                  <a:lnTo>
                    <a:pt x="532471" y="2571"/>
                  </a:lnTo>
                  <a:lnTo>
                    <a:pt x="580453" y="21526"/>
                  </a:lnTo>
                  <a:lnTo>
                    <a:pt x="591312" y="33909"/>
                  </a:lnTo>
                  <a:lnTo>
                    <a:pt x="89916" y="1463421"/>
                  </a:lnTo>
                  <a:lnTo>
                    <a:pt x="85082" y="1466564"/>
                  </a:lnTo>
                  <a:lnTo>
                    <a:pt x="74104" y="1466850"/>
                  </a:lnTo>
                  <a:lnTo>
                    <a:pt x="58840" y="1464278"/>
                  </a:lnTo>
                  <a:lnTo>
                    <a:pt x="10858" y="1443990"/>
                  </a:lnTo>
                  <a:lnTo>
                    <a:pt x="0" y="1431417"/>
                  </a:lnTo>
                  <a:lnTo>
                    <a:pt x="501396" y="3429"/>
                  </a:lnTo>
                </a:path>
              </a:pathLst>
            </a:custGeom>
            <a:ln w="6096">
              <a:solidFill>
                <a:srgbClr val="497EBA"/>
              </a:solidFill>
            </a:ln>
          </p:spPr>
          <p:txBody>
            <a:bodyPr wrap="square" lIns="0" tIns="0" rIns="0" bIns="0" rtlCol="0"/>
            <a:lstStyle/>
            <a:p>
              <a:endParaRPr/>
            </a:p>
          </p:txBody>
        </p:sp>
        <p:pic>
          <p:nvPicPr>
            <p:cNvPr id="7" name="object 7"/>
            <p:cNvPicPr/>
            <p:nvPr/>
          </p:nvPicPr>
          <p:blipFill>
            <a:blip r:embed="rId4" cstate="print"/>
            <a:stretch>
              <a:fillRect/>
            </a:stretch>
          </p:blipFill>
          <p:spPr>
            <a:xfrm>
              <a:off x="6373367" y="2933700"/>
              <a:ext cx="647700" cy="1444751"/>
            </a:xfrm>
            <a:prstGeom prst="rect">
              <a:avLst/>
            </a:prstGeom>
          </p:spPr>
        </p:pic>
        <p:sp>
          <p:nvSpPr>
            <p:cNvPr id="8" name="object 8"/>
            <p:cNvSpPr/>
            <p:nvPr/>
          </p:nvSpPr>
          <p:spPr>
            <a:xfrm>
              <a:off x="6295644" y="2929508"/>
              <a:ext cx="725805" cy="1439545"/>
            </a:xfrm>
            <a:custGeom>
              <a:avLst/>
              <a:gdLst/>
              <a:ahLst/>
              <a:cxnLst/>
              <a:rect l="l" t="t" r="r" b="b"/>
              <a:pathLst>
                <a:path w="725804" h="1439545">
                  <a:moveTo>
                    <a:pt x="77724" y="2667"/>
                  </a:moveTo>
                  <a:lnTo>
                    <a:pt x="77328" y="3683"/>
                  </a:lnTo>
                </a:path>
                <a:path w="725804" h="1439545">
                  <a:moveTo>
                    <a:pt x="2024" y="38971"/>
                  </a:moveTo>
                  <a:lnTo>
                    <a:pt x="0" y="37719"/>
                  </a:lnTo>
                  <a:lnTo>
                    <a:pt x="952" y="33004"/>
                  </a:lnTo>
                  <a:lnTo>
                    <a:pt x="7620" y="26289"/>
                  </a:lnTo>
                  <a:lnTo>
                    <a:pt x="49006" y="4381"/>
                  </a:lnTo>
                  <a:lnTo>
                    <a:pt x="72532" y="0"/>
                  </a:lnTo>
                  <a:lnTo>
                    <a:pt x="77724" y="2667"/>
                  </a:lnTo>
                  <a:lnTo>
                    <a:pt x="78191" y="3683"/>
                  </a:lnTo>
                </a:path>
                <a:path w="725804" h="1439545">
                  <a:moveTo>
                    <a:pt x="644652" y="1439268"/>
                  </a:moveTo>
                  <a:lnTo>
                    <a:pt x="644428" y="1438783"/>
                  </a:lnTo>
                </a:path>
                <a:path w="725804" h="1439545">
                  <a:moveTo>
                    <a:pt x="609600" y="1363061"/>
                  </a:moveTo>
                  <a:lnTo>
                    <a:pt x="609380" y="1362583"/>
                  </a:lnTo>
                </a:path>
                <a:path w="725804" h="1439545">
                  <a:moveTo>
                    <a:pt x="574548" y="1286854"/>
                  </a:moveTo>
                  <a:lnTo>
                    <a:pt x="574331" y="1286383"/>
                  </a:lnTo>
                </a:path>
                <a:path w="725804" h="1439545">
                  <a:moveTo>
                    <a:pt x="539496" y="1210646"/>
                  </a:moveTo>
                  <a:lnTo>
                    <a:pt x="539282" y="1210183"/>
                  </a:lnTo>
                </a:path>
                <a:path w="725804" h="1439545">
                  <a:moveTo>
                    <a:pt x="504444" y="1134439"/>
                  </a:moveTo>
                  <a:lnTo>
                    <a:pt x="504233" y="1133983"/>
                  </a:lnTo>
                </a:path>
                <a:path w="725804" h="1439545">
                  <a:moveTo>
                    <a:pt x="469392" y="1058232"/>
                  </a:moveTo>
                  <a:lnTo>
                    <a:pt x="469185" y="1057783"/>
                  </a:lnTo>
                </a:path>
                <a:path w="725804" h="1439545">
                  <a:moveTo>
                    <a:pt x="434340" y="982025"/>
                  </a:moveTo>
                  <a:lnTo>
                    <a:pt x="434136" y="981583"/>
                  </a:lnTo>
                </a:path>
                <a:path w="725804" h="1439545">
                  <a:moveTo>
                    <a:pt x="399287" y="905818"/>
                  </a:moveTo>
                  <a:lnTo>
                    <a:pt x="399087" y="905383"/>
                  </a:lnTo>
                </a:path>
                <a:path w="725804" h="1439545">
                  <a:moveTo>
                    <a:pt x="376428" y="856117"/>
                  </a:moveTo>
                  <a:lnTo>
                    <a:pt x="375722" y="854583"/>
                  </a:lnTo>
                </a:path>
                <a:path w="725804" h="1439545">
                  <a:moveTo>
                    <a:pt x="364236" y="829610"/>
                  </a:moveTo>
                  <a:lnTo>
                    <a:pt x="364039" y="829183"/>
                  </a:lnTo>
                </a:path>
                <a:path w="725804" h="1439545">
                  <a:moveTo>
                    <a:pt x="341376" y="779910"/>
                  </a:moveTo>
                  <a:lnTo>
                    <a:pt x="340673" y="778383"/>
                  </a:lnTo>
                </a:path>
                <a:path w="725804" h="1439545">
                  <a:moveTo>
                    <a:pt x="329184" y="753403"/>
                  </a:moveTo>
                  <a:lnTo>
                    <a:pt x="328990" y="752983"/>
                  </a:lnTo>
                </a:path>
                <a:path w="725804" h="1439545">
                  <a:moveTo>
                    <a:pt x="306324" y="703703"/>
                  </a:moveTo>
                  <a:lnTo>
                    <a:pt x="305624" y="702183"/>
                  </a:lnTo>
                </a:path>
                <a:path w="725804" h="1439545">
                  <a:moveTo>
                    <a:pt x="294131" y="677196"/>
                  </a:moveTo>
                  <a:lnTo>
                    <a:pt x="293941" y="676783"/>
                  </a:lnTo>
                </a:path>
                <a:path w="725804" h="1439545">
                  <a:moveTo>
                    <a:pt x="271272" y="627496"/>
                  </a:moveTo>
                  <a:lnTo>
                    <a:pt x="270575" y="625983"/>
                  </a:lnTo>
                </a:path>
                <a:path w="725804" h="1439545">
                  <a:moveTo>
                    <a:pt x="259080" y="600989"/>
                  </a:moveTo>
                  <a:lnTo>
                    <a:pt x="258893" y="600583"/>
                  </a:lnTo>
                </a:path>
                <a:path w="725804" h="1439545">
                  <a:moveTo>
                    <a:pt x="236219" y="551289"/>
                  </a:moveTo>
                  <a:lnTo>
                    <a:pt x="235527" y="549783"/>
                  </a:lnTo>
                </a:path>
                <a:path w="725804" h="1439545">
                  <a:moveTo>
                    <a:pt x="224028" y="524782"/>
                  </a:moveTo>
                  <a:lnTo>
                    <a:pt x="223844" y="524383"/>
                  </a:lnTo>
                </a:path>
                <a:path w="725804" h="1439545">
                  <a:moveTo>
                    <a:pt x="201168" y="475081"/>
                  </a:moveTo>
                  <a:lnTo>
                    <a:pt x="200478" y="473583"/>
                  </a:lnTo>
                </a:path>
                <a:path w="725804" h="1439545">
                  <a:moveTo>
                    <a:pt x="188976" y="448575"/>
                  </a:moveTo>
                  <a:lnTo>
                    <a:pt x="188795" y="448183"/>
                  </a:lnTo>
                </a:path>
                <a:path w="725804" h="1439545">
                  <a:moveTo>
                    <a:pt x="166116" y="398874"/>
                  </a:moveTo>
                  <a:lnTo>
                    <a:pt x="165429" y="397383"/>
                  </a:lnTo>
                </a:path>
                <a:path w="725804" h="1439545">
                  <a:moveTo>
                    <a:pt x="153924" y="372367"/>
                  </a:moveTo>
                  <a:lnTo>
                    <a:pt x="153746" y="371983"/>
                  </a:lnTo>
                </a:path>
                <a:path w="725804" h="1439545">
                  <a:moveTo>
                    <a:pt x="131064" y="322667"/>
                  </a:moveTo>
                  <a:lnTo>
                    <a:pt x="130381" y="321183"/>
                  </a:lnTo>
                </a:path>
                <a:path w="725804" h="1439545">
                  <a:moveTo>
                    <a:pt x="118872" y="296160"/>
                  </a:moveTo>
                  <a:lnTo>
                    <a:pt x="118698" y="295783"/>
                  </a:lnTo>
                </a:path>
                <a:path w="725804" h="1439545">
                  <a:moveTo>
                    <a:pt x="96012" y="246460"/>
                  </a:moveTo>
                  <a:lnTo>
                    <a:pt x="95332" y="244983"/>
                  </a:lnTo>
                </a:path>
                <a:path w="725804" h="1439545">
                  <a:moveTo>
                    <a:pt x="83820" y="219953"/>
                  </a:moveTo>
                  <a:lnTo>
                    <a:pt x="83649" y="219583"/>
                  </a:lnTo>
                </a:path>
                <a:path w="725804" h="1439545">
                  <a:moveTo>
                    <a:pt x="60960" y="170253"/>
                  </a:moveTo>
                  <a:lnTo>
                    <a:pt x="60283" y="168783"/>
                  </a:lnTo>
                </a:path>
                <a:path w="725804" h="1439545">
                  <a:moveTo>
                    <a:pt x="48768" y="143746"/>
                  </a:moveTo>
                  <a:lnTo>
                    <a:pt x="48600" y="143383"/>
                  </a:lnTo>
                </a:path>
                <a:path w="725804" h="1439545">
                  <a:moveTo>
                    <a:pt x="25908" y="94046"/>
                  </a:moveTo>
                  <a:lnTo>
                    <a:pt x="25235" y="92583"/>
                  </a:lnTo>
                </a:path>
                <a:path w="725804" h="1439545">
                  <a:moveTo>
                    <a:pt x="13716" y="67539"/>
                  </a:moveTo>
                  <a:lnTo>
                    <a:pt x="13552" y="67183"/>
                  </a:lnTo>
                </a:path>
                <a:path w="725804" h="1439545">
                  <a:moveTo>
                    <a:pt x="1140" y="40198"/>
                  </a:moveTo>
                  <a:lnTo>
                    <a:pt x="0" y="37719"/>
                  </a:lnTo>
                </a:path>
                <a:path w="725804" h="1439545">
                  <a:moveTo>
                    <a:pt x="78191" y="3683"/>
                  </a:moveTo>
                  <a:lnTo>
                    <a:pt x="89881" y="29098"/>
                  </a:lnTo>
                  <a:lnTo>
                    <a:pt x="95715" y="41783"/>
                  </a:lnTo>
                </a:path>
                <a:path w="725804" h="1439545">
                  <a:moveTo>
                    <a:pt x="96012" y="42427"/>
                  </a:moveTo>
                  <a:lnTo>
                    <a:pt x="101557" y="54483"/>
                  </a:lnTo>
                </a:path>
                <a:path w="725804" h="1439545">
                  <a:moveTo>
                    <a:pt x="102108" y="55680"/>
                  </a:moveTo>
                  <a:lnTo>
                    <a:pt x="124930" y="105300"/>
                  </a:lnTo>
                  <a:lnTo>
                    <a:pt x="130764" y="117983"/>
                  </a:lnTo>
                </a:path>
                <a:path w="725804" h="1439545">
                  <a:moveTo>
                    <a:pt x="131064" y="118634"/>
                  </a:moveTo>
                  <a:lnTo>
                    <a:pt x="136605" y="130683"/>
                  </a:lnTo>
                </a:path>
                <a:path w="725804" h="1439545">
                  <a:moveTo>
                    <a:pt x="137160" y="131887"/>
                  </a:moveTo>
                  <a:lnTo>
                    <a:pt x="159980" y="181501"/>
                  </a:lnTo>
                  <a:lnTo>
                    <a:pt x="165813" y="194183"/>
                  </a:lnTo>
                </a:path>
                <a:path w="725804" h="1439545">
                  <a:moveTo>
                    <a:pt x="166116" y="194841"/>
                  </a:moveTo>
                  <a:lnTo>
                    <a:pt x="171654" y="206883"/>
                  </a:lnTo>
                </a:path>
                <a:path w="725804" h="1439545">
                  <a:moveTo>
                    <a:pt x="172212" y="208095"/>
                  </a:moveTo>
                  <a:lnTo>
                    <a:pt x="195029" y="257702"/>
                  </a:lnTo>
                  <a:lnTo>
                    <a:pt x="200861" y="270383"/>
                  </a:lnTo>
                </a:path>
                <a:path w="725804" h="1439545">
                  <a:moveTo>
                    <a:pt x="201168" y="271048"/>
                  </a:moveTo>
                  <a:lnTo>
                    <a:pt x="206703" y="283083"/>
                  </a:lnTo>
                </a:path>
                <a:path w="725804" h="1439545">
                  <a:moveTo>
                    <a:pt x="207264" y="284302"/>
                  </a:moveTo>
                  <a:lnTo>
                    <a:pt x="230078" y="333903"/>
                  </a:lnTo>
                  <a:lnTo>
                    <a:pt x="235910" y="346583"/>
                  </a:lnTo>
                </a:path>
                <a:path w="725804" h="1439545">
                  <a:moveTo>
                    <a:pt x="236219" y="347255"/>
                  </a:moveTo>
                  <a:lnTo>
                    <a:pt x="241751" y="359283"/>
                  </a:lnTo>
                </a:path>
                <a:path w="725804" h="1439545">
                  <a:moveTo>
                    <a:pt x="242316" y="360509"/>
                  </a:moveTo>
                  <a:lnTo>
                    <a:pt x="265127" y="410105"/>
                  </a:lnTo>
                  <a:lnTo>
                    <a:pt x="276800" y="435483"/>
                  </a:lnTo>
                </a:path>
                <a:path w="725804" h="1439545">
                  <a:moveTo>
                    <a:pt x="277367" y="436716"/>
                  </a:moveTo>
                  <a:lnTo>
                    <a:pt x="300177" y="486306"/>
                  </a:lnTo>
                  <a:lnTo>
                    <a:pt x="311849" y="511683"/>
                  </a:lnTo>
                </a:path>
                <a:path w="725804" h="1439545">
                  <a:moveTo>
                    <a:pt x="312419" y="512923"/>
                  </a:moveTo>
                  <a:lnTo>
                    <a:pt x="335226" y="562507"/>
                  </a:lnTo>
                  <a:lnTo>
                    <a:pt x="346898" y="587883"/>
                  </a:lnTo>
                </a:path>
                <a:path w="725804" h="1439545">
                  <a:moveTo>
                    <a:pt x="347472" y="589130"/>
                  </a:moveTo>
                  <a:lnTo>
                    <a:pt x="370275" y="638708"/>
                  </a:lnTo>
                  <a:lnTo>
                    <a:pt x="381946" y="664083"/>
                  </a:lnTo>
                </a:path>
                <a:path w="725804" h="1439545">
                  <a:moveTo>
                    <a:pt x="382524" y="665338"/>
                  </a:moveTo>
                  <a:lnTo>
                    <a:pt x="405325" y="714910"/>
                  </a:lnTo>
                  <a:lnTo>
                    <a:pt x="416995" y="740283"/>
                  </a:lnTo>
                </a:path>
                <a:path w="725804" h="1439545">
                  <a:moveTo>
                    <a:pt x="417576" y="741545"/>
                  </a:moveTo>
                  <a:lnTo>
                    <a:pt x="440374" y="791111"/>
                  </a:lnTo>
                  <a:lnTo>
                    <a:pt x="452044" y="816483"/>
                  </a:lnTo>
                </a:path>
                <a:path w="725804" h="1439545">
                  <a:moveTo>
                    <a:pt x="452628" y="817752"/>
                  </a:moveTo>
                  <a:lnTo>
                    <a:pt x="475423" y="867312"/>
                  </a:lnTo>
                  <a:lnTo>
                    <a:pt x="487092" y="892683"/>
                  </a:lnTo>
                </a:path>
                <a:path w="725804" h="1439545">
                  <a:moveTo>
                    <a:pt x="487680" y="893959"/>
                  </a:moveTo>
                  <a:lnTo>
                    <a:pt x="510472" y="943513"/>
                  </a:lnTo>
                  <a:lnTo>
                    <a:pt x="522141" y="968883"/>
                  </a:lnTo>
                </a:path>
                <a:path w="725804" h="1439545">
                  <a:moveTo>
                    <a:pt x="522732" y="970166"/>
                  </a:moveTo>
                  <a:lnTo>
                    <a:pt x="545522" y="1019715"/>
                  </a:lnTo>
                  <a:lnTo>
                    <a:pt x="557190" y="1045083"/>
                  </a:lnTo>
                </a:path>
                <a:path w="725804" h="1439545">
                  <a:moveTo>
                    <a:pt x="557784" y="1046373"/>
                  </a:moveTo>
                  <a:lnTo>
                    <a:pt x="580571" y="1095916"/>
                  </a:lnTo>
                  <a:lnTo>
                    <a:pt x="592238" y="1121283"/>
                  </a:lnTo>
                </a:path>
                <a:path w="725804" h="1439545">
                  <a:moveTo>
                    <a:pt x="592836" y="1122581"/>
                  </a:moveTo>
                  <a:lnTo>
                    <a:pt x="615620" y="1172117"/>
                  </a:lnTo>
                  <a:lnTo>
                    <a:pt x="627287" y="1197483"/>
                  </a:lnTo>
                </a:path>
                <a:path w="725804" h="1439545">
                  <a:moveTo>
                    <a:pt x="627887" y="1198788"/>
                  </a:moveTo>
                  <a:lnTo>
                    <a:pt x="650669" y="1248318"/>
                  </a:lnTo>
                  <a:lnTo>
                    <a:pt x="662336" y="1273683"/>
                  </a:lnTo>
                </a:path>
                <a:path w="725804" h="1439545">
                  <a:moveTo>
                    <a:pt x="662940" y="1274995"/>
                  </a:moveTo>
                  <a:lnTo>
                    <a:pt x="685719" y="1324520"/>
                  </a:lnTo>
                  <a:lnTo>
                    <a:pt x="697385" y="1349883"/>
                  </a:lnTo>
                </a:path>
                <a:path w="725804" h="1439545">
                  <a:moveTo>
                    <a:pt x="697992" y="1351202"/>
                  </a:moveTo>
                  <a:lnTo>
                    <a:pt x="714882" y="1387924"/>
                  </a:lnTo>
                  <a:lnTo>
                    <a:pt x="720768" y="1400721"/>
                  </a:lnTo>
                  <a:lnTo>
                    <a:pt x="725424" y="1410843"/>
                  </a:lnTo>
                  <a:lnTo>
                    <a:pt x="724588" y="1413383"/>
                  </a:lnTo>
                </a:path>
                <a:path w="725804" h="1439545">
                  <a:moveTo>
                    <a:pt x="712453" y="1426083"/>
                  </a:moveTo>
                  <a:lnTo>
                    <a:pt x="711566" y="1426671"/>
                  </a:lnTo>
                </a:path>
              </a:pathLst>
            </a:custGeom>
            <a:ln w="6096">
              <a:solidFill>
                <a:srgbClr val="497EBA"/>
              </a:solidFill>
            </a:ln>
          </p:spPr>
          <p:txBody>
            <a:bodyPr wrap="square" lIns="0" tIns="0" rIns="0" bIns="0" rtlCol="0"/>
            <a:lstStyle/>
            <a:p>
              <a:endParaRPr/>
            </a:p>
          </p:txBody>
        </p:sp>
        <p:pic>
          <p:nvPicPr>
            <p:cNvPr id="9" name="object 9"/>
            <p:cNvPicPr/>
            <p:nvPr/>
          </p:nvPicPr>
          <p:blipFill>
            <a:blip r:embed="rId5" cstate="print"/>
            <a:stretch>
              <a:fillRect/>
            </a:stretch>
          </p:blipFill>
          <p:spPr>
            <a:xfrm>
              <a:off x="6295644" y="2930652"/>
              <a:ext cx="725423" cy="1447800"/>
            </a:xfrm>
            <a:prstGeom prst="rect">
              <a:avLst/>
            </a:prstGeom>
          </p:spPr>
        </p:pic>
        <p:sp>
          <p:nvSpPr>
            <p:cNvPr id="10" name="object 10"/>
            <p:cNvSpPr/>
            <p:nvPr/>
          </p:nvSpPr>
          <p:spPr>
            <a:xfrm>
              <a:off x="6295644" y="2929508"/>
              <a:ext cx="725805" cy="1449070"/>
            </a:xfrm>
            <a:custGeom>
              <a:avLst/>
              <a:gdLst/>
              <a:ahLst/>
              <a:cxnLst/>
              <a:rect l="l" t="t" r="r" b="b"/>
              <a:pathLst>
                <a:path w="725804" h="1449070">
                  <a:moveTo>
                    <a:pt x="77724" y="2666"/>
                  </a:moveTo>
                  <a:lnTo>
                    <a:pt x="42672" y="30098"/>
                  </a:lnTo>
                  <a:lnTo>
                    <a:pt x="4310" y="40385"/>
                  </a:lnTo>
                  <a:lnTo>
                    <a:pt x="0" y="37718"/>
                  </a:lnTo>
                  <a:lnTo>
                    <a:pt x="952" y="33004"/>
                  </a:lnTo>
                  <a:lnTo>
                    <a:pt x="33528" y="10286"/>
                  </a:lnTo>
                  <a:lnTo>
                    <a:pt x="72532" y="0"/>
                  </a:lnTo>
                  <a:lnTo>
                    <a:pt x="77724" y="2666"/>
                  </a:lnTo>
                  <a:lnTo>
                    <a:pt x="725424" y="1410842"/>
                  </a:lnTo>
                  <a:lnTo>
                    <a:pt x="723590" y="1416415"/>
                  </a:lnTo>
                  <a:lnTo>
                    <a:pt x="690372" y="1438275"/>
                  </a:lnTo>
                  <a:lnTo>
                    <a:pt x="652010" y="1448776"/>
                  </a:lnTo>
                  <a:lnTo>
                    <a:pt x="647700" y="1445895"/>
                  </a:lnTo>
                  <a:lnTo>
                    <a:pt x="0" y="37718"/>
                  </a:lnTo>
                </a:path>
              </a:pathLst>
            </a:custGeom>
            <a:ln w="6096">
              <a:solidFill>
                <a:srgbClr val="497EBA"/>
              </a:solidFill>
            </a:ln>
          </p:spPr>
          <p:txBody>
            <a:bodyPr wrap="square" lIns="0" tIns="0" rIns="0" bIns="0" rtlCol="0"/>
            <a:lstStyle/>
            <a:p>
              <a:endParaRPr/>
            </a:p>
          </p:txBody>
        </p:sp>
        <p:pic>
          <p:nvPicPr>
            <p:cNvPr id="11" name="object 11"/>
            <p:cNvPicPr/>
            <p:nvPr/>
          </p:nvPicPr>
          <p:blipFill>
            <a:blip r:embed="rId6" cstate="print"/>
            <a:stretch>
              <a:fillRect/>
            </a:stretch>
          </p:blipFill>
          <p:spPr>
            <a:xfrm>
              <a:off x="1123187" y="1549908"/>
              <a:ext cx="1956815" cy="1083564"/>
            </a:xfrm>
            <a:prstGeom prst="rect">
              <a:avLst/>
            </a:prstGeom>
          </p:spPr>
        </p:pic>
        <p:sp>
          <p:nvSpPr>
            <p:cNvPr id="12" name="object 12"/>
            <p:cNvSpPr/>
            <p:nvPr/>
          </p:nvSpPr>
          <p:spPr>
            <a:xfrm>
              <a:off x="2141220" y="2011680"/>
              <a:ext cx="304800" cy="152400"/>
            </a:xfrm>
            <a:custGeom>
              <a:avLst/>
              <a:gdLst/>
              <a:ahLst/>
              <a:cxnLst/>
              <a:rect l="l" t="t" r="r" b="b"/>
              <a:pathLst>
                <a:path w="304800" h="152400">
                  <a:moveTo>
                    <a:pt x="304799" y="152400"/>
                  </a:moveTo>
                  <a:lnTo>
                    <a:pt x="0" y="152400"/>
                  </a:lnTo>
                  <a:lnTo>
                    <a:pt x="0" y="0"/>
                  </a:lnTo>
                  <a:lnTo>
                    <a:pt x="304799" y="0"/>
                  </a:lnTo>
                  <a:lnTo>
                    <a:pt x="304799" y="152400"/>
                  </a:lnTo>
                  <a:close/>
                </a:path>
              </a:pathLst>
            </a:custGeom>
            <a:solidFill>
              <a:srgbClr val="4F80BC"/>
            </a:solidFill>
          </p:spPr>
          <p:txBody>
            <a:bodyPr wrap="square" lIns="0" tIns="0" rIns="0" bIns="0" rtlCol="0"/>
            <a:lstStyle/>
            <a:p>
              <a:endParaRPr/>
            </a:p>
          </p:txBody>
        </p:sp>
        <p:sp>
          <p:nvSpPr>
            <p:cNvPr id="13" name="object 13"/>
            <p:cNvSpPr/>
            <p:nvPr/>
          </p:nvSpPr>
          <p:spPr>
            <a:xfrm>
              <a:off x="2141220" y="2011680"/>
              <a:ext cx="304800" cy="152400"/>
            </a:xfrm>
            <a:custGeom>
              <a:avLst/>
              <a:gdLst/>
              <a:ahLst/>
              <a:cxnLst/>
              <a:rect l="l" t="t" r="r" b="b"/>
              <a:pathLst>
                <a:path w="304800" h="152400">
                  <a:moveTo>
                    <a:pt x="0" y="0"/>
                  </a:moveTo>
                  <a:lnTo>
                    <a:pt x="304799" y="0"/>
                  </a:lnTo>
                  <a:lnTo>
                    <a:pt x="304799" y="152400"/>
                  </a:lnTo>
                  <a:lnTo>
                    <a:pt x="0" y="152400"/>
                  </a:lnTo>
                  <a:lnTo>
                    <a:pt x="0" y="0"/>
                  </a:lnTo>
                  <a:close/>
                </a:path>
              </a:pathLst>
            </a:custGeom>
            <a:ln w="16764">
              <a:solidFill>
                <a:srgbClr val="385D89"/>
              </a:solidFill>
            </a:ln>
          </p:spPr>
          <p:txBody>
            <a:bodyPr wrap="square" lIns="0" tIns="0" rIns="0" bIns="0" rtlCol="0"/>
            <a:lstStyle/>
            <a:p>
              <a:endParaRPr/>
            </a:p>
          </p:txBody>
        </p:sp>
        <p:pic>
          <p:nvPicPr>
            <p:cNvPr id="14" name="object 14"/>
            <p:cNvPicPr/>
            <p:nvPr/>
          </p:nvPicPr>
          <p:blipFill>
            <a:blip r:embed="rId7" cstate="print"/>
            <a:stretch>
              <a:fillRect/>
            </a:stretch>
          </p:blipFill>
          <p:spPr>
            <a:xfrm>
              <a:off x="1975104" y="2459736"/>
              <a:ext cx="3922775" cy="934212"/>
            </a:xfrm>
            <a:prstGeom prst="rect">
              <a:avLst/>
            </a:prstGeom>
          </p:spPr>
        </p:pic>
        <p:pic>
          <p:nvPicPr>
            <p:cNvPr id="15" name="object 15"/>
            <p:cNvPicPr/>
            <p:nvPr/>
          </p:nvPicPr>
          <p:blipFill>
            <a:blip r:embed="rId8" cstate="print"/>
            <a:stretch>
              <a:fillRect/>
            </a:stretch>
          </p:blipFill>
          <p:spPr>
            <a:xfrm>
              <a:off x="5891784" y="2512313"/>
              <a:ext cx="658367" cy="575310"/>
            </a:xfrm>
            <a:prstGeom prst="rect">
              <a:avLst/>
            </a:prstGeom>
          </p:spPr>
        </p:pic>
        <p:pic>
          <p:nvPicPr>
            <p:cNvPr id="16" name="object 16"/>
            <p:cNvPicPr/>
            <p:nvPr/>
          </p:nvPicPr>
          <p:blipFill>
            <a:blip r:embed="rId9" cstate="print"/>
            <a:stretch>
              <a:fillRect/>
            </a:stretch>
          </p:blipFill>
          <p:spPr>
            <a:xfrm>
              <a:off x="6868667" y="4325111"/>
              <a:ext cx="312419" cy="239268"/>
            </a:xfrm>
            <a:prstGeom prst="rect">
              <a:avLst/>
            </a:prstGeom>
          </p:spPr>
        </p:pic>
        <p:pic>
          <p:nvPicPr>
            <p:cNvPr id="17" name="object 17"/>
            <p:cNvPicPr/>
            <p:nvPr/>
          </p:nvPicPr>
          <p:blipFill>
            <a:blip r:embed="rId10" cstate="print"/>
            <a:stretch>
              <a:fillRect/>
            </a:stretch>
          </p:blipFill>
          <p:spPr>
            <a:xfrm>
              <a:off x="5315711" y="4288535"/>
              <a:ext cx="312419" cy="275844"/>
            </a:xfrm>
            <a:prstGeom prst="rect">
              <a:avLst/>
            </a:prstGeom>
          </p:spPr>
        </p:pic>
        <p:sp>
          <p:nvSpPr>
            <p:cNvPr id="18" name="object 18"/>
            <p:cNvSpPr/>
            <p:nvPr/>
          </p:nvSpPr>
          <p:spPr>
            <a:xfrm>
              <a:off x="5655564" y="3317760"/>
              <a:ext cx="1165860" cy="1130935"/>
            </a:xfrm>
            <a:custGeom>
              <a:avLst/>
              <a:gdLst/>
              <a:ahLst/>
              <a:cxnLst/>
              <a:rect l="l" t="t" r="r" b="b"/>
              <a:pathLst>
                <a:path w="1165859" h="1130935">
                  <a:moveTo>
                    <a:pt x="444995" y="1103376"/>
                  </a:moveTo>
                  <a:lnTo>
                    <a:pt x="266700" y="1016508"/>
                  </a:lnTo>
                  <a:lnTo>
                    <a:pt x="44196" y="1022591"/>
                  </a:lnTo>
                  <a:lnTo>
                    <a:pt x="0" y="1114031"/>
                  </a:lnTo>
                  <a:lnTo>
                    <a:pt x="444995" y="1103376"/>
                  </a:lnTo>
                  <a:close/>
                </a:path>
                <a:path w="1165859" h="1130935">
                  <a:moveTo>
                    <a:pt x="771131" y="0"/>
                  </a:moveTo>
                  <a:lnTo>
                    <a:pt x="286512" y="0"/>
                  </a:lnTo>
                  <a:lnTo>
                    <a:pt x="286512" y="179832"/>
                  </a:lnTo>
                  <a:lnTo>
                    <a:pt x="771131" y="179832"/>
                  </a:lnTo>
                  <a:lnTo>
                    <a:pt x="771131" y="0"/>
                  </a:lnTo>
                  <a:close/>
                </a:path>
                <a:path w="1165859" h="1130935">
                  <a:moveTo>
                    <a:pt x="1165847" y="1112507"/>
                  </a:moveTo>
                  <a:lnTo>
                    <a:pt x="986028" y="1030224"/>
                  </a:lnTo>
                  <a:lnTo>
                    <a:pt x="765048" y="1037831"/>
                  </a:lnTo>
                  <a:lnTo>
                    <a:pt x="722363" y="1130808"/>
                  </a:lnTo>
                  <a:lnTo>
                    <a:pt x="1165847" y="1112507"/>
                  </a:lnTo>
                  <a:close/>
                </a:path>
              </a:pathLst>
            </a:custGeom>
            <a:solidFill>
              <a:srgbClr val="974807"/>
            </a:solidFill>
          </p:spPr>
          <p:txBody>
            <a:bodyPr wrap="square" lIns="0" tIns="0" rIns="0" bIns="0" rtlCol="0"/>
            <a:lstStyle/>
            <a:p>
              <a:endParaRPr/>
            </a:p>
          </p:txBody>
        </p:sp>
        <p:pic>
          <p:nvPicPr>
            <p:cNvPr id="19" name="object 19"/>
            <p:cNvPicPr/>
            <p:nvPr/>
          </p:nvPicPr>
          <p:blipFill>
            <a:blip r:embed="rId11" cstate="print"/>
            <a:stretch>
              <a:fillRect/>
            </a:stretch>
          </p:blipFill>
          <p:spPr>
            <a:xfrm>
              <a:off x="5890260" y="3494532"/>
              <a:ext cx="544067" cy="464819"/>
            </a:xfrm>
            <a:prstGeom prst="rect">
              <a:avLst/>
            </a:prstGeom>
          </p:spPr>
        </p:pic>
        <p:pic>
          <p:nvPicPr>
            <p:cNvPr id="20" name="object 20"/>
            <p:cNvPicPr/>
            <p:nvPr/>
          </p:nvPicPr>
          <p:blipFill>
            <a:blip r:embed="rId12" cstate="print"/>
            <a:stretch>
              <a:fillRect/>
            </a:stretch>
          </p:blipFill>
          <p:spPr>
            <a:xfrm>
              <a:off x="2997707" y="4558284"/>
              <a:ext cx="4081272" cy="1908048"/>
            </a:xfrm>
            <a:prstGeom prst="rect">
              <a:avLst/>
            </a:prstGeom>
          </p:spPr>
        </p:pic>
        <p:pic>
          <p:nvPicPr>
            <p:cNvPr id="21" name="object 21"/>
            <p:cNvPicPr/>
            <p:nvPr/>
          </p:nvPicPr>
          <p:blipFill>
            <a:blip r:embed="rId13" cstate="print"/>
            <a:stretch>
              <a:fillRect/>
            </a:stretch>
          </p:blipFill>
          <p:spPr>
            <a:xfrm>
              <a:off x="1787651" y="5814060"/>
              <a:ext cx="1219200" cy="86867"/>
            </a:xfrm>
            <a:prstGeom prst="rect">
              <a:avLst/>
            </a:prstGeom>
          </p:spPr>
        </p:pic>
        <p:pic>
          <p:nvPicPr>
            <p:cNvPr id="22" name="object 22"/>
            <p:cNvPicPr/>
            <p:nvPr/>
          </p:nvPicPr>
          <p:blipFill>
            <a:blip r:embed="rId14" cstate="print"/>
            <a:stretch>
              <a:fillRect/>
            </a:stretch>
          </p:blipFill>
          <p:spPr>
            <a:xfrm>
              <a:off x="1645920" y="5759196"/>
              <a:ext cx="202691" cy="199643"/>
            </a:xfrm>
            <a:prstGeom prst="rect">
              <a:avLst/>
            </a:prstGeom>
          </p:spPr>
        </p:pic>
        <p:pic>
          <p:nvPicPr>
            <p:cNvPr id="23" name="object 23"/>
            <p:cNvPicPr/>
            <p:nvPr/>
          </p:nvPicPr>
          <p:blipFill>
            <a:blip r:embed="rId15" cstate="print"/>
            <a:stretch>
              <a:fillRect/>
            </a:stretch>
          </p:blipFill>
          <p:spPr>
            <a:xfrm>
              <a:off x="4160520" y="4608575"/>
              <a:ext cx="1920240" cy="664463"/>
            </a:xfrm>
            <a:prstGeom prst="rect">
              <a:avLst/>
            </a:prstGeom>
          </p:spPr>
        </p:pic>
        <p:pic>
          <p:nvPicPr>
            <p:cNvPr id="24" name="object 24"/>
            <p:cNvPicPr/>
            <p:nvPr/>
          </p:nvPicPr>
          <p:blipFill>
            <a:blip r:embed="rId16" cstate="print"/>
            <a:stretch>
              <a:fillRect/>
            </a:stretch>
          </p:blipFill>
          <p:spPr>
            <a:xfrm>
              <a:off x="6231635" y="4613148"/>
              <a:ext cx="2197608" cy="876300"/>
            </a:xfrm>
            <a:prstGeom prst="rect">
              <a:avLst/>
            </a:prstGeom>
          </p:spPr>
        </p:pic>
        <p:pic>
          <p:nvPicPr>
            <p:cNvPr id="25" name="object 25"/>
            <p:cNvPicPr/>
            <p:nvPr/>
          </p:nvPicPr>
          <p:blipFill>
            <a:blip r:embed="rId17" cstate="print"/>
            <a:stretch>
              <a:fillRect/>
            </a:stretch>
          </p:blipFill>
          <p:spPr>
            <a:xfrm>
              <a:off x="4814315" y="3195827"/>
              <a:ext cx="839723" cy="710183"/>
            </a:xfrm>
            <a:prstGeom prst="rect">
              <a:avLst/>
            </a:prstGeom>
          </p:spPr>
        </p:pic>
        <p:pic>
          <p:nvPicPr>
            <p:cNvPr id="26" name="object 26"/>
            <p:cNvPicPr/>
            <p:nvPr/>
          </p:nvPicPr>
          <p:blipFill>
            <a:blip r:embed="rId18" cstate="print"/>
            <a:stretch>
              <a:fillRect/>
            </a:stretch>
          </p:blipFill>
          <p:spPr>
            <a:xfrm>
              <a:off x="6742176" y="3119627"/>
              <a:ext cx="832103" cy="762000"/>
            </a:xfrm>
            <a:prstGeom prst="rect">
              <a:avLst/>
            </a:prstGeom>
          </p:spPr>
        </p:pic>
      </p:grpSp>
      <p:sp>
        <p:nvSpPr>
          <p:cNvPr id="27" name="object 27"/>
          <p:cNvSpPr txBox="1"/>
          <p:nvPr/>
        </p:nvSpPr>
        <p:spPr>
          <a:xfrm>
            <a:off x="1241545" y="1497603"/>
            <a:ext cx="701675"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TURBINE</a:t>
            </a:r>
            <a:endParaRPr sz="1200">
              <a:latin typeface="Arial"/>
              <a:cs typeface="Arial"/>
            </a:endParaRPr>
          </a:p>
        </p:txBody>
      </p:sp>
      <p:sp>
        <p:nvSpPr>
          <p:cNvPr id="28" name="object 28"/>
          <p:cNvSpPr txBox="1"/>
          <p:nvPr/>
        </p:nvSpPr>
        <p:spPr>
          <a:xfrm>
            <a:off x="3242534" y="1951751"/>
            <a:ext cx="995044"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GENERATOR</a:t>
            </a:r>
            <a:endParaRPr sz="1200">
              <a:latin typeface="Arial"/>
              <a:cs typeface="Arial"/>
            </a:endParaRPr>
          </a:p>
        </p:txBody>
      </p:sp>
      <p:sp>
        <p:nvSpPr>
          <p:cNvPr id="29" name="object 29"/>
          <p:cNvSpPr txBox="1"/>
          <p:nvPr/>
        </p:nvSpPr>
        <p:spPr>
          <a:xfrm>
            <a:off x="5812046" y="2244347"/>
            <a:ext cx="1000125"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CONDENSER</a:t>
            </a:r>
            <a:endParaRPr sz="1200">
              <a:latin typeface="Arial"/>
              <a:cs typeface="Arial"/>
            </a:endParaRPr>
          </a:p>
        </p:txBody>
      </p:sp>
      <p:sp>
        <p:nvSpPr>
          <p:cNvPr id="30" name="object 30"/>
          <p:cNvSpPr txBox="1"/>
          <p:nvPr/>
        </p:nvSpPr>
        <p:spPr>
          <a:xfrm>
            <a:off x="6049705" y="3090135"/>
            <a:ext cx="334010" cy="208279"/>
          </a:xfrm>
          <a:prstGeom prst="rect">
            <a:avLst/>
          </a:prstGeom>
        </p:spPr>
        <p:txBody>
          <a:bodyPr vert="horz" wrap="square" lIns="0" tIns="12700" rIns="0" bIns="0" rtlCol="0">
            <a:spAutoFit/>
          </a:bodyPr>
          <a:lstStyle/>
          <a:p>
            <a:pPr marL="12700">
              <a:lnSpc>
                <a:spcPct val="100000"/>
              </a:lnSpc>
              <a:spcBef>
                <a:spcPts val="100"/>
              </a:spcBef>
            </a:pPr>
            <a:r>
              <a:rPr sz="1200" b="1" spc="-25" dirty="0">
                <a:latin typeface="Arial"/>
                <a:cs typeface="Arial"/>
              </a:rPr>
              <a:t>FAN</a:t>
            </a:r>
            <a:endParaRPr sz="1200">
              <a:latin typeface="Arial"/>
              <a:cs typeface="Arial"/>
            </a:endParaRPr>
          </a:p>
        </p:txBody>
      </p:sp>
      <p:sp>
        <p:nvSpPr>
          <p:cNvPr id="31" name="object 31"/>
          <p:cNvSpPr txBox="1"/>
          <p:nvPr/>
        </p:nvSpPr>
        <p:spPr>
          <a:xfrm>
            <a:off x="4214900" y="5851633"/>
            <a:ext cx="977900"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CONDESATE</a:t>
            </a:r>
            <a:endParaRPr sz="1200">
              <a:latin typeface="Arial"/>
              <a:cs typeface="Arial"/>
            </a:endParaRPr>
          </a:p>
        </p:txBody>
      </p:sp>
      <p:sp>
        <p:nvSpPr>
          <p:cNvPr id="32" name="object 32"/>
          <p:cNvSpPr txBox="1"/>
          <p:nvPr/>
        </p:nvSpPr>
        <p:spPr>
          <a:xfrm>
            <a:off x="2445487" y="2971296"/>
            <a:ext cx="554990"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STEAM</a:t>
            </a:r>
            <a:endParaRPr sz="1200">
              <a:latin typeface="Arial"/>
              <a:cs typeface="Arial"/>
            </a:endParaRPr>
          </a:p>
        </p:txBody>
      </p:sp>
      <p:sp>
        <p:nvSpPr>
          <p:cNvPr id="33" name="object 33"/>
          <p:cNvSpPr txBox="1"/>
          <p:nvPr/>
        </p:nvSpPr>
        <p:spPr>
          <a:xfrm>
            <a:off x="3125184" y="6523731"/>
            <a:ext cx="465455" cy="208279"/>
          </a:xfrm>
          <a:prstGeom prst="rect">
            <a:avLst/>
          </a:prstGeom>
        </p:spPr>
        <p:txBody>
          <a:bodyPr vert="horz" wrap="square" lIns="0" tIns="12700" rIns="0" bIns="0" rtlCol="0">
            <a:spAutoFit/>
          </a:bodyPr>
          <a:lstStyle/>
          <a:p>
            <a:pPr marL="12700">
              <a:lnSpc>
                <a:spcPct val="100000"/>
              </a:lnSpc>
              <a:spcBef>
                <a:spcPts val="100"/>
              </a:spcBef>
            </a:pPr>
            <a:r>
              <a:rPr sz="1200" spc="-20" dirty="0">
                <a:latin typeface="Arial MT"/>
                <a:cs typeface="Arial MT"/>
              </a:rPr>
              <a:t>PUMP</a:t>
            </a:r>
            <a:endParaRPr sz="1200">
              <a:latin typeface="Arial MT"/>
              <a:cs typeface="Arial MT"/>
            </a:endParaRPr>
          </a:p>
        </p:txBody>
      </p:sp>
      <p:sp>
        <p:nvSpPr>
          <p:cNvPr id="34" name="object 34"/>
          <p:cNvSpPr txBox="1"/>
          <p:nvPr/>
        </p:nvSpPr>
        <p:spPr>
          <a:xfrm>
            <a:off x="4397735" y="4597388"/>
            <a:ext cx="483234"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AIR</a:t>
            </a:r>
            <a:r>
              <a:rPr sz="1200" b="1" spc="-15" dirty="0">
                <a:latin typeface="Arial"/>
                <a:cs typeface="Arial"/>
              </a:rPr>
              <a:t> </a:t>
            </a:r>
            <a:r>
              <a:rPr sz="1200" b="1" spc="-25" dirty="0">
                <a:latin typeface="Arial"/>
                <a:cs typeface="Arial"/>
              </a:rPr>
              <a:t>IN</a:t>
            </a:r>
            <a:endParaRPr sz="1200">
              <a:latin typeface="Arial"/>
              <a:cs typeface="Arial"/>
            </a:endParaRPr>
          </a:p>
        </p:txBody>
      </p:sp>
      <p:sp>
        <p:nvSpPr>
          <p:cNvPr id="35" name="object 35"/>
          <p:cNvSpPr txBox="1"/>
          <p:nvPr/>
        </p:nvSpPr>
        <p:spPr>
          <a:xfrm>
            <a:off x="7326879" y="4627897"/>
            <a:ext cx="483234"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AIR</a:t>
            </a:r>
            <a:r>
              <a:rPr sz="1200" b="1" spc="-15" dirty="0">
                <a:latin typeface="Arial"/>
                <a:cs typeface="Arial"/>
              </a:rPr>
              <a:t> </a:t>
            </a:r>
            <a:r>
              <a:rPr sz="1200" b="1" spc="-25" dirty="0">
                <a:latin typeface="Arial"/>
                <a:cs typeface="Arial"/>
              </a:rPr>
              <a:t>IN</a:t>
            </a:r>
            <a:endParaRPr sz="1200">
              <a:latin typeface="Arial"/>
              <a:cs typeface="Arial"/>
            </a:endParaRPr>
          </a:p>
        </p:txBody>
      </p:sp>
      <p:sp>
        <p:nvSpPr>
          <p:cNvPr id="36" name="object 36"/>
          <p:cNvSpPr txBox="1"/>
          <p:nvPr/>
        </p:nvSpPr>
        <p:spPr>
          <a:xfrm>
            <a:off x="7613373" y="3155693"/>
            <a:ext cx="65214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AIR</a:t>
            </a:r>
            <a:r>
              <a:rPr sz="1200" b="1" spc="-15" dirty="0">
                <a:latin typeface="Arial"/>
                <a:cs typeface="Arial"/>
              </a:rPr>
              <a:t> </a:t>
            </a:r>
            <a:r>
              <a:rPr sz="1200" b="1" spc="-25" dirty="0">
                <a:latin typeface="Arial"/>
                <a:cs typeface="Arial"/>
              </a:rPr>
              <a:t>OUT</a:t>
            </a:r>
            <a:endParaRPr sz="1200">
              <a:latin typeface="Arial"/>
              <a:cs typeface="Arial"/>
            </a:endParaRPr>
          </a:p>
        </p:txBody>
      </p:sp>
      <p:sp>
        <p:nvSpPr>
          <p:cNvPr id="37" name="object 37"/>
          <p:cNvSpPr txBox="1"/>
          <p:nvPr/>
        </p:nvSpPr>
        <p:spPr>
          <a:xfrm>
            <a:off x="4199645" y="3177050"/>
            <a:ext cx="65214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AIR</a:t>
            </a:r>
            <a:r>
              <a:rPr sz="1200" b="1" spc="-15" dirty="0">
                <a:latin typeface="Arial"/>
                <a:cs typeface="Arial"/>
              </a:rPr>
              <a:t> </a:t>
            </a:r>
            <a:r>
              <a:rPr sz="1200" b="1" spc="-25" dirty="0">
                <a:latin typeface="Arial"/>
                <a:cs typeface="Arial"/>
              </a:rPr>
              <a:t>OUT</a:t>
            </a:r>
            <a:endParaRPr sz="1200">
              <a:latin typeface="Arial"/>
              <a:cs typeface="Arial"/>
            </a:endParaRPr>
          </a:p>
        </p:txBody>
      </p:sp>
      <p:sp>
        <p:nvSpPr>
          <p:cNvPr id="38" name="object 38"/>
          <p:cNvSpPr txBox="1">
            <a:spLocks noGrp="1"/>
          </p:cNvSpPr>
          <p:nvPr>
            <p:ph type="title"/>
          </p:nvPr>
        </p:nvSpPr>
        <p:spPr>
          <a:xfrm>
            <a:off x="1113579" y="526797"/>
            <a:ext cx="2569210" cy="349250"/>
          </a:xfrm>
          <a:prstGeom prst="rect">
            <a:avLst/>
          </a:prstGeom>
        </p:spPr>
        <p:txBody>
          <a:bodyPr vert="horz" wrap="square" lIns="0" tIns="15875" rIns="0" bIns="0" rtlCol="0">
            <a:spAutoFit/>
          </a:bodyPr>
          <a:lstStyle/>
          <a:p>
            <a:pPr marL="12700">
              <a:lnSpc>
                <a:spcPct val="100000"/>
              </a:lnSpc>
              <a:spcBef>
                <a:spcPts val="125"/>
              </a:spcBef>
            </a:pPr>
            <a:r>
              <a:rPr sz="2100" b="1" dirty="0">
                <a:solidFill>
                  <a:srgbClr val="000000"/>
                </a:solidFill>
                <a:latin typeface="Arial"/>
                <a:cs typeface="Arial"/>
              </a:rPr>
              <a:t>Dry</a:t>
            </a:r>
            <a:r>
              <a:rPr sz="2100" b="1" spc="-35" dirty="0">
                <a:solidFill>
                  <a:srgbClr val="000000"/>
                </a:solidFill>
                <a:latin typeface="Arial"/>
                <a:cs typeface="Arial"/>
              </a:rPr>
              <a:t> </a:t>
            </a:r>
            <a:r>
              <a:rPr sz="2100" b="1" dirty="0">
                <a:solidFill>
                  <a:srgbClr val="000000"/>
                </a:solidFill>
                <a:latin typeface="Arial"/>
                <a:cs typeface="Arial"/>
              </a:rPr>
              <a:t>Cooling</a:t>
            </a:r>
            <a:r>
              <a:rPr sz="2100" b="1" spc="-20" dirty="0">
                <a:solidFill>
                  <a:srgbClr val="000000"/>
                </a:solidFill>
                <a:latin typeface="Arial"/>
                <a:cs typeface="Arial"/>
              </a:rPr>
              <a:t> </a:t>
            </a:r>
            <a:r>
              <a:rPr sz="2100" b="1" spc="-10" dirty="0">
                <a:solidFill>
                  <a:srgbClr val="000000"/>
                </a:solidFill>
                <a:latin typeface="Arial"/>
                <a:cs typeface="Arial"/>
              </a:rPr>
              <a:t>System</a:t>
            </a:r>
            <a:endParaRPr sz="2100">
              <a:latin typeface="Arial"/>
              <a:cs typeface="Arial"/>
            </a:endParaRPr>
          </a:p>
        </p:txBody>
      </p:sp>
      <p:pic>
        <p:nvPicPr>
          <p:cNvPr id="39" name="object 39"/>
          <p:cNvPicPr/>
          <p:nvPr/>
        </p:nvPicPr>
        <p:blipFill>
          <a:blip r:embed="rId19" cstate="print"/>
          <a:stretch>
            <a:fillRect/>
          </a:stretch>
        </p:blipFill>
        <p:spPr>
          <a:xfrm>
            <a:off x="8991600" y="330708"/>
            <a:ext cx="1046987" cy="53644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56908" rIns="0" bIns="0" rtlCol="0">
            <a:spAutoFit/>
          </a:bodyPr>
          <a:lstStyle/>
          <a:p>
            <a:pPr marL="1193165">
              <a:lnSpc>
                <a:spcPct val="100000"/>
              </a:lnSpc>
              <a:spcBef>
                <a:spcPts val="125"/>
              </a:spcBef>
            </a:pPr>
            <a:r>
              <a:rPr sz="2900" dirty="0">
                <a:solidFill>
                  <a:srgbClr val="000000"/>
                </a:solidFill>
                <a:latin typeface="Calibri"/>
                <a:cs typeface="Calibri"/>
              </a:rPr>
              <a:t>Economics</a:t>
            </a:r>
            <a:r>
              <a:rPr sz="2900" spc="-55" dirty="0">
                <a:solidFill>
                  <a:srgbClr val="000000"/>
                </a:solidFill>
                <a:latin typeface="Calibri"/>
                <a:cs typeface="Calibri"/>
              </a:rPr>
              <a:t> </a:t>
            </a:r>
            <a:r>
              <a:rPr sz="2900" dirty="0">
                <a:solidFill>
                  <a:srgbClr val="000000"/>
                </a:solidFill>
                <a:latin typeface="Calibri"/>
                <a:cs typeface="Calibri"/>
              </a:rPr>
              <a:t>of</a:t>
            </a:r>
            <a:r>
              <a:rPr sz="2900" spc="-70" dirty="0">
                <a:solidFill>
                  <a:srgbClr val="000000"/>
                </a:solidFill>
                <a:latin typeface="Calibri"/>
                <a:cs typeface="Calibri"/>
              </a:rPr>
              <a:t> </a:t>
            </a:r>
            <a:r>
              <a:rPr sz="2900" dirty="0">
                <a:solidFill>
                  <a:srgbClr val="000000"/>
                </a:solidFill>
                <a:latin typeface="Calibri"/>
                <a:cs typeface="Calibri"/>
              </a:rPr>
              <a:t>Dry</a:t>
            </a:r>
            <a:r>
              <a:rPr sz="2900" spc="-25" dirty="0">
                <a:solidFill>
                  <a:srgbClr val="000000"/>
                </a:solidFill>
                <a:latin typeface="Calibri"/>
                <a:cs typeface="Calibri"/>
              </a:rPr>
              <a:t> </a:t>
            </a:r>
            <a:r>
              <a:rPr sz="2900" dirty="0">
                <a:solidFill>
                  <a:srgbClr val="000000"/>
                </a:solidFill>
                <a:latin typeface="Calibri"/>
                <a:cs typeface="Calibri"/>
              </a:rPr>
              <a:t>Cooling</a:t>
            </a:r>
            <a:r>
              <a:rPr sz="2900" spc="-20" dirty="0">
                <a:solidFill>
                  <a:srgbClr val="000000"/>
                </a:solidFill>
                <a:latin typeface="Calibri"/>
                <a:cs typeface="Calibri"/>
              </a:rPr>
              <a:t> </a:t>
            </a:r>
            <a:r>
              <a:rPr sz="2900" dirty="0">
                <a:solidFill>
                  <a:srgbClr val="000000"/>
                </a:solidFill>
                <a:latin typeface="Calibri"/>
                <a:cs typeface="Calibri"/>
              </a:rPr>
              <a:t>vs</a:t>
            </a:r>
            <a:r>
              <a:rPr sz="2900" spc="-55" dirty="0">
                <a:solidFill>
                  <a:srgbClr val="000000"/>
                </a:solidFill>
                <a:latin typeface="Calibri"/>
                <a:cs typeface="Calibri"/>
              </a:rPr>
              <a:t> </a:t>
            </a:r>
            <a:r>
              <a:rPr sz="2900" dirty="0">
                <a:solidFill>
                  <a:srgbClr val="000000"/>
                </a:solidFill>
                <a:latin typeface="Calibri"/>
                <a:cs typeface="Calibri"/>
              </a:rPr>
              <a:t>Wet</a:t>
            </a:r>
            <a:r>
              <a:rPr sz="2900" spc="-35" dirty="0">
                <a:solidFill>
                  <a:srgbClr val="000000"/>
                </a:solidFill>
                <a:latin typeface="Calibri"/>
                <a:cs typeface="Calibri"/>
              </a:rPr>
              <a:t> </a:t>
            </a:r>
            <a:r>
              <a:rPr sz="2900" dirty="0">
                <a:solidFill>
                  <a:srgbClr val="000000"/>
                </a:solidFill>
                <a:latin typeface="Calibri"/>
                <a:cs typeface="Calibri"/>
              </a:rPr>
              <a:t>Cooling</a:t>
            </a:r>
            <a:r>
              <a:rPr sz="2900" spc="-85" dirty="0">
                <a:solidFill>
                  <a:srgbClr val="000000"/>
                </a:solidFill>
                <a:latin typeface="Calibri"/>
                <a:cs typeface="Calibri"/>
              </a:rPr>
              <a:t> </a:t>
            </a:r>
            <a:r>
              <a:rPr sz="2900" spc="-10" dirty="0">
                <a:solidFill>
                  <a:srgbClr val="000000"/>
                </a:solidFill>
                <a:latin typeface="Calibri"/>
                <a:cs typeface="Calibri"/>
              </a:rPr>
              <a:t>System</a:t>
            </a:r>
            <a:endParaRPr sz="2900">
              <a:latin typeface="Calibri"/>
              <a:cs typeface="Calibri"/>
            </a:endParaRPr>
          </a:p>
        </p:txBody>
      </p:sp>
      <p:grpSp>
        <p:nvGrpSpPr>
          <p:cNvPr id="4" name="object 4"/>
          <p:cNvGrpSpPr/>
          <p:nvPr/>
        </p:nvGrpSpPr>
        <p:grpSpPr>
          <a:xfrm>
            <a:off x="905129" y="2763012"/>
            <a:ext cx="8249920" cy="2784475"/>
            <a:chOff x="905129" y="2763012"/>
            <a:chExt cx="8249920" cy="2784475"/>
          </a:xfrm>
        </p:grpSpPr>
        <p:pic>
          <p:nvPicPr>
            <p:cNvPr id="5" name="object 5"/>
            <p:cNvPicPr/>
            <p:nvPr/>
          </p:nvPicPr>
          <p:blipFill>
            <a:blip r:embed="rId3" cstate="print"/>
            <a:stretch>
              <a:fillRect/>
            </a:stretch>
          </p:blipFill>
          <p:spPr>
            <a:xfrm>
              <a:off x="1684020" y="4591811"/>
              <a:ext cx="1196339" cy="955547"/>
            </a:xfrm>
            <a:prstGeom prst="rect">
              <a:avLst/>
            </a:prstGeom>
          </p:spPr>
        </p:pic>
        <p:pic>
          <p:nvPicPr>
            <p:cNvPr id="6" name="object 6"/>
            <p:cNvPicPr/>
            <p:nvPr/>
          </p:nvPicPr>
          <p:blipFill>
            <a:blip r:embed="rId4" cstate="print"/>
            <a:stretch>
              <a:fillRect/>
            </a:stretch>
          </p:blipFill>
          <p:spPr>
            <a:xfrm>
              <a:off x="4431792" y="3311651"/>
              <a:ext cx="1196339" cy="2235707"/>
            </a:xfrm>
            <a:prstGeom prst="rect">
              <a:avLst/>
            </a:prstGeom>
          </p:spPr>
        </p:pic>
        <p:pic>
          <p:nvPicPr>
            <p:cNvPr id="7" name="object 7"/>
            <p:cNvPicPr/>
            <p:nvPr/>
          </p:nvPicPr>
          <p:blipFill>
            <a:blip r:embed="rId5" cstate="print"/>
            <a:stretch>
              <a:fillRect/>
            </a:stretch>
          </p:blipFill>
          <p:spPr>
            <a:xfrm>
              <a:off x="7178039" y="2763012"/>
              <a:ext cx="1197864" cy="2784348"/>
            </a:xfrm>
            <a:prstGeom prst="rect">
              <a:avLst/>
            </a:prstGeom>
          </p:spPr>
        </p:pic>
        <p:sp>
          <p:nvSpPr>
            <p:cNvPr id="8" name="object 8"/>
            <p:cNvSpPr/>
            <p:nvPr/>
          </p:nvSpPr>
          <p:spPr>
            <a:xfrm>
              <a:off x="908304" y="5529071"/>
              <a:ext cx="8243570" cy="0"/>
            </a:xfrm>
            <a:custGeom>
              <a:avLst/>
              <a:gdLst/>
              <a:ahLst/>
              <a:cxnLst/>
              <a:rect l="l" t="t" r="r" b="b"/>
              <a:pathLst>
                <a:path w="8243570">
                  <a:moveTo>
                    <a:pt x="0" y="0"/>
                  </a:moveTo>
                  <a:lnTo>
                    <a:pt x="8243315" y="0"/>
                  </a:lnTo>
                </a:path>
              </a:pathLst>
            </a:custGeom>
            <a:ln w="6096">
              <a:solidFill>
                <a:srgbClr val="878787"/>
              </a:solidFill>
            </a:ln>
          </p:spPr>
          <p:txBody>
            <a:bodyPr wrap="square" lIns="0" tIns="0" rIns="0" bIns="0" rtlCol="0"/>
            <a:lstStyle/>
            <a:p>
              <a:endParaRPr/>
            </a:p>
          </p:txBody>
        </p:sp>
      </p:grpSp>
      <p:sp>
        <p:nvSpPr>
          <p:cNvPr id="9" name="object 9"/>
          <p:cNvSpPr txBox="1"/>
          <p:nvPr/>
        </p:nvSpPr>
        <p:spPr>
          <a:xfrm>
            <a:off x="2149868" y="4227113"/>
            <a:ext cx="262890" cy="311150"/>
          </a:xfrm>
          <a:prstGeom prst="rect">
            <a:avLst/>
          </a:prstGeom>
        </p:spPr>
        <p:txBody>
          <a:bodyPr vert="horz" wrap="square" lIns="0" tIns="15240" rIns="0" bIns="0" rtlCol="0">
            <a:spAutoFit/>
          </a:bodyPr>
          <a:lstStyle/>
          <a:p>
            <a:pPr marL="12700">
              <a:lnSpc>
                <a:spcPct val="100000"/>
              </a:lnSpc>
              <a:spcBef>
                <a:spcPts val="120"/>
              </a:spcBef>
            </a:pPr>
            <a:r>
              <a:rPr sz="1850" spc="-25" dirty="0">
                <a:latin typeface="Calibri"/>
                <a:cs typeface="Calibri"/>
              </a:rPr>
              <a:t>50</a:t>
            </a:r>
            <a:endParaRPr sz="1850">
              <a:latin typeface="Calibri"/>
              <a:cs typeface="Calibri"/>
            </a:endParaRPr>
          </a:p>
        </p:txBody>
      </p:sp>
      <p:sp>
        <p:nvSpPr>
          <p:cNvPr id="10" name="object 10"/>
          <p:cNvSpPr txBox="1"/>
          <p:nvPr/>
        </p:nvSpPr>
        <p:spPr>
          <a:xfrm>
            <a:off x="3728651" y="1865215"/>
            <a:ext cx="4255770" cy="1386840"/>
          </a:xfrm>
          <a:prstGeom prst="rect">
            <a:avLst/>
          </a:prstGeom>
        </p:spPr>
        <p:txBody>
          <a:bodyPr vert="horz" wrap="square" lIns="0" tIns="120014" rIns="0" bIns="0" rtlCol="0">
            <a:spAutoFit/>
          </a:bodyPr>
          <a:lstStyle/>
          <a:p>
            <a:pPr marL="12700">
              <a:lnSpc>
                <a:spcPct val="100000"/>
              </a:lnSpc>
              <a:spcBef>
                <a:spcPts val="944"/>
              </a:spcBef>
            </a:pPr>
            <a:r>
              <a:rPr sz="2200" b="1" dirty="0">
                <a:latin typeface="Calibri"/>
                <a:cs typeface="Calibri"/>
              </a:rPr>
              <a:t>Initial</a:t>
            </a:r>
            <a:r>
              <a:rPr sz="2200" b="1" spc="-20" dirty="0">
                <a:latin typeface="Calibri"/>
                <a:cs typeface="Calibri"/>
              </a:rPr>
              <a:t> </a:t>
            </a:r>
            <a:r>
              <a:rPr sz="2200" b="1" dirty="0">
                <a:latin typeface="Calibri"/>
                <a:cs typeface="Calibri"/>
              </a:rPr>
              <a:t>Cost</a:t>
            </a:r>
            <a:r>
              <a:rPr sz="2200" b="1" spc="30" dirty="0">
                <a:latin typeface="Calibri"/>
                <a:cs typeface="Calibri"/>
              </a:rPr>
              <a:t> </a:t>
            </a:r>
            <a:r>
              <a:rPr sz="2200" b="1" dirty="0">
                <a:latin typeface="Calibri"/>
                <a:cs typeface="Calibri"/>
              </a:rPr>
              <a:t>(Rs</a:t>
            </a:r>
            <a:r>
              <a:rPr sz="2200" b="1" spc="25" dirty="0">
                <a:latin typeface="Calibri"/>
                <a:cs typeface="Calibri"/>
              </a:rPr>
              <a:t> </a:t>
            </a:r>
            <a:r>
              <a:rPr sz="2200" b="1" spc="-10" dirty="0">
                <a:latin typeface="Calibri"/>
                <a:cs typeface="Calibri"/>
              </a:rPr>
              <a:t>Crore)</a:t>
            </a:r>
            <a:endParaRPr sz="2200">
              <a:latin typeface="Calibri"/>
              <a:cs typeface="Calibri"/>
            </a:endParaRPr>
          </a:p>
          <a:p>
            <a:pPr marL="3886200">
              <a:lnSpc>
                <a:spcPct val="100000"/>
              </a:lnSpc>
              <a:spcBef>
                <a:spcPts val="710"/>
              </a:spcBef>
            </a:pPr>
            <a:r>
              <a:rPr sz="1850" spc="-25" dirty="0">
                <a:latin typeface="Calibri"/>
                <a:cs typeface="Calibri"/>
              </a:rPr>
              <a:t>150</a:t>
            </a:r>
            <a:endParaRPr sz="1850">
              <a:latin typeface="Calibri"/>
              <a:cs typeface="Calibri"/>
            </a:endParaRPr>
          </a:p>
          <a:p>
            <a:pPr marL="1122045">
              <a:lnSpc>
                <a:spcPct val="100000"/>
              </a:lnSpc>
              <a:spcBef>
                <a:spcPts val="2075"/>
              </a:spcBef>
            </a:pPr>
            <a:r>
              <a:rPr sz="1850" spc="-25" dirty="0">
                <a:latin typeface="Calibri"/>
                <a:cs typeface="Calibri"/>
              </a:rPr>
              <a:t>120</a:t>
            </a:r>
            <a:endParaRPr sz="1850">
              <a:latin typeface="Calibri"/>
              <a:cs typeface="Calibri"/>
            </a:endParaRPr>
          </a:p>
        </p:txBody>
      </p:sp>
      <p:sp>
        <p:nvSpPr>
          <p:cNvPr id="11" name="object 11"/>
          <p:cNvSpPr txBox="1"/>
          <p:nvPr/>
        </p:nvSpPr>
        <p:spPr>
          <a:xfrm>
            <a:off x="1369537" y="5709881"/>
            <a:ext cx="7244080" cy="1330960"/>
          </a:xfrm>
          <a:prstGeom prst="rect">
            <a:avLst/>
          </a:prstGeom>
        </p:spPr>
        <p:txBody>
          <a:bodyPr vert="horz" wrap="square" lIns="0" tIns="15240" rIns="0" bIns="0" rtlCol="0">
            <a:spAutoFit/>
          </a:bodyPr>
          <a:lstStyle/>
          <a:p>
            <a:pPr marL="12700">
              <a:lnSpc>
                <a:spcPct val="100000"/>
              </a:lnSpc>
              <a:spcBef>
                <a:spcPts val="120"/>
              </a:spcBef>
              <a:tabLst>
                <a:tab pos="2713355" algn="l"/>
                <a:tab pos="5568315" algn="l"/>
              </a:tabLst>
            </a:pPr>
            <a:r>
              <a:rPr sz="1850" dirty="0">
                <a:latin typeface="Calibri"/>
                <a:cs typeface="Calibri"/>
              </a:rPr>
              <a:t>Wet</a:t>
            </a:r>
            <a:r>
              <a:rPr sz="1850" spc="-70" dirty="0">
                <a:latin typeface="Calibri"/>
                <a:cs typeface="Calibri"/>
              </a:rPr>
              <a:t> </a:t>
            </a:r>
            <a:r>
              <a:rPr sz="1850" dirty="0">
                <a:latin typeface="Calibri"/>
                <a:cs typeface="Calibri"/>
              </a:rPr>
              <a:t>Cooling</a:t>
            </a:r>
            <a:r>
              <a:rPr sz="1850" spc="-40" dirty="0">
                <a:latin typeface="Calibri"/>
                <a:cs typeface="Calibri"/>
              </a:rPr>
              <a:t> </a:t>
            </a:r>
            <a:r>
              <a:rPr sz="1850" dirty="0">
                <a:latin typeface="Calibri"/>
                <a:cs typeface="Calibri"/>
              </a:rPr>
              <a:t>-</a:t>
            </a:r>
            <a:r>
              <a:rPr sz="1850" spc="-55" dirty="0">
                <a:latin typeface="Calibri"/>
                <a:cs typeface="Calibri"/>
              </a:rPr>
              <a:t> </a:t>
            </a:r>
            <a:r>
              <a:rPr sz="1850" spc="-20" dirty="0">
                <a:latin typeface="Calibri"/>
                <a:cs typeface="Calibri"/>
              </a:rPr>
              <a:t>IDCT</a:t>
            </a:r>
            <a:r>
              <a:rPr sz="1850" dirty="0">
                <a:latin typeface="Calibri"/>
                <a:cs typeface="Calibri"/>
              </a:rPr>
              <a:t>	Wet</a:t>
            </a:r>
            <a:r>
              <a:rPr sz="1850" spc="-70" dirty="0">
                <a:latin typeface="Calibri"/>
                <a:cs typeface="Calibri"/>
              </a:rPr>
              <a:t> </a:t>
            </a:r>
            <a:r>
              <a:rPr sz="1850" dirty="0">
                <a:latin typeface="Calibri"/>
                <a:cs typeface="Calibri"/>
              </a:rPr>
              <a:t>Cooling</a:t>
            </a:r>
            <a:r>
              <a:rPr sz="1850" spc="-40" dirty="0">
                <a:latin typeface="Calibri"/>
                <a:cs typeface="Calibri"/>
              </a:rPr>
              <a:t> </a:t>
            </a:r>
            <a:r>
              <a:rPr sz="1850" dirty="0">
                <a:latin typeface="Calibri"/>
                <a:cs typeface="Calibri"/>
              </a:rPr>
              <a:t>-</a:t>
            </a:r>
            <a:r>
              <a:rPr sz="1850" spc="-50" dirty="0">
                <a:latin typeface="Calibri"/>
                <a:cs typeface="Calibri"/>
              </a:rPr>
              <a:t> </a:t>
            </a:r>
            <a:r>
              <a:rPr sz="1850" spc="-20" dirty="0">
                <a:latin typeface="Calibri"/>
                <a:cs typeface="Calibri"/>
              </a:rPr>
              <a:t>NDCT</a:t>
            </a:r>
            <a:r>
              <a:rPr sz="1850" dirty="0">
                <a:latin typeface="Calibri"/>
                <a:cs typeface="Calibri"/>
              </a:rPr>
              <a:t>	Dry</a:t>
            </a:r>
            <a:r>
              <a:rPr sz="1850" spc="-40" dirty="0">
                <a:latin typeface="Calibri"/>
                <a:cs typeface="Calibri"/>
              </a:rPr>
              <a:t> </a:t>
            </a:r>
            <a:r>
              <a:rPr sz="1850" dirty="0">
                <a:latin typeface="Calibri"/>
                <a:cs typeface="Calibri"/>
              </a:rPr>
              <a:t>Cooling</a:t>
            </a:r>
            <a:r>
              <a:rPr sz="1850" spc="-20" dirty="0">
                <a:latin typeface="Calibri"/>
                <a:cs typeface="Calibri"/>
              </a:rPr>
              <a:t> </a:t>
            </a:r>
            <a:r>
              <a:rPr sz="1850" dirty="0">
                <a:latin typeface="Calibri"/>
                <a:cs typeface="Calibri"/>
              </a:rPr>
              <a:t>-</a:t>
            </a:r>
            <a:r>
              <a:rPr sz="1850" spc="-10" dirty="0">
                <a:latin typeface="Calibri"/>
                <a:cs typeface="Calibri"/>
              </a:rPr>
              <a:t> </a:t>
            </a:r>
            <a:r>
              <a:rPr sz="1850" spc="-25" dirty="0">
                <a:latin typeface="Calibri"/>
                <a:cs typeface="Calibri"/>
              </a:rPr>
              <a:t>ACC</a:t>
            </a:r>
            <a:endParaRPr sz="1850">
              <a:latin typeface="Calibri"/>
              <a:cs typeface="Calibri"/>
            </a:endParaRPr>
          </a:p>
          <a:p>
            <a:pPr>
              <a:lnSpc>
                <a:spcPct val="100000"/>
              </a:lnSpc>
              <a:spcBef>
                <a:spcPts val="310"/>
              </a:spcBef>
            </a:pPr>
            <a:endParaRPr sz="1850">
              <a:latin typeface="Calibri"/>
              <a:cs typeface="Calibri"/>
            </a:endParaRPr>
          </a:p>
          <a:p>
            <a:pPr marL="152400" algn="ctr">
              <a:lnSpc>
                <a:spcPct val="100000"/>
              </a:lnSpc>
            </a:pPr>
            <a:r>
              <a:rPr sz="2450" b="1" dirty="0">
                <a:latin typeface="Calibri"/>
                <a:cs typeface="Calibri"/>
              </a:rPr>
              <a:t>For</a:t>
            </a:r>
            <a:r>
              <a:rPr sz="2450" b="1" spc="-40" dirty="0">
                <a:latin typeface="Calibri"/>
                <a:cs typeface="Calibri"/>
              </a:rPr>
              <a:t> </a:t>
            </a:r>
            <a:r>
              <a:rPr sz="2450" b="1" dirty="0">
                <a:latin typeface="Calibri"/>
                <a:cs typeface="Calibri"/>
              </a:rPr>
              <a:t>a</a:t>
            </a:r>
            <a:r>
              <a:rPr sz="2450" b="1" spc="25" dirty="0">
                <a:latin typeface="Calibri"/>
                <a:cs typeface="Calibri"/>
              </a:rPr>
              <a:t> </a:t>
            </a:r>
            <a:r>
              <a:rPr sz="2450" b="1" dirty="0">
                <a:latin typeface="Calibri"/>
                <a:cs typeface="Calibri"/>
              </a:rPr>
              <a:t>typical</a:t>
            </a:r>
            <a:r>
              <a:rPr sz="2450" b="1" spc="15" dirty="0">
                <a:latin typeface="Calibri"/>
                <a:cs typeface="Calibri"/>
              </a:rPr>
              <a:t> </a:t>
            </a:r>
            <a:r>
              <a:rPr sz="2450" b="1" dirty="0">
                <a:latin typeface="Calibri"/>
                <a:cs typeface="Calibri"/>
              </a:rPr>
              <a:t>660</a:t>
            </a:r>
            <a:r>
              <a:rPr sz="2450" b="1" spc="-10" dirty="0">
                <a:latin typeface="Calibri"/>
                <a:cs typeface="Calibri"/>
              </a:rPr>
              <a:t> </a:t>
            </a:r>
            <a:r>
              <a:rPr sz="2450" b="1" dirty="0">
                <a:latin typeface="Calibri"/>
                <a:cs typeface="Calibri"/>
              </a:rPr>
              <a:t>MW</a:t>
            </a:r>
            <a:r>
              <a:rPr sz="2450" b="1" spc="20" dirty="0">
                <a:latin typeface="Calibri"/>
                <a:cs typeface="Calibri"/>
              </a:rPr>
              <a:t> </a:t>
            </a:r>
            <a:r>
              <a:rPr sz="2450" b="1" dirty="0">
                <a:latin typeface="Calibri"/>
                <a:cs typeface="Calibri"/>
              </a:rPr>
              <a:t>Coal</a:t>
            </a:r>
            <a:r>
              <a:rPr sz="2450" b="1" spc="15" dirty="0">
                <a:latin typeface="Calibri"/>
                <a:cs typeface="Calibri"/>
              </a:rPr>
              <a:t> </a:t>
            </a:r>
            <a:r>
              <a:rPr sz="2450" b="1" dirty="0">
                <a:latin typeface="Calibri"/>
                <a:cs typeface="Calibri"/>
              </a:rPr>
              <a:t>Based</a:t>
            </a:r>
            <a:r>
              <a:rPr sz="2450" b="1" spc="45" dirty="0">
                <a:latin typeface="Calibri"/>
                <a:cs typeface="Calibri"/>
              </a:rPr>
              <a:t> </a:t>
            </a:r>
            <a:r>
              <a:rPr sz="2450" b="1" spc="-25" dirty="0">
                <a:latin typeface="Calibri"/>
                <a:cs typeface="Calibri"/>
              </a:rPr>
              <a:t>TPP</a:t>
            </a:r>
            <a:endParaRPr sz="2450">
              <a:latin typeface="Calibri"/>
              <a:cs typeface="Calibri"/>
            </a:endParaRPr>
          </a:p>
          <a:p>
            <a:pPr marL="152400" algn="ctr">
              <a:lnSpc>
                <a:spcPct val="100000"/>
              </a:lnSpc>
              <a:spcBef>
                <a:spcPts val="65"/>
              </a:spcBef>
            </a:pPr>
            <a:r>
              <a:rPr sz="2050" dirty="0">
                <a:latin typeface="Calibri"/>
                <a:cs typeface="Calibri"/>
              </a:rPr>
              <a:t>*Considering</a:t>
            </a:r>
            <a:r>
              <a:rPr sz="2050" spc="-55" dirty="0">
                <a:latin typeface="Calibri"/>
                <a:cs typeface="Calibri"/>
              </a:rPr>
              <a:t> </a:t>
            </a:r>
            <a:r>
              <a:rPr sz="2050" dirty="0">
                <a:latin typeface="Calibri"/>
                <a:cs typeface="Calibri"/>
              </a:rPr>
              <a:t>Steam</a:t>
            </a:r>
            <a:r>
              <a:rPr sz="2050" spc="-5" dirty="0">
                <a:latin typeface="Calibri"/>
                <a:cs typeface="Calibri"/>
              </a:rPr>
              <a:t> </a:t>
            </a:r>
            <a:r>
              <a:rPr sz="2050" dirty="0">
                <a:latin typeface="Calibri"/>
                <a:cs typeface="Calibri"/>
              </a:rPr>
              <a:t>cycle</a:t>
            </a:r>
            <a:r>
              <a:rPr sz="2050" spc="-40" dirty="0">
                <a:latin typeface="Calibri"/>
                <a:cs typeface="Calibri"/>
              </a:rPr>
              <a:t> </a:t>
            </a:r>
            <a:r>
              <a:rPr sz="2050" dirty="0">
                <a:latin typeface="Calibri"/>
                <a:cs typeface="Calibri"/>
              </a:rPr>
              <a:t>efficiency</a:t>
            </a:r>
            <a:r>
              <a:rPr sz="2050" spc="-55" dirty="0">
                <a:latin typeface="Calibri"/>
                <a:cs typeface="Calibri"/>
              </a:rPr>
              <a:t> </a:t>
            </a:r>
            <a:r>
              <a:rPr sz="2050" dirty="0">
                <a:latin typeface="Calibri"/>
                <a:cs typeface="Calibri"/>
              </a:rPr>
              <a:t>as</a:t>
            </a:r>
            <a:r>
              <a:rPr sz="2050" spc="-50" dirty="0">
                <a:latin typeface="Calibri"/>
                <a:cs typeface="Calibri"/>
              </a:rPr>
              <a:t> </a:t>
            </a:r>
            <a:r>
              <a:rPr sz="2050" spc="-25" dirty="0">
                <a:latin typeface="Calibri"/>
                <a:cs typeface="Calibri"/>
              </a:rPr>
              <a:t>40%</a:t>
            </a:r>
            <a:endParaRPr sz="2050">
              <a:latin typeface="Calibri"/>
              <a:cs typeface="Calibri"/>
            </a:endParaRPr>
          </a:p>
        </p:txBody>
      </p:sp>
      <p:pic>
        <p:nvPicPr>
          <p:cNvPr id="12" name="object 12"/>
          <p:cNvPicPr/>
          <p:nvPr/>
        </p:nvPicPr>
        <p:blipFill>
          <a:blip r:embed="rId6" cstate="print"/>
          <a:stretch>
            <a:fillRect/>
          </a:stretch>
        </p:blipFill>
        <p:spPr>
          <a:xfrm>
            <a:off x="9028176" y="330708"/>
            <a:ext cx="1010412" cy="5364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p:nvPr/>
        </p:nvSpPr>
        <p:spPr>
          <a:xfrm>
            <a:off x="1361947" y="3574792"/>
            <a:ext cx="2335530" cy="740410"/>
          </a:xfrm>
          <a:prstGeom prst="rect">
            <a:avLst/>
          </a:prstGeom>
        </p:spPr>
        <p:txBody>
          <a:bodyPr vert="horz" wrap="square" lIns="0" tIns="13970" rIns="0" bIns="0" rtlCol="0">
            <a:spAutoFit/>
          </a:bodyPr>
          <a:lstStyle/>
          <a:p>
            <a:pPr marL="353695" marR="342265" indent="-5715" algn="ctr">
              <a:lnSpc>
                <a:spcPct val="99200"/>
              </a:lnSpc>
              <a:spcBef>
                <a:spcPts val="110"/>
              </a:spcBef>
            </a:pPr>
            <a:r>
              <a:rPr sz="1200" spc="-95" dirty="0">
                <a:solidFill>
                  <a:srgbClr val="052162"/>
                </a:solidFill>
                <a:latin typeface="Cambria"/>
                <a:cs typeface="Cambria"/>
              </a:rPr>
              <a:t>ATRUEVISIONARY.</a:t>
            </a:r>
            <a:r>
              <a:rPr sz="1200" spc="500" dirty="0">
                <a:solidFill>
                  <a:srgbClr val="052162"/>
                </a:solidFill>
                <a:latin typeface="Cambria"/>
                <a:cs typeface="Cambria"/>
              </a:rPr>
              <a:t> </a:t>
            </a:r>
            <a:r>
              <a:rPr sz="1200" spc="-160" dirty="0">
                <a:solidFill>
                  <a:srgbClr val="052162"/>
                </a:solidFill>
                <a:latin typeface="Cambria"/>
                <a:cs typeface="Cambria"/>
              </a:rPr>
              <a:t>ALEGENDARYINDUSTRIALIST.A</a:t>
            </a:r>
            <a:r>
              <a:rPr sz="1200" spc="500" dirty="0">
                <a:solidFill>
                  <a:srgbClr val="052162"/>
                </a:solidFill>
                <a:latin typeface="Cambria"/>
                <a:cs typeface="Cambria"/>
              </a:rPr>
              <a:t> </a:t>
            </a:r>
            <a:r>
              <a:rPr sz="1200" spc="-195" dirty="0">
                <a:solidFill>
                  <a:srgbClr val="052162"/>
                </a:solidFill>
                <a:latin typeface="Cambria"/>
                <a:cs typeface="Cambria"/>
              </a:rPr>
              <a:t>GREAT</a:t>
            </a:r>
            <a:r>
              <a:rPr sz="1200" spc="-114" dirty="0">
                <a:solidFill>
                  <a:srgbClr val="052162"/>
                </a:solidFill>
                <a:latin typeface="Cambria"/>
                <a:cs typeface="Cambria"/>
              </a:rPr>
              <a:t> PHILANTHROPIST.</a:t>
            </a:r>
            <a:endParaRPr sz="1200">
              <a:latin typeface="Cambria"/>
              <a:cs typeface="Cambria"/>
            </a:endParaRPr>
          </a:p>
          <a:p>
            <a:pPr algn="ctr">
              <a:lnSpc>
                <a:spcPts val="1330"/>
              </a:lnSpc>
            </a:pPr>
            <a:r>
              <a:rPr sz="1200" spc="-155" dirty="0">
                <a:solidFill>
                  <a:srgbClr val="052162"/>
                </a:solidFill>
                <a:latin typeface="Cambria"/>
                <a:cs typeface="Cambria"/>
              </a:rPr>
              <a:t>ALEGACYTHATWILLALWAYSBECHERISHED</a:t>
            </a:r>
            <a:r>
              <a:rPr sz="1200" spc="-155" dirty="0">
                <a:solidFill>
                  <a:srgbClr val="052162"/>
                </a:solidFill>
                <a:latin typeface="Arial MT"/>
                <a:cs typeface="Arial MT"/>
              </a:rPr>
              <a:t>.</a:t>
            </a:r>
            <a:endParaRPr sz="1200">
              <a:latin typeface="Arial MT"/>
              <a:cs typeface="Arial MT"/>
            </a:endParaRPr>
          </a:p>
        </p:txBody>
      </p:sp>
      <p:sp>
        <p:nvSpPr>
          <p:cNvPr id="4" name="object 4"/>
          <p:cNvSpPr txBox="1"/>
          <p:nvPr/>
        </p:nvSpPr>
        <p:spPr>
          <a:xfrm>
            <a:off x="1006897" y="4685841"/>
            <a:ext cx="3345815" cy="512445"/>
          </a:xfrm>
          <a:prstGeom prst="rect">
            <a:avLst/>
          </a:prstGeom>
        </p:spPr>
        <p:txBody>
          <a:bodyPr vert="horz" wrap="square" lIns="0" tIns="11430" rIns="0" bIns="0" rtlCol="0">
            <a:spAutoFit/>
          </a:bodyPr>
          <a:lstStyle/>
          <a:p>
            <a:pPr marL="12700">
              <a:lnSpc>
                <a:spcPct val="100000"/>
              </a:lnSpc>
              <a:spcBef>
                <a:spcPts val="90"/>
              </a:spcBef>
            </a:pPr>
            <a:r>
              <a:rPr sz="3200" b="1" dirty="0">
                <a:solidFill>
                  <a:srgbClr val="FFFFFF"/>
                </a:solidFill>
                <a:latin typeface="Cambria"/>
                <a:cs typeface="Cambria"/>
              </a:rPr>
              <a:t>SHRI.</a:t>
            </a:r>
            <a:r>
              <a:rPr sz="3200" b="1" spc="-55" dirty="0">
                <a:solidFill>
                  <a:srgbClr val="FFFFFF"/>
                </a:solidFill>
                <a:latin typeface="Cambria"/>
                <a:cs typeface="Cambria"/>
              </a:rPr>
              <a:t> </a:t>
            </a:r>
            <a:r>
              <a:rPr sz="3200" b="1" dirty="0">
                <a:solidFill>
                  <a:srgbClr val="FFFFFF"/>
                </a:solidFill>
                <a:latin typeface="Cambria"/>
                <a:cs typeface="Cambria"/>
              </a:rPr>
              <a:t>O.</a:t>
            </a:r>
            <a:r>
              <a:rPr sz="3200" b="1" spc="-25" dirty="0">
                <a:solidFill>
                  <a:srgbClr val="FFFFFF"/>
                </a:solidFill>
                <a:latin typeface="Cambria"/>
                <a:cs typeface="Cambria"/>
              </a:rPr>
              <a:t> </a:t>
            </a:r>
            <a:r>
              <a:rPr sz="3200" b="1" dirty="0">
                <a:solidFill>
                  <a:srgbClr val="FFFFFF"/>
                </a:solidFill>
                <a:latin typeface="Cambria"/>
                <a:cs typeface="Cambria"/>
              </a:rPr>
              <a:t>P.</a:t>
            </a:r>
            <a:r>
              <a:rPr sz="3200" b="1" spc="-55" dirty="0">
                <a:solidFill>
                  <a:srgbClr val="FFFFFF"/>
                </a:solidFill>
                <a:latin typeface="Cambria"/>
                <a:cs typeface="Cambria"/>
              </a:rPr>
              <a:t> </a:t>
            </a:r>
            <a:r>
              <a:rPr sz="3200" b="1" spc="-10" dirty="0">
                <a:solidFill>
                  <a:srgbClr val="FFFFFF"/>
                </a:solidFill>
                <a:latin typeface="Cambria"/>
                <a:cs typeface="Cambria"/>
              </a:rPr>
              <a:t>JINDAL</a:t>
            </a:r>
            <a:endParaRPr sz="3200">
              <a:latin typeface="Cambria"/>
              <a:cs typeface="Cambria"/>
            </a:endParaRPr>
          </a:p>
        </p:txBody>
      </p:sp>
      <p:sp>
        <p:nvSpPr>
          <p:cNvPr id="5" name="object 5"/>
          <p:cNvSpPr txBox="1">
            <a:spLocks noGrp="1"/>
          </p:cNvSpPr>
          <p:nvPr>
            <p:ph type="title"/>
          </p:nvPr>
        </p:nvSpPr>
        <p:spPr>
          <a:xfrm>
            <a:off x="5875929" y="697513"/>
            <a:ext cx="4022090" cy="572770"/>
          </a:xfrm>
          <a:prstGeom prst="rect">
            <a:avLst/>
          </a:prstGeom>
        </p:spPr>
        <p:txBody>
          <a:bodyPr vert="horz" wrap="square" lIns="0" tIns="17145" rIns="0" bIns="0" rtlCol="0">
            <a:spAutoFit/>
          </a:bodyPr>
          <a:lstStyle/>
          <a:p>
            <a:pPr marL="12700">
              <a:lnSpc>
                <a:spcPct val="100000"/>
              </a:lnSpc>
              <a:spcBef>
                <a:spcPts val="135"/>
              </a:spcBef>
            </a:pPr>
            <a:r>
              <a:rPr sz="3550" b="1" dirty="0">
                <a:latin typeface="Cambria"/>
                <a:cs typeface="Cambria"/>
              </a:rPr>
              <a:t>WE</a:t>
            </a:r>
            <a:r>
              <a:rPr sz="3550" b="1" spc="50" dirty="0">
                <a:latin typeface="Cambria"/>
                <a:cs typeface="Cambria"/>
              </a:rPr>
              <a:t> </a:t>
            </a:r>
            <a:r>
              <a:rPr sz="3550" b="1" dirty="0">
                <a:latin typeface="Cambria"/>
                <a:cs typeface="Cambria"/>
              </a:rPr>
              <a:t>ARE</a:t>
            </a:r>
            <a:r>
              <a:rPr sz="3550" b="1" spc="85" dirty="0">
                <a:latin typeface="Cambria"/>
                <a:cs typeface="Cambria"/>
              </a:rPr>
              <a:t> </a:t>
            </a:r>
            <a:r>
              <a:rPr sz="3550" b="1" dirty="0">
                <a:latin typeface="Cambria"/>
                <a:cs typeface="Cambria"/>
              </a:rPr>
              <a:t>JSW</a:t>
            </a:r>
            <a:r>
              <a:rPr sz="3550" b="1" spc="35" dirty="0">
                <a:latin typeface="Cambria"/>
                <a:cs typeface="Cambria"/>
              </a:rPr>
              <a:t> </a:t>
            </a:r>
            <a:r>
              <a:rPr sz="3550" b="1" spc="-10" dirty="0">
                <a:latin typeface="Cambria"/>
                <a:cs typeface="Cambria"/>
              </a:rPr>
              <a:t>STEEL</a:t>
            </a:r>
            <a:endParaRPr sz="3550">
              <a:latin typeface="Cambria"/>
              <a:cs typeface="Cambria"/>
            </a:endParaRPr>
          </a:p>
        </p:txBody>
      </p:sp>
      <p:sp>
        <p:nvSpPr>
          <p:cNvPr id="6" name="object 6"/>
          <p:cNvSpPr txBox="1"/>
          <p:nvPr/>
        </p:nvSpPr>
        <p:spPr>
          <a:xfrm>
            <a:off x="1721589" y="5255718"/>
            <a:ext cx="1588770" cy="208279"/>
          </a:xfrm>
          <a:prstGeom prst="rect">
            <a:avLst/>
          </a:prstGeom>
        </p:spPr>
        <p:txBody>
          <a:bodyPr vert="horz" wrap="square" lIns="0" tIns="12700" rIns="0" bIns="0" rtlCol="0">
            <a:spAutoFit/>
          </a:bodyPr>
          <a:lstStyle/>
          <a:p>
            <a:pPr marL="12700">
              <a:lnSpc>
                <a:spcPct val="100000"/>
              </a:lnSpc>
              <a:spcBef>
                <a:spcPts val="100"/>
              </a:spcBef>
            </a:pPr>
            <a:r>
              <a:rPr sz="1200" spc="-65" dirty="0">
                <a:solidFill>
                  <a:srgbClr val="FFFFFF"/>
                </a:solidFill>
                <a:latin typeface="Arial MT"/>
                <a:cs typeface="Arial MT"/>
              </a:rPr>
              <a:t>07.08.1930</a:t>
            </a:r>
            <a:r>
              <a:rPr sz="1200" spc="-114" dirty="0">
                <a:solidFill>
                  <a:srgbClr val="FFFFFF"/>
                </a:solidFill>
                <a:latin typeface="Arial MT"/>
                <a:cs typeface="Arial MT"/>
              </a:rPr>
              <a:t> </a:t>
            </a:r>
            <a:r>
              <a:rPr sz="1200" b="1" dirty="0">
                <a:solidFill>
                  <a:srgbClr val="FFFFFF"/>
                </a:solidFill>
                <a:latin typeface="Arial"/>
                <a:cs typeface="Arial"/>
              </a:rPr>
              <a:t>-</a:t>
            </a:r>
            <a:r>
              <a:rPr sz="1200" b="1" spc="5" dirty="0">
                <a:solidFill>
                  <a:srgbClr val="FFFFFF"/>
                </a:solidFill>
                <a:latin typeface="Arial"/>
                <a:cs typeface="Arial"/>
              </a:rPr>
              <a:t> </a:t>
            </a:r>
            <a:r>
              <a:rPr sz="1200" spc="-10" dirty="0">
                <a:solidFill>
                  <a:srgbClr val="FFFFFF"/>
                </a:solidFill>
                <a:latin typeface="Arial MT"/>
                <a:cs typeface="Arial MT"/>
              </a:rPr>
              <a:t>31.03.2005</a:t>
            </a:r>
            <a:endParaRPr sz="1200">
              <a:latin typeface="Arial MT"/>
              <a:cs typeface="Arial MT"/>
            </a:endParaRPr>
          </a:p>
        </p:txBody>
      </p:sp>
      <p:sp>
        <p:nvSpPr>
          <p:cNvPr id="7" name="object 7"/>
          <p:cNvSpPr txBox="1"/>
          <p:nvPr/>
        </p:nvSpPr>
        <p:spPr>
          <a:xfrm>
            <a:off x="1668273" y="5508849"/>
            <a:ext cx="1696085" cy="146685"/>
          </a:xfrm>
          <a:prstGeom prst="rect">
            <a:avLst/>
          </a:prstGeom>
        </p:spPr>
        <p:txBody>
          <a:bodyPr vert="horz" wrap="square" lIns="0" tIns="11430" rIns="0" bIns="0" rtlCol="0">
            <a:spAutoFit/>
          </a:bodyPr>
          <a:lstStyle/>
          <a:p>
            <a:pPr marL="12700">
              <a:lnSpc>
                <a:spcPct val="100000"/>
              </a:lnSpc>
              <a:spcBef>
                <a:spcPts val="90"/>
              </a:spcBef>
            </a:pPr>
            <a:r>
              <a:rPr sz="800" spc="-55" dirty="0">
                <a:solidFill>
                  <a:srgbClr val="FFFFFF"/>
                </a:solidFill>
                <a:latin typeface="Arial MT"/>
                <a:cs typeface="Arial MT"/>
              </a:rPr>
              <a:t>Founder</a:t>
            </a:r>
            <a:r>
              <a:rPr sz="800" spc="-45" dirty="0">
                <a:solidFill>
                  <a:srgbClr val="FFFFFF"/>
                </a:solidFill>
                <a:latin typeface="Arial MT"/>
                <a:cs typeface="Arial MT"/>
              </a:rPr>
              <a:t> </a:t>
            </a:r>
            <a:r>
              <a:rPr sz="800" spc="-40" dirty="0">
                <a:solidFill>
                  <a:srgbClr val="FFFFFF"/>
                </a:solidFill>
                <a:latin typeface="Arial MT"/>
                <a:cs typeface="Arial MT"/>
              </a:rPr>
              <a:t>and</a:t>
            </a:r>
            <a:r>
              <a:rPr sz="800" spc="-50" dirty="0">
                <a:solidFill>
                  <a:srgbClr val="FFFFFF"/>
                </a:solidFill>
                <a:latin typeface="Arial MT"/>
                <a:cs typeface="Arial MT"/>
              </a:rPr>
              <a:t> </a:t>
            </a:r>
            <a:r>
              <a:rPr sz="800" spc="-55" dirty="0">
                <a:solidFill>
                  <a:srgbClr val="FFFFFF"/>
                </a:solidFill>
                <a:latin typeface="Arial MT"/>
                <a:cs typeface="Arial MT"/>
              </a:rPr>
              <a:t>Visionary,</a:t>
            </a:r>
            <a:r>
              <a:rPr sz="800" spc="30" dirty="0">
                <a:solidFill>
                  <a:srgbClr val="FFFFFF"/>
                </a:solidFill>
                <a:latin typeface="Arial MT"/>
                <a:cs typeface="Arial MT"/>
              </a:rPr>
              <a:t> </a:t>
            </a:r>
            <a:r>
              <a:rPr sz="800" spc="-80" dirty="0">
                <a:solidFill>
                  <a:srgbClr val="FFFFFF"/>
                </a:solidFill>
                <a:latin typeface="Arial MT"/>
                <a:cs typeface="Arial MT"/>
              </a:rPr>
              <a:t>O.</a:t>
            </a:r>
            <a:r>
              <a:rPr sz="800" spc="-130" dirty="0">
                <a:solidFill>
                  <a:srgbClr val="FFFFFF"/>
                </a:solidFill>
                <a:latin typeface="Arial MT"/>
                <a:cs typeface="Arial MT"/>
              </a:rPr>
              <a:t> </a:t>
            </a:r>
            <a:r>
              <a:rPr sz="800" spc="-75" dirty="0">
                <a:solidFill>
                  <a:srgbClr val="FFFFFF"/>
                </a:solidFill>
                <a:latin typeface="Arial MT"/>
                <a:cs typeface="Arial MT"/>
              </a:rPr>
              <a:t>P.</a:t>
            </a:r>
            <a:r>
              <a:rPr sz="800" spc="-135" dirty="0">
                <a:solidFill>
                  <a:srgbClr val="FFFFFF"/>
                </a:solidFill>
                <a:latin typeface="Arial MT"/>
                <a:cs typeface="Arial MT"/>
              </a:rPr>
              <a:t> </a:t>
            </a:r>
            <a:r>
              <a:rPr sz="800" spc="-50" dirty="0">
                <a:solidFill>
                  <a:srgbClr val="FFFFFF"/>
                </a:solidFill>
                <a:latin typeface="Arial MT"/>
                <a:cs typeface="Arial MT"/>
              </a:rPr>
              <a:t>Jindal</a:t>
            </a:r>
            <a:r>
              <a:rPr sz="800" spc="-20" dirty="0">
                <a:solidFill>
                  <a:srgbClr val="FFFFFF"/>
                </a:solidFill>
                <a:latin typeface="Arial MT"/>
                <a:cs typeface="Arial MT"/>
              </a:rPr>
              <a:t> Group</a:t>
            </a:r>
            <a:endParaRPr sz="800">
              <a:latin typeface="Arial MT"/>
              <a:cs typeface="Arial MT"/>
            </a:endParaRPr>
          </a:p>
        </p:txBody>
      </p:sp>
      <p:grpSp>
        <p:nvGrpSpPr>
          <p:cNvPr id="8" name="object 8"/>
          <p:cNvGrpSpPr/>
          <p:nvPr/>
        </p:nvGrpSpPr>
        <p:grpSpPr>
          <a:xfrm>
            <a:off x="1018031" y="3371088"/>
            <a:ext cx="6529070" cy="4070985"/>
            <a:chOff x="1018031" y="3371088"/>
            <a:chExt cx="6529070" cy="4070985"/>
          </a:xfrm>
        </p:grpSpPr>
        <p:sp>
          <p:nvSpPr>
            <p:cNvPr id="9" name="object 9"/>
            <p:cNvSpPr/>
            <p:nvPr/>
          </p:nvSpPr>
          <p:spPr>
            <a:xfrm>
              <a:off x="1018031" y="5373623"/>
              <a:ext cx="2993390" cy="0"/>
            </a:xfrm>
            <a:custGeom>
              <a:avLst/>
              <a:gdLst/>
              <a:ahLst/>
              <a:cxnLst/>
              <a:rect l="l" t="t" r="r" b="b"/>
              <a:pathLst>
                <a:path w="2993390">
                  <a:moveTo>
                    <a:pt x="2311908" y="0"/>
                  </a:moveTo>
                  <a:lnTo>
                    <a:pt x="2993135" y="0"/>
                  </a:lnTo>
                </a:path>
                <a:path w="2993390">
                  <a:moveTo>
                    <a:pt x="679704" y="0"/>
                  </a:moveTo>
                  <a:lnTo>
                    <a:pt x="0" y="0"/>
                  </a:lnTo>
                </a:path>
              </a:pathLst>
            </a:custGeom>
            <a:ln w="9144">
              <a:solidFill>
                <a:srgbClr val="000000"/>
              </a:solidFill>
            </a:ln>
          </p:spPr>
          <p:txBody>
            <a:bodyPr wrap="square" lIns="0" tIns="0" rIns="0" bIns="0" rtlCol="0"/>
            <a:lstStyle/>
            <a:p>
              <a:endParaRPr/>
            </a:p>
          </p:txBody>
        </p:sp>
        <p:sp>
          <p:nvSpPr>
            <p:cNvPr id="10" name="object 10"/>
            <p:cNvSpPr/>
            <p:nvPr/>
          </p:nvSpPr>
          <p:spPr>
            <a:xfrm>
              <a:off x="7542276" y="3371088"/>
              <a:ext cx="0" cy="760730"/>
            </a:xfrm>
            <a:custGeom>
              <a:avLst/>
              <a:gdLst/>
              <a:ahLst/>
              <a:cxnLst/>
              <a:rect l="l" t="t" r="r" b="b"/>
              <a:pathLst>
                <a:path h="760729">
                  <a:moveTo>
                    <a:pt x="0" y="0"/>
                  </a:moveTo>
                  <a:lnTo>
                    <a:pt x="0" y="760475"/>
                  </a:lnTo>
                </a:path>
              </a:pathLst>
            </a:custGeom>
            <a:ln w="9144">
              <a:solidFill>
                <a:srgbClr val="FFFFFF"/>
              </a:solidFill>
            </a:ln>
          </p:spPr>
          <p:txBody>
            <a:bodyPr wrap="square" lIns="0" tIns="0" rIns="0" bIns="0" rtlCol="0"/>
            <a:lstStyle/>
            <a:p>
              <a:endParaRPr/>
            </a:p>
          </p:txBody>
        </p:sp>
        <p:sp>
          <p:nvSpPr>
            <p:cNvPr id="11" name="object 11"/>
            <p:cNvSpPr/>
            <p:nvPr/>
          </p:nvSpPr>
          <p:spPr>
            <a:xfrm>
              <a:off x="5027676" y="4536947"/>
              <a:ext cx="0" cy="2905125"/>
            </a:xfrm>
            <a:custGeom>
              <a:avLst/>
              <a:gdLst/>
              <a:ahLst/>
              <a:cxnLst/>
              <a:rect l="l" t="t" r="r" b="b"/>
              <a:pathLst>
                <a:path h="2905125">
                  <a:moveTo>
                    <a:pt x="0" y="0"/>
                  </a:moveTo>
                  <a:lnTo>
                    <a:pt x="0" y="2904744"/>
                  </a:lnTo>
                </a:path>
              </a:pathLst>
            </a:custGeom>
            <a:ln w="9144">
              <a:solidFill>
                <a:srgbClr val="FFFFFF"/>
              </a:solidFill>
            </a:ln>
          </p:spPr>
          <p:txBody>
            <a:bodyPr wrap="square" lIns="0" tIns="0" rIns="0" bIns="0" rtlCol="0"/>
            <a:lstStyle/>
            <a:p>
              <a:endParaRPr/>
            </a:p>
          </p:txBody>
        </p:sp>
      </p:grpSp>
      <p:sp>
        <p:nvSpPr>
          <p:cNvPr id="12" name="object 12"/>
          <p:cNvSpPr txBox="1"/>
          <p:nvPr/>
        </p:nvSpPr>
        <p:spPr>
          <a:xfrm>
            <a:off x="6180906" y="1448832"/>
            <a:ext cx="2734310" cy="1614170"/>
          </a:xfrm>
          <a:prstGeom prst="rect">
            <a:avLst/>
          </a:prstGeom>
        </p:spPr>
        <p:txBody>
          <a:bodyPr vert="horz" wrap="square" lIns="0" tIns="6985" rIns="0" bIns="0" rtlCol="0">
            <a:spAutoFit/>
          </a:bodyPr>
          <a:lstStyle/>
          <a:p>
            <a:pPr marL="59690" marR="57785" indent="5715" algn="ctr">
              <a:lnSpc>
                <a:spcPct val="103800"/>
              </a:lnSpc>
              <a:spcBef>
                <a:spcPts val="55"/>
              </a:spcBef>
            </a:pPr>
            <a:r>
              <a:rPr sz="800" b="1" spc="-70" dirty="0">
                <a:solidFill>
                  <a:srgbClr val="FFFFFF"/>
                </a:solidFill>
                <a:latin typeface="Cambria"/>
                <a:cs typeface="Cambria"/>
              </a:rPr>
              <a:t>JSWSteel</a:t>
            </a:r>
            <a:r>
              <a:rPr sz="800" b="1" spc="10" dirty="0">
                <a:solidFill>
                  <a:srgbClr val="FFFFFF"/>
                </a:solidFill>
                <a:latin typeface="Cambria"/>
                <a:cs typeface="Cambria"/>
              </a:rPr>
              <a:t> </a:t>
            </a:r>
            <a:r>
              <a:rPr sz="800" b="1" spc="-40" dirty="0">
                <a:solidFill>
                  <a:srgbClr val="FFFFFF"/>
                </a:solidFill>
                <a:latin typeface="Cambria"/>
                <a:cs typeface="Cambria"/>
              </a:rPr>
              <a:t>is</a:t>
            </a:r>
            <a:r>
              <a:rPr sz="800" b="1" spc="-15" dirty="0">
                <a:solidFill>
                  <a:srgbClr val="FFFFFF"/>
                </a:solidFill>
                <a:latin typeface="Cambria"/>
                <a:cs typeface="Cambria"/>
              </a:rPr>
              <a:t> </a:t>
            </a:r>
            <a:r>
              <a:rPr sz="800" b="1" spc="-35" dirty="0">
                <a:solidFill>
                  <a:srgbClr val="FFFFFF"/>
                </a:solidFill>
                <a:latin typeface="Cambria"/>
                <a:cs typeface="Cambria"/>
              </a:rPr>
              <a:t>oneof </a:t>
            </a:r>
            <a:r>
              <a:rPr sz="800" b="1" spc="-65" dirty="0">
                <a:solidFill>
                  <a:srgbClr val="FFFFFF"/>
                </a:solidFill>
                <a:latin typeface="Cambria"/>
                <a:cs typeface="Cambria"/>
              </a:rPr>
              <a:t>India’s</a:t>
            </a:r>
            <a:r>
              <a:rPr sz="800" b="1" spc="-40" dirty="0">
                <a:solidFill>
                  <a:srgbClr val="FFFFFF"/>
                </a:solidFill>
                <a:latin typeface="Cambria"/>
                <a:cs typeface="Cambria"/>
              </a:rPr>
              <a:t> </a:t>
            </a:r>
            <a:r>
              <a:rPr sz="800" b="1" spc="-70" dirty="0">
                <a:solidFill>
                  <a:srgbClr val="FFFFFF"/>
                </a:solidFill>
                <a:latin typeface="Cambria"/>
                <a:cs typeface="Cambria"/>
              </a:rPr>
              <a:t>leading</a:t>
            </a:r>
            <a:r>
              <a:rPr sz="800" b="1" spc="20" dirty="0">
                <a:solidFill>
                  <a:srgbClr val="FFFFFF"/>
                </a:solidFill>
                <a:latin typeface="Cambria"/>
                <a:cs typeface="Cambria"/>
              </a:rPr>
              <a:t> </a:t>
            </a:r>
            <a:r>
              <a:rPr sz="800" b="1" spc="-60" dirty="0">
                <a:solidFill>
                  <a:srgbClr val="FFFFFF"/>
                </a:solidFill>
                <a:latin typeface="Cambria"/>
                <a:cs typeface="Cambria"/>
              </a:rPr>
              <a:t>integrated</a:t>
            </a:r>
            <a:r>
              <a:rPr sz="800" b="1" spc="45" dirty="0">
                <a:solidFill>
                  <a:srgbClr val="FFFFFF"/>
                </a:solidFill>
                <a:latin typeface="Cambria"/>
                <a:cs typeface="Cambria"/>
              </a:rPr>
              <a:t> </a:t>
            </a:r>
            <a:r>
              <a:rPr sz="800" b="1" spc="-10" dirty="0">
                <a:solidFill>
                  <a:srgbClr val="FFFFFF"/>
                </a:solidFill>
                <a:latin typeface="Cambria"/>
                <a:cs typeface="Cambria"/>
              </a:rPr>
              <a:t>andgeographically</a:t>
            </a:r>
            <a:r>
              <a:rPr sz="800" b="1" spc="500" dirty="0">
                <a:solidFill>
                  <a:srgbClr val="FFFFFF"/>
                </a:solidFill>
                <a:latin typeface="Cambria"/>
                <a:cs typeface="Cambria"/>
              </a:rPr>
              <a:t> </a:t>
            </a:r>
            <a:r>
              <a:rPr sz="800" b="1" spc="-70" dirty="0">
                <a:solidFill>
                  <a:srgbClr val="FFFFFF"/>
                </a:solidFill>
                <a:latin typeface="Cambria"/>
                <a:cs typeface="Cambria"/>
              </a:rPr>
              <a:t>diverse</a:t>
            </a:r>
            <a:r>
              <a:rPr sz="800" b="1" spc="20" dirty="0">
                <a:solidFill>
                  <a:srgbClr val="FFFFFF"/>
                </a:solidFill>
                <a:latin typeface="Cambria"/>
                <a:cs typeface="Cambria"/>
              </a:rPr>
              <a:t> </a:t>
            </a:r>
            <a:r>
              <a:rPr sz="800" b="1" spc="-45" dirty="0">
                <a:solidFill>
                  <a:srgbClr val="FFFFFF"/>
                </a:solidFill>
                <a:latin typeface="Cambria"/>
                <a:cs typeface="Cambria"/>
              </a:rPr>
              <a:t>steel</a:t>
            </a:r>
            <a:r>
              <a:rPr sz="800" b="1" spc="20" dirty="0">
                <a:solidFill>
                  <a:srgbClr val="FFFFFF"/>
                </a:solidFill>
                <a:latin typeface="Cambria"/>
                <a:cs typeface="Cambria"/>
              </a:rPr>
              <a:t> </a:t>
            </a:r>
            <a:r>
              <a:rPr sz="800" b="1" spc="-60" dirty="0">
                <a:solidFill>
                  <a:srgbClr val="FFFFFF"/>
                </a:solidFill>
                <a:latin typeface="Cambria"/>
                <a:cs typeface="Cambria"/>
              </a:rPr>
              <a:t>manufacturers.</a:t>
            </a:r>
            <a:r>
              <a:rPr sz="800" b="1" spc="-85" dirty="0">
                <a:solidFill>
                  <a:srgbClr val="FFFFFF"/>
                </a:solidFill>
                <a:latin typeface="Cambria"/>
                <a:cs typeface="Cambria"/>
              </a:rPr>
              <a:t> </a:t>
            </a:r>
            <a:r>
              <a:rPr sz="800" b="1" spc="-65" dirty="0">
                <a:solidFill>
                  <a:srgbClr val="FFFFFF"/>
                </a:solidFill>
                <a:latin typeface="Cambria"/>
                <a:cs typeface="Cambria"/>
              </a:rPr>
              <a:t>Ourgoal</a:t>
            </a:r>
            <a:r>
              <a:rPr sz="800" b="1" spc="-15" dirty="0">
                <a:solidFill>
                  <a:srgbClr val="FFFFFF"/>
                </a:solidFill>
                <a:latin typeface="Cambria"/>
                <a:cs typeface="Cambria"/>
              </a:rPr>
              <a:t> </a:t>
            </a:r>
            <a:r>
              <a:rPr sz="800" b="1" spc="-40" dirty="0">
                <a:solidFill>
                  <a:srgbClr val="FFFFFF"/>
                </a:solidFill>
                <a:latin typeface="Cambria"/>
                <a:cs typeface="Cambria"/>
              </a:rPr>
              <a:t>is </a:t>
            </a:r>
            <a:r>
              <a:rPr sz="800" b="1" spc="-35" dirty="0">
                <a:solidFill>
                  <a:srgbClr val="FFFFFF"/>
                </a:solidFill>
                <a:latin typeface="Cambria"/>
                <a:cs typeface="Cambria"/>
              </a:rPr>
              <a:t>to</a:t>
            </a:r>
            <a:r>
              <a:rPr sz="800" b="1" spc="-20" dirty="0">
                <a:solidFill>
                  <a:srgbClr val="FFFFFF"/>
                </a:solidFill>
                <a:latin typeface="Cambria"/>
                <a:cs typeface="Cambria"/>
              </a:rPr>
              <a:t> </a:t>
            </a:r>
            <a:r>
              <a:rPr sz="800" b="1" spc="-60" dirty="0">
                <a:solidFill>
                  <a:srgbClr val="FFFFFF"/>
                </a:solidFill>
                <a:latin typeface="Cambria"/>
                <a:cs typeface="Cambria"/>
              </a:rPr>
              <a:t>partner</a:t>
            </a:r>
            <a:r>
              <a:rPr sz="800" b="1" dirty="0">
                <a:solidFill>
                  <a:srgbClr val="FFFFFF"/>
                </a:solidFill>
                <a:latin typeface="Cambria"/>
                <a:cs typeface="Cambria"/>
              </a:rPr>
              <a:t> </a:t>
            </a:r>
            <a:r>
              <a:rPr sz="800" b="1" spc="-50" dirty="0">
                <a:solidFill>
                  <a:srgbClr val="FFFFFF"/>
                </a:solidFill>
                <a:latin typeface="Cambria"/>
                <a:cs typeface="Cambria"/>
              </a:rPr>
              <a:t>in</a:t>
            </a:r>
            <a:r>
              <a:rPr sz="800" b="1" spc="-40" dirty="0">
                <a:solidFill>
                  <a:srgbClr val="FFFFFF"/>
                </a:solidFill>
                <a:latin typeface="Cambria"/>
                <a:cs typeface="Cambria"/>
              </a:rPr>
              <a:t> </a:t>
            </a:r>
            <a:r>
              <a:rPr sz="800" b="1" spc="-10" dirty="0">
                <a:solidFill>
                  <a:srgbClr val="FFFFFF"/>
                </a:solidFill>
                <a:latin typeface="Cambria"/>
                <a:cs typeface="Cambria"/>
              </a:rPr>
              <a:t>India’s</a:t>
            </a:r>
            <a:r>
              <a:rPr sz="800" b="1" spc="500" dirty="0">
                <a:solidFill>
                  <a:srgbClr val="FFFFFF"/>
                </a:solidFill>
                <a:latin typeface="Cambria"/>
                <a:cs typeface="Cambria"/>
              </a:rPr>
              <a:t> </a:t>
            </a:r>
            <a:r>
              <a:rPr sz="800" b="1" spc="-45" dirty="0">
                <a:solidFill>
                  <a:srgbClr val="FFFFFF"/>
                </a:solidFill>
                <a:latin typeface="Cambria"/>
                <a:cs typeface="Cambria"/>
              </a:rPr>
              <a:t>growthstory</a:t>
            </a:r>
            <a:r>
              <a:rPr sz="800" b="1" spc="-10" dirty="0">
                <a:solidFill>
                  <a:srgbClr val="FFFFFF"/>
                </a:solidFill>
                <a:latin typeface="Cambria"/>
                <a:cs typeface="Cambria"/>
              </a:rPr>
              <a:t> </a:t>
            </a:r>
            <a:r>
              <a:rPr sz="800" b="1" spc="-55" dirty="0">
                <a:solidFill>
                  <a:srgbClr val="FFFFFF"/>
                </a:solidFill>
                <a:latin typeface="Cambria"/>
                <a:cs typeface="Cambria"/>
              </a:rPr>
              <a:t>by</a:t>
            </a:r>
            <a:r>
              <a:rPr sz="800" b="1" spc="-30" dirty="0">
                <a:solidFill>
                  <a:srgbClr val="FFFFFF"/>
                </a:solidFill>
                <a:latin typeface="Cambria"/>
                <a:cs typeface="Cambria"/>
              </a:rPr>
              <a:t> </a:t>
            </a:r>
            <a:r>
              <a:rPr sz="800" b="1" spc="-75" dirty="0">
                <a:solidFill>
                  <a:srgbClr val="FFFFFF"/>
                </a:solidFill>
                <a:latin typeface="Cambria"/>
                <a:cs typeface="Cambria"/>
              </a:rPr>
              <a:t>supplying</a:t>
            </a:r>
            <a:r>
              <a:rPr sz="800" b="1" spc="20" dirty="0">
                <a:solidFill>
                  <a:srgbClr val="FFFFFF"/>
                </a:solidFill>
                <a:latin typeface="Cambria"/>
                <a:cs typeface="Cambria"/>
              </a:rPr>
              <a:t> </a:t>
            </a:r>
            <a:r>
              <a:rPr sz="800" b="1" spc="-45" dirty="0">
                <a:solidFill>
                  <a:srgbClr val="FFFFFF"/>
                </a:solidFill>
                <a:latin typeface="Cambria"/>
                <a:cs typeface="Cambria"/>
              </a:rPr>
              <a:t>steel</a:t>
            </a:r>
            <a:r>
              <a:rPr sz="800" b="1" spc="5" dirty="0">
                <a:solidFill>
                  <a:srgbClr val="FFFFFF"/>
                </a:solidFill>
                <a:latin typeface="Cambria"/>
                <a:cs typeface="Cambria"/>
              </a:rPr>
              <a:t> </a:t>
            </a:r>
            <a:r>
              <a:rPr sz="800" b="1" spc="-35" dirty="0">
                <a:solidFill>
                  <a:srgbClr val="FFFFFF"/>
                </a:solidFill>
                <a:latin typeface="Cambria"/>
                <a:cs typeface="Cambria"/>
              </a:rPr>
              <a:t>forvital</a:t>
            </a:r>
            <a:r>
              <a:rPr sz="800" b="1" dirty="0">
                <a:solidFill>
                  <a:srgbClr val="FFFFFF"/>
                </a:solidFill>
                <a:latin typeface="Cambria"/>
                <a:cs typeface="Cambria"/>
              </a:rPr>
              <a:t> </a:t>
            </a:r>
            <a:r>
              <a:rPr sz="800" b="1" spc="-60" dirty="0">
                <a:solidFill>
                  <a:srgbClr val="FFFFFF"/>
                </a:solidFill>
                <a:latin typeface="Cambria"/>
                <a:cs typeface="Cambria"/>
              </a:rPr>
              <a:t>infrastructure</a:t>
            </a:r>
            <a:r>
              <a:rPr sz="800" b="1" spc="65" dirty="0">
                <a:solidFill>
                  <a:srgbClr val="FFFFFF"/>
                </a:solidFill>
                <a:latin typeface="Cambria"/>
                <a:cs typeface="Cambria"/>
              </a:rPr>
              <a:t> </a:t>
            </a:r>
            <a:r>
              <a:rPr sz="800" b="1" spc="-10" dirty="0">
                <a:solidFill>
                  <a:srgbClr val="FFFFFF"/>
                </a:solidFill>
                <a:latin typeface="Cambria"/>
                <a:cs typeface="Cambria"/>
              </a:rPr>
              <a:t>projects,</a:t>
            </a:r>
            <a:r>
              <a:rPr sz="800" b="1" spc="500" dirty="0">
                <a:solidFill>
                  <a:srgbClr val="FFFFFF"/>
                </a:solidFill>
                <a:latin typeface="Cambria"/>
                <a:cs typeface="Cambria"/>
              </a:rPr>
              <a:t> </a:t>
            </a:r>
            <a:r>
              <a:rPr sz="800" b="1" spc="-80" dirty="0">
                <a:solidFill>
                  <a:srgbClr val="FFFFFF"/>
                </a:solidFill>
                <a:latin typeface="Cambria"/>
                <a:cs typeface="Cambria"/>
              </a:rPr>
              <a:t>providing</a:t>
            </a:r>
            <a:r>
              <a:rPr sz="800" b="1" spc="-30" dirty="0">
                <a:solidFill>
                  <a:srgbClr val="FFFFFF"/>
                </a:solidFill>
                <a:latin typeface="Cambria"/>
                <a:cs typeface="Cambria"/>
              </a:rPr>
              <a:t> </a:t>
            </a:r>
            <a:r>
              <a:rPr sz="800" b="1" spc="-65" dirty="0">
                <a:solidFill>
                  <a:srgbClr val="FFFFFF"/>
                </a:solidFill>
                <a:latin typeface="Cambria"/>
                <a:cs typeface="Cambria"/>
              </a:rPr>
              <a:t>value</a:t>
            </a:r>
            <a:r>
              <a:rPr sz="800" b="1" spc="25" dirty="0">
                <a:solidFill>
                  <a:srgbClr val="FFFFFF"/>
                </a:solidFill>
                <a:latin typeface="Cambria"/>
                <a:cs typeface="Cambria"/>
              </a:rPr>
              <a:t> </a:t>
            </a:r>
            <a:r>
              <a:rPr sz="800" b="1" spc="-65" dirty="0">
                <a:solidFill>
                  <a:srgbClr val="FFFFFF"/>
                </a:solidFill>
                <a:latin typeface="Cambria"/>
                <a:cs typeface="Cambria"/>
              </a:rPr>
              <a:t>added</a:t>
            </a:r>
            <a:r>
              <a:rPr sz="800" b="1" spc="-15" dirty="0">
                <a:solidFill>
                  <a:srgbClr val="FFFFFF"/>
                </a:solidFill>
                <a:latin typeface="Cambria"/>
                <a:cs typeface="Cambria"/>
              </a:rPr>
              <a:t> </a:t>
            </a:r>
            <a:r>
              <a:rPr sz="800" b="1" spc="-45" dirty="0">
                <a:solidFill>
                  <a:srgbClr val="FFFFFF"/>
                </a:solidFill>
                <a:latin typeface="Cambria"/>
                <a:cs typeface="Cambria"/>
              </a:rPr>
              <a:t>steel</a:t>
            </a:r>
            <a:r>
              <a:rPr sz="800" b="1" spc="25" dirty="0">
                <a:solidFill>
                  <a:srgbClr val="FFFFFF"/>
                </a:solidFill>
                <a:latin typeface="Cambria"/>
                <a:cs typeface="Cambria"/>
              </a:rPr>
              <a:t> </a:t>
            </a:r>
            <a:r>
              <a:rPr sz="800" b="1" spc="-65" dirty="0">
                <a:solidFill>
                  <a:srgbClr val="FFFFFF"/>
                </a:solidFill>
                <a:latin typeface="Cambria"/>
                <a:cs typeface="Cambria"/>
              </a:rPr>
              <a:t>solutions</a:t>
            </a:r>
            <a:r>
              <a:rPr sz="800" b="1" spc="-20" dirty="0">
                <a:solidFill>
                  <a:srgbClr val="FFFFFF"/>
                </a:solidFill>
                <a:latin typeface="Cambria"/>
                <a:cs typeface="Cambria"/>
              </a:rPr>
              <a:t> </a:t>
            </a:r>
            <a:r>
              <a:rPr sz="800" b="1" spc="-65" dirty="0">
                <a:solidFill>
                  <a:srgbClr val="FFFFFF"/>
                </a:solidFill>
                <a:latin typeface="Cambria"/>
                <a:cs typeface="Cambria"/>
              </a:rPr>
              <a:t>through</a:t>
            </a:r>
            <a:r>
              <a:rPr sz="800" b="1" spc="-35" dirty="0">
                <a:solidFill>
                  <a:srgbClr val="FFFFFF"/>
                </a:solidFill>
                <a:latin typeface="Cambria"/>
                <a:cs typeface="Cambria"/>
              </a:rPr>
              <a:t> </a:t>
            </a:r>
            <a:r>
              <a:rPr sz="800" b="1" spc="-10" dirty="0">
                <a:solidFill>
                  <a:srgbClr val="FFFFFF"/>
                </a:solidFill>
                <a:latin typeface="Cambria"/>
                <a:cs typeface="Cambria"/>
              </a:rPr>
              <a:t>innovationwhile</a:t>
            </a:r>
            <a:r>
              <a:rPr sz="800" b="1" spc="500" dirty="0">
                <a:solidFill>
                  <a:srgbClr val="FFFFFF"/>
                </a:solidFill>
                <a:latin typeface="Cambria"/>
                <a:cs typeface="Cambria"/>
              </a:rPr>
              <a:t> </a:t>
            </a:r>
            <a:r>
              <a:rPr sz="800" b="1" spc="-65" dirty="0">
                <a:solidFill>
                  <a:srgbClr val="FFFFFF"/>
                </a:solidFill>
                <a:latin typeface="Cambria"/>
                <a:cs typeface="Cambria"/>
              </a:rPr>
              <a:t>investing</a:t>
            </a:r>
            <a:r>
              <a:rPr sz="800" b="1" spc="25" dirty="0">
                <a:solidFill>
                  <a:srgbClr val="FFFFFF"/>
                </a:solidFill>
                <a:latin typeface="Cambria"/>
                <a:cs typeface="Cambria"/>
              </a:rPr>
              <a:t> </a:t>
            </a:r>
            <a:r>
              <a:rPr sz="800" b="1" spc="-50" dirty="0">
                <a:solidFill>
                  <a:srgbClr val="FFFFFF"/>
                </a:solidFill>
                <a:latin typeface="Cambria"/>
                <a:cs typeface="Cambria"/>
              </a:rPr>
              <a:t>in</a:t>
            </a:r>
            <a:r>
              <a:rPr sz="800" b="1" spc="-45" dirty="0">
                <a:solidFill>
                  <a:srgbClr val="FFFFFF"/>
                </a:solidFill>
                <a:latin typeface="Cambria"/>
                <a:cs typeface="Cambria"/>
              </a:rPr>
              <a:t> </a:t>
            </a:r>
            <a:r>
              <a:rPr sz="800" b="1" spc="-60" dirty="0">
                <a:solidFill>
                  <a:srgbClr val="FFFFFF"/>
                </a:solidFill>
                <a:latin typeface="Cambria"/>
                <a:cs typeface="Cambria"/>
              </a:rPr>
              <a:t>sustainability</a:t>
            </a:r>
            <a:r>
              <a:rPr sz="800" b="1" spc="-15" dirty="0">
                <a:solidFill>
                  <a:srgbClr val="FFFFFF"/>
                </a:solidFill>
                <a:latin typeface="Cambria"/>
                <a:cs typeface="Cambria"/>
              </a:rPr>
              <a:t> </a:t>
            </a:r>
            <a:r>
              <a:rPr sz="800" b="1" spc="-55" dirty="0">
                <a:solidFill>
                  <a:srgbClr val="FFFFFF"/>
                </a:solidFill>
                <a:latin typeface="Cambria"/>
                <a:cs typeface="Cambria"/>
              </a:rPr>
              <a:t>and</a:t>
            </a:r>
            <a:r>
              <a:rPr sz="800" b="1" spc="-35" dirty="0">
                <a:solidFill>
                  <a:srgbClr val="FFFFFF"/>
                </a:solidFill>
                <a:latin typeface="Cambria"/>
                <a:cs typeface="Cambria"/>
              </a:rPr>
              <a:t> </a:t>
            </a:r>
            <a:r>
              <a:rPr sz="800" b="1" spc="-80" dirty="0">
                <a:solidFill>
                  <a:srgbClr val="FFFFFF"/>
                </a:solidFill>
                <a:latin typeface="Cambria"/>
                <a:cs typeface="Cambria"/>
              </a:rPr>
              <a:t>improving</a:t>
            </a:r>
            <a:r>
              <a:rPr sz="800" b="1" spc="-30" dirty="0">
                <a:solidFill>
                  <a:srgbClr val="FFFFFF"/>
                </a:solidFill>
                <a:latin typeface="Cambria"/>
                <a:cs typeface="Cambria"/>
              </a:rPr>
              <a:t> </a:t>
            </a:r>
            <a:r>
              <a:rPr sz="800" b="1" spc="-40" dirty="0">
                <a:solidFill>
                  <a:srgbClr val="FFFFFF"/>
                </a:solidFill>
                <a:latin typeface="Cambria"/>
                <a:cs typeface="Cambria"/>
              </a:rPr>
              <a:t>the</a:t>
            </a:r>
            <a:r>
              <a:rPr sz="800" b="1" spc="20" dirty="0">
                <a:solidFill>
                  <a:srgbClr val="FFFFFF"/>
                </a:solidFill>
                <a:latin typeface="Cambria"/>
                <a:cs typeface="Cambria"/>
              </a:rPr>
              <a:t> </a:t>
            </a:r>
            <a:r>
              <a:rPr sz="800" b="1" spc="-65" dirty="0">
                <a:solidFill>
                  <a:srgbClr val="FFFFFF"/>
                </a:solidFill>
                <a:latin typeface="Cambria"/>
                <a:cs typeface="Cambria"/>
              </a:rPr>
              <a:t>well-</a:t>
            </a:r>
            <a:r>
              <a:rPr sz="800" b="1" spc="-60" dirty="0">
                <a:solidFill>
                  <a:srgbClr val="FFFFFF"/>
                </a:solidFill>
                <a:latin typeface="Cambria"/>
                <a:cs typeface="Cambria"/>
              </a:rPr>
              <a:t>being</a:t>
            </a:r>
            <a:r>
              <a:rPr sz="800" b="1" spc="25" dirty="0">
                <a:solidFill>
                  <a:srgbClr val="FFFFFF"/>
                </a:solidFill>
                <a:latin typeface="Cambria"/>
                <a:cs typeface="Cambria"/>
              </a:rPr>
              <a:t> </a:t>
            </a:r>
            <a:r>
              <a:rPr sz="800" b="1" spc="-20" dirty="0">
                <a:solidFill>
                  <a:srgbClr val="FFFFFF"/>
                </a:solidFill>
                <a:latin typeface="Cambria"/>
                <a:cs typeface="Cambria"/>
              </a:rPr>
              <a:t>ofthe</a:t>
            </a:r>
            <a:r>
              <a:rPr sz="800" b="1" spc="500" dirty="0">
                <a:solidFill>
                  <a:srgbClr val="FFFFFF"/>
                </a:solidFill>
                <a:latin typeface="Cambria"/>
                <a:cs typeface="Cambria"/>
              </a:rPr>
              <a:t> </a:t>
            </a:r>
            <a:r>
              <a:rPr sz="800" b="1" spc="-70" dirty="0">
                <a:solidFill>
                  <a:srgbClr val="FFFFFF"/>
                </a:solidFill>
                <a:latin typeface="Cambria"/>
                <a:cs typeface="Cambria"/>
              </a:rPr>
              <a:t>broader</a:t>
            </a:r>
            <a:r>
              <a:rPr sz="800" b="1" spc="-10" dirty="0">
                <a:solidFill>
                  <a:srgbClr val="FFFFFF"/>
                </a:solidFill>
                <a:latin typeface="Cambria"/>
                <a:cs typeface="Cambria"/>
              </a:rPr>
              <a:t> community.</a:t>
            </a:r>
            <a:endParaRPr sz="800">
              <a:latin typeface="Cambria"/>
              <a:cs typeface="Cambria"/>
            </a:endParaRPr>
          </a:p>
          <a:p>
            <a:pPr marL="12700" marR="5080" algn="ctr">
              <a:lnSpc>
                <a:spcPct val="103699"/>
              </a:lnSpc>
              <a:spcBef>
                <a:spcPts val="600"/>
              </a:spcBef>
            </a:pPr>
            <a:r>
              <a:rPr sz="800" b="1" spc="-50" dirty="0">
                <a:solidFill>
                  <a:srgbClr val="FFFFFF"/>
                </a:solidFill>
                <a:latin typeface="Cambria"/>
                <a:cs typeface="Cambria"/>
              </a:rPr>
              <a:t>Wehave</a:t>
            </a:r>
            <a:r>
              <a:rPr sz="800" b="1" spc="-5" dirty="0">
                <a:solidFill>
                  <a:srgbClr val="FFFFFF"/>
                </a:solidFill>
                <a:latin typeface="Cambria"/>
                <a:cs typeface="Cambria"/>
              </a:rPr>
              <a:t> </a:t>
            </a:r>
            <a:r>
              <a:rPr sz="800" b="1" spc="-55" dirty="0">
                <a:solidFill>
                  <a:srgbClr val="FFFFFF"/>
                </a:solidFill>
                <a:latin typeface="Cambria"/>
                <a:cs typeface="Cambria"/>
              </a:rPr>
              <a:t>adoptedadvanced</a:t>
            </a:r>
            <a:r>
              <a:rPr sz="800" b="1" spc="25" dirty="0">
                <a:solidFill>
                  <a:srgbClr val="FFFFFF"/>
                </a:solidFill>
                <a:latin typeface="Cambria"/>
                <a:cs typeface="Cambria"/>
              </a:rPr>
              <a:t> </a:t>
            </a:r>
            <a:r>
              <a:rPr sz="800" b="1" spc="-65" dirty="0">
                <a:solidFill>
                  <a:srgbClr val="FFFFFF"/>
                </a:solidFill>
                <a:latin typeface="Cambria"/>
                <a:cs typeface="Cambria"/>
              </a:rPr>
              <a:t>technologies</a:t>
            </a:r>
            <a:r>
              <a:rPr sz="800" b="1" spc="-5" dirty="0">
                <a:solidFill>
                  <a:srgbClr val="FFFFFF"/>
                </a:solidFill>
                <a:latin typeface="Cambria"/>
                <a:cs typeface="Cambria"/>
              </a:rPr>
              <a:t> </a:t>
            </a:r>
            <a:r>
              <a:rPr sz="800" b="1" spc="-55" dirty="0">
                <a:solidFill>
                  <a:srgbClr val="FFFFFF"/>
                </a:solidFill>
                <a:latin typeface="Cambria"/>
                <a:cs typeface="Cambria"/>
              </a:rPr>
              <a:t>and</a:t>
            </a:r>
            <a:r>
              <a:rPr sz="800" b="1" spc="-40" dirty="0">
                <a:solidFill>
                  <a:srgbClr val="FFFFFF"/>
                </a:solidFill>
                <a:latin typeface="Cambria"/>
                <a:cs typeface="Cambria"/>
              </a:rPr>
              <a:t> </a:t>
            </a:r>
            <a:r>
              <a:rPr sz="800" b="1" spc="-65" dirty="0">
                <a:solidFill>
                  <a:srgbClr val="FFFFFF"/>
                </a:solidFill>
                <a:latin typeface="Cambria"/>
                <a:cs typeface="Cambria"/>
              </a:rPr>
              <a:t>processes</a:t>
            </a:r>
            <a:r>
              <a:rPr sz="800" b="1" spc="25" dirty="0">
                <a:solidFill>
                  <a:srgbClr val="FFFFFF"/>
                </a:solidFill>
                <a:latin typeface="Cambria"/>
                <a:cs typeface="Cambria"/>
              </a:rPr>
              <a:t> </a:t>
            </a:r>
            <a:r>
              <a:rPr sz="800" b="1" spc="-10" dirty="0">
                <a:solidFill>
                  <a:srgbClr val="FFFFFF"/>
                </a:solidFill>
                <a:latin typeface="Cambria"/>
                <a:cs typeface="Cambria"/>
              </a:rPr>
              <a:t>to</a:t>
            </a:r>
            <a:r>
              <a:rPr sz="800" b="1" spc="-5" dirty="0">
                <a:solidFill>
                  <a:srgbClr val="FFFFFF"/>
                </a:solidFill>
                <a:latin typeface="Cambria"/>
                <a:cs typeface="Cambria"/>
              </a:rPr>
              <a:t> </a:t>
            </a:r>
            <a:r>
              <a:rPr sz="800" b="1" spc="-10" dirty="0">
                <a:solidFill>
                  <a:srgbClr val="FFFFFF"/>
                </a:solidFill>
                <a:latin typeface="Cambria"/>
                <a:cs typeface="Cambria"/>
              </a:rPr>
              <a:t>ensure</a:t>
            </a:r>
            <a:r>
              <a:rPr sz="800" b="1" spc="500" dirty="0">
                <a:solidFill>
                  <a:srgbClr val="FFFFFF"/>
                </a:solidFill>
                <a:latin typeface="Cambria"/>
                <a:cs typeface="Cambria"/>
              </a:rPr>
              <a:t> </a:t>
            </a:r>
            <a:r>
              <a:rPr sz="800" b="1" spc="-30" dirty="0">
                <a:solidFill>
                  <a:srgbClr val="FFFFFF"/>
                </a:solidFill>
                <a:latin typeface="Cambria"/>
                <a:cs typeface="Cambria"/>
              </a:rPr>
              <a:t>that</a:t>
            </a:r>
            <a:r>
              <a:rPr sz="800" b="1" spc="-15" dirty="0">
                <a:solidFill>
                  <a:srgbClr val="FFFFFF"/>
                </a:solidFill>
                <a:latin typeface="Cambria"/>
                <a:cs typeface="Cambria"/>
              </a:rPr>
              <a:t> </a:t>
            </a:r>
            <a:r>
              <a:rPr sz="800" b="1" spc="-45" dirty="0">
                <a:solidFill>
                  <a:srgbClr val="FFFFFF"/>
                </a:solidFill>
                <a:latin typeface="Cambria"/>
                <a:cs typeface="Cambria"/>
              </a:rPr>
              <a:t>steel</a:t>
            </a:r>
            <a:r>
              <a:rPr sz="800" b="1" spc="-15" dirty="0">
                <a:solidFill>
                  <a:srgbClr val="FFFFFF"/>
                </a:solidFill>
                <a:latin typeface="Cambria"/>
                <a:cs typeface="Cambria"/>
              </a:rPr>
              <a:t> </a:t>
            </a:r>
            <a:r>
              <a:rPr sz="800" b="1" spc="-65" dirty="0">
                <a:solidFill>
                  <a:srgbClr val="FFFFFF"/>
                </a:solidFill>
                <a:latin typeface="Cambria"/>
                <a:cs typeface="Cambria"/>
              </a:rPr>
              <a:t>continues</a:t>
            </a:r>
            <a:r>
              <a:rPr sz="800" b="1" spc="-10" dirty="0">
                <a:solidFill>
                  <a:srgbClr val="FFFFFF"/>
                </a:solidFill>
                <a:latin typeface="Cambria"/>
                <a:cs typeface="Cambria"/>
              </a:rPr>
              <a:t> </a:t>
            </a:r>
            <a:r>
              <a:rPr sz="800" b="1" spc="-35" dirty="0">
                <a:solidFill>
                  <a:srgbClr val="FFFFFF"/>
                </a:solidFill>
                <a:latin typeface="Cambria"/>
                <a:cs typeface="Cambria"/>
              </a:rPr>
              <a:t>to</a:t>
            </a:r>
            <a:r>
              <a:rPr sz="800" b="1" spc="-30" dirty="0">
                <a:solidFill>
                  <a:srgbClr val="FFFFFF"/>
                </a:solidFill>
                <a:latin typeface="Cambria"/>
                <a:cs typeface="Cambria"/>
              </a:rPr>
              <a:t> </a:t>
            </a:r>
            <a:r>
              <a:rPr sz="800" b="1" spc="-50" dirty="0">
                <a:solidFill>
                  <a:srgbClr val="FFFFFF"/>
                </a:solidFill>
                <a:latin typeface="Cambria"/>
                <a:cs typeface="Cambria"/>
              </a:rPr>
              <a:t>be</a:t>
            </a:r>
            <a:r>
              <a:rPr sz="800" b="1" spc="-40" dirty="0">
                <a:solidFill>
                  <a:srgbClr val="FFFFFF"/>
                </a:solidFill>
                <a:latin typeface="Cambria"/>
                <a:cs typeface="Cambria"/>
              </a:rPr>
              <a:t> </a:t>
            </a:r>
            <a:r>
              <a:rPr sz="800" b="1" spc="-50" dirty="0">
                <a:solidFill>
                  <a:srgbClr val="FFFFFF"/>
                </a:solidFill>
                <a:latin typeface="Cambria"/>
                <a:cs typeface="Cambria"/>
              </a:rPr>
              <a:t>the</a:t>
            </a:r>
            <a:r>
              <a:rPr sz="800" b="1" spc="-5" dirty="0">
                <a:solidFill>
                  <a:srgbClr val="FFFFFF"/>
                </a:solidFill>
                <a:latin typeface="Cambria"/>
                <a:cs typeface="Cambria"/>
              </a:rPr>
              <a:t> </a:t>
            </a:r>
            <a:r>
              <a:rPr sz="800" b="1" spc="-65" dirty="0">
                <a:solidFill>
                  <a:srgbClr val="FFFFFF"/>
                </a:solidFill>
                <a:latin typeface="Cambria"/>
                <a:cs typeface="Cambria"/>
              </a:rPr>
              <a:t>preferred</a:t>
            </a:r>
            <a:r>
              <a:rPr sz="800" b="1" spc="-30" dirty="0">
                <a:solidFill>
                  <a:srgbClr val="FFFFFF"/>
                </a:solidFill>
                <a:latin typeface="Cambria"/>
                <a:cs typeface="Cambria"/>
              </a:rPr>
              <a:t> </a:t>
            </a:r>
            <a:r>
              <a:rPr sz="800" b="1" spc="-60" dirty="0">
                <a:solidFill>
                  <a:srgbClr val="FFFFFF"/>
                </a:solidFill>
                <a:latin typeface="Cambria"/>
                <a:cs typeface="Cambria"/>
              </a:rPr>
              <a:t>material</a:t>
            </a:r>
            <a:r>
              <a:rPr sz="800" b="1" spc="-15" dirty="0">
                <a:solidFill>
                  <a:srgbClr val="FFFFFF"/>
                </a:solidFill>
                <a:latin typeface="Cambria"/>
                <a:cs typeface="Cambria"/>
              </a:rPr>
              <a:t> </a:t>
            </a:r>
            <a:r>
              <a:rPr sz="800" b="1" spc="-35" dirty="0">
                <a:solidFill>
                  <a:srgbClr val="FFFFFF"/>
                </a:solidFill>
                <a:latin typeface="Cambria"/>
                <a:cs typeface="Cambria"/>
              </a:rPr>
              <a:t>as</a:t>
            </a:r>
            <a:r>
              <a:rPr sz="800" b="1" spc="-25" dirty="0">
                <a:solidFill>
                  <a:srgbClr val="FFFFFF"/>
                </a:solidFill>
                <a:latin typeface="Cambria"/>
                <a:cs typeface="Cambria"/>
              </a:rPr>
              <a:t> </a:t>
            </a:r>
            <a:r>
              <a:rPr sz="800" b="1" spc="-20" dirty="0">
                <a:solidFill>
                  <a:srgbClr val="FFFFFF"/>
                </a:solidFill>
                <a:latin typeface="Cambria"/>
                <a:cs typeface="Cambria"/>
              </a:rPr>
              <a:t>we</a:t>
            </a:r>
            <a:r>
              <a:rPr sz="800" b="1" spc="5" dirty="0">
                <a:solidFill>
                  <a:srgbClr val="FFFFFF"/>
                </a:solidFill>
                <a:latin typeface="Cambria"/>
                <a:cs typeface="Cambria"/>
              </a:rPr>
              <a:t> </a:t>
            </a:r>
            <a:r>
              <a:rPr sz="800" b="1" spc="-10" dirty="0">
                <a:solidFill>
                  <a:srgbClr val="FFFFFF"/>
                </a:solidFill>
                <a:latin typeface="Cambria"/>
                <a:cs typeface="Cambria"/>
              </a:rPr>
              <a:t>transition</a:t>
            </a:r>
            <a:r>
              <a:rPr sz="800" b="1" spc="500" dirty="0">
                <a:solidFill>
                  <a:srgbClr val="FFFFFF"/>
                </a:solidFill>
                <a:latin typeface="Cambria"/>
                <a:cs typeface="Cambria"/>
              </a:rPr>
              <a:t> </a:t>
            </a:r>
            <a:r>
              <a:rPr sz="800" b="1" spc="-40" dirty="0">
                <a:solidFill>
                  <a:srgbClr val="FFFFFF"/>
                </a:solidFill>
                <a:latin typeface="Cambria"/>
                <a:cs typeface="Cambria"/>
              </a:rPr>
              <a:t>towardsa</a:t>
            </a:r>
            <a:r>
              <a:rPr sz="800" b="1" spc="-10" dirty="0">
                <a:solidFill>
                  <a:srgbClr val="FFFFFF"/>
                </a:solidFill>
                <a:latin typeface="Cambria"/>
                <a:cs typeface="Cambria"/>
              </a:rPr>
              <a:t> </a:t>
            </a:r>
            <a:r>
              <a:rPr sz="800" b="1" spc="-65" dirty="0">
                <a:solidFill>
                  <a:srgbClr val="FFFFFF"/>
                </a:solidFill>
                <a:latin typeface="Cambria"/>
                <a:cs typeface="Cambria"/>
              </a:rPr>
              <a:t>low-carbon</a:t>
            </a:r>
            <a:r>
              <a:rPr sz="800" b="1" spc="-5" dirty="0">
                <a:solidFill>
                  <a:srgbClr val="FFFFFF"/>
                </a:solidFill>
                <a:latin typeface="Cambria"/>
                <a:cs typeface="Cambria"/>
              </a:rPr>
              <a:t> </a:t>
            </a:r>
            <a:r>
              <a:rPr sz="800" b="1" spc="-60" dirty="0">
                <a:solidFill>
                  <a:srgbClr val="FFFFFF"/>
                </a:solidFill>
                <a:latin typeface="Cambria"/>
                <a:cs typeface="Cambria"/>
              </a:rPr>
              <a:t>future.</a:t>
            </a:r>
            <a:r>
              <a:rPr sz="800" b="1" spc="35" dirty="0">
                <a:solidFill>
                  <a:srgbClr val="FFFFFF"/>
                </a:solidFill>
                <a:latin typeface="Cambria"/>
                <a:cs typeface="Cambria"/>
              </a:rPr>
              <a:t> </a:t>
            </a:r>
            <a:r>
              <a:rPr sz="800" b="1" spc="-60" dirty="0">
                <a:solidFill>
                  <a:srgbClr val="FFFFFF"/>
                </a:solidFill>
                <a:latin typeface="Cambria"/>
                <a:cs typeface="Cambria"/>
              </a:rPr>
              <a:t>Inpursuing</a:t>
            </a:r>
            <a:r>
              <a:rPr sz="800" b="1" spc="25" dirty="0">
                <a:solidFill>
                  <a:srgbClr val="FFFFFF"/>
                </a:solidFill>
                <a:latin typeface="Cambria"/>
                <a:cs typeface="Cambria"/>
              </a:rPr>
              <a:t> </a:t>
            </a:r>
            <a:r>
              <a:rPr sz="800" b="1" spc="-35" dirty="0">
                <a:solidFill>
                  <a:srgbClr val="FFFFFF"/>
                </a:solidFill>
                <a:latin typeface="Cambria"/>
                <a:cs typeface="Cambria"/>
              </a:rPr>
              <a:t>ourstrategic</a:t>
            </a:r>
            <a:r>
              <a:rPr sz="800" b="1" spc="80" dirty="0">
                <a:solidFill>
                  <a:srgbClr val="FFFFFF"/>
                </a:solidFill>
                <a:latin typeface="Cambria"/>
                <a:cs typeface="Cambria"/>
              </a:rPr>
              <a:t> </a:t>
            </a:r>
            <a:r>
              <a:rPr sz="800" b="1" spc="-10" dirty="0">
                <a:solidFill>
                  <a:srgbClr val="FFFFFF"/>
                </a:solidFill>
                <a:latin typeface="Cambria"/>
                <a:cs typeface="Cambria"/>
              </a:rPr>
              <a:t>objectives,</a:t>
            </a:r>
            <a:r>
              <a:rPr sz="800" b="1" spc="500" dirty="0">
                <a:solidFill>
                  <a:srgbClr val="FFFFFF"/>
                </a:solidFill>
                <a:latin typeface="Cambria"/>
                <a:cs typeface="Cambria"/>
              </a:rPr>
              <a:t> </a:t>
            </a:r>
            <a:r>
              <a:rPr sz="800" b="1" spc="-40" dirty="0">
                <a:solidFill>
                  <a:srgbClr val="FFFFFF"/>
                </a:solidFill>
                <a:latin typeface="Cambria"/>
                <a:cs typeface="Cambria"/>
              </a:rPr>
              <a:t>we</a:t>
            </a:r>
            <a:r>
              <a:rPr sz="800" b="1" spc="-20" dirty="0">
                <a:solidFill>
                  <a:srgbClr val="FFFFFF"/>
                </a:solidFill>
                <a:latin typeface="Cambria"/>
                <a:cs typeface="Cambria"/>
              </a:rPr>
              <a:t> </a:t>
            </a:r>
            <a:r>
              <a:rPr sz="800" b="1" spc="-50" dirty="0">
                <a:solidFill>
                  <a:srgbClr val="FFFFFF"/>
                </a:solidFill>
                <a:latin typeface="Cambria"/>
                <a:cs typeface="Cambria"/>
              </a:rPr>
              <a:t>are</a:t>
            </a:r>
            <a:r>
              <a:rPr sz="800" b="1" spc="-10" dirty="0">
                <a:solidFill>
                  <a:srgbClr val="FFFFFF"/>
                </a:solidFill>
                <a:latin typeface="Cambria"/>
                <a:cs typeface="Cambria"/>
              </a:rPr>
              <a:t> </a:t>
            </a:r>
            <a:r>
              <a:rPr sz="800" b="1" spc="-45" dirty="0">
                <a:solidFill>
                  <a:srgbClr val="FFFFFF"/>
                </a:solidFill>
                <a:latin typeface="Cambria"/>
                <a:cs typeface="Cambria"/>
              </a:rPr>
              <a:t>committedto</a:t>
            </a:r>
            <a:r>
              <a:rPr sz="800" b="1" dirty="0">
                <a:solidFill>
                  <a:srgbClr val="FFFFFF"/>
                </a:solidFill>
                <a:latin typeface="Cambria"/>
                <a:cs typeface="Cambria"/>
              </a:rPr>
              <a:t> </a:t>
            </a:r>
            <a:r>
              <a:rPr sz="800" b="1" spc="-70" dirty="0">
                <a:solidFill>
                  <a:srgbClr val="FFFFFF"/>
                </a:solidFill>
                <a:latin typeface="Cambria"/>
                <a:cs typeface="Cambria"/>
              </a:rPr>
              <a:t>responsibly</a:t>
            </a:r>
            <a:r>
              <a:rPr sz="800" b="1" spc="-20" dirty="0">
                <a:solidFill>
                  <a:srgbClr val="FFFFFF"/>
                </a:solidFill>
                <a:latin typeface="Cambria"/>
                <a:cs typeface="Cambria"/>
              </a:rPr>
              <a:t> </a:t>
            </a:r>
            <a:r>
              <a:rPr sz="800" b="1" spc="-70" dirty="0">
                <a:solidFill>
                  <a:srgbClr val="FFFFFF"/>
                </a:solidFill>
                <a:latin typeface="Cambria"/>
                <a:cs typeface="Cambria"/>
              </a:rPr>
              <a:t>reducing</a:t>
            </a:r>
            <a:r>
              <a:rPr sz="800" b="1" spc="-15" dirty="0">
                <a:solidFill>
                  <a:srgbClr val="FFFFFF"/>
                </a:solidFill>
                <a:latin typeface="Cambria"/>
                <a:cs typeface="Cambria"/>
              </a:rPr>
              <a:t> </a:t>
            </a:r>
            <a:r>
              <a:rPr sz="800" b="1" spc="-20" dirty="0">
                <a:solidFill>
                  <a:srgbClr val="FFFFFF"/>
                </a:solidFill>
                <a:latin typeface="Cambria"/>
                <a:cs typeface="Cambria"/>
              </a:rPr>
              <a:t>our</a:t>
            </a:r>
            <a:r>
              <a:rPr sz="800" b="1" spc="5" dirty="0">
                <a:solidFill>
                  <a:srgbClr val="FFFFFF"/>
                </a:solidFill>
                <a:latin typeface="Cambria"/>
                <a:cs typeface="Cambria"/>
              </a:rPr>
              <a:t> </a:t>
            </a:r>
            <a:r>
              <a:rPr sz="800" b="1" spc="-10" dirty="0">
                <a:solidFill>
                  <a:srgbClr val="FFFFFF"/>
                </a:solidFill>
                <a:latin typeface="Cambria"/>
                <a:cs typeface="Cambria"/>
              </a:rPr>
              <a:t>environmental</a:t>
            </a:r>
            <a:r>
              <a:rPr sz="800" b="1" spc="500" dirty="0">
                <a:solidFill>
                  <a:srgbClr val="FFFFFF"/>
                </a:solidFill>
                <a:latin typeface="Cambria"/>
                <a:cs typeface="Cambria"/>
              </a:rPr>
              <a:t> </a:t>
            </a:r>
            <a:r>
              <a:rPr sz="800" b="1" spc="-55" dirty="0">
                <a:solidFill>
                  <a:srgbClr val="FFFFFF"/>
                </a:solidFill>
                <a:latin typeface="Cambria"/>
                <a:cs typeface="Cambria"/>
              </a:rPr>
              <a:t>footprint</a:t>
            </a:r>
            <a:r>
              <a:rPr sz="800" b="1" spc="-35" dirty="0">
                <a:solidFill>
                  <a:srgbClr val="FFFFFF"/>
                </a:solidFill>
                <a:latin typeface="Cambria"/>
                <a:cs typeface="Cambria"/>
              </a:rPr>
              <a:t> </a:t>
            </a:r>
            <a:r>
              <a:rPr sz="800" b="1" spc="-55" dirty="0">
                <a:solidFill>
                  <a:srgbClr val="FFFFFF"/>
                </a:solidFill>
                <a:latin typeface="Cambria"/>
                <a:cs typeface="Cambria"/>
              </a:rPr>
              <a:t>andpositivelyinfluencing</a:t>
            </a:r>
            <a:r>
              <a:rPr sz="800" b="1" spc="35" dirty="0">
                <a:solidFill>
                  <a:srgbClr val="FFFFFF"/>
                </a:solidFill>
                <a:latin typeface="Cambria"/>
                <a:cs typeface="Cambria"/>
              </a:rPr>
              <a:t> </a:t>
            </a:r>
            <a:r>
              <a:rPr sz="800" b="1" spc="-45" dirty="0">
                <a:solidFill>
                  <a:srgbClr val="FFFFFF"/>
                </a:solidFill>
                <a:latin typeface="Cambria"/>
                <a:cs typeface="Cambria"/>
              </a:rPr>
              <a:t>the</a:t>
            </a:r>
            <a:r>
              <a:rPr sz="800" b="1" spc="-15" dirty="0">
                <a:solidFill>
                  <a:srgbClr val="FFFFFF"/>
                </a:solidFill>
                <a:latin typeface="Cambria"/>
                <a:cs typeface="Cambria"/>
              </a:rPr>
              <a:t> </a:t>
            </a:r>
            <a:r>
              <a:rPr sz="800" b="1" spc="-55" dirty="0">
                <a:solidFill>
                  <a:srgbClr val="FFFFFF"/>
                </a:solidFill>
                <a:latin typeface="Cambria"/>
                <a:cs typeface="Cambria"/>
              </a:rPr>
              <a:t>lives</a:t>
            </a:r>
            <a:r>
              <a:rPr sz="800" b="1" spc="-40" dirty="0">
                <a:solidFill>
                  <a:srgbClr val="FFFFFF"/>
                </a:solidFill>
                <a:latin typeface="Cambria"/>
                <a:cs typeface="Cambria"/>
              </a:rPr>
              <a:t> </a:t>
            </a:r>
            <a:r>
              <a:rPr sz="800" b="1" dirty="0">
                <a:solidFill>
                  <a:srgbClr val="FFFFFF"/>
                </a:solidFill>
                <a:latin typeface="Cambria"/>
                <a:cs typeface="Cambria"/>
              </a:rPr>
              <a:t>of</a:t>
            </a:r>
            <a:r>
              <a:rPr sz="800" b="1" spc="475" dirty="0">
                <a:solidFill>
                  <a:srgbClr val="FFFFFF"/>
                </a:solidFill>
                <a:latin typeface="Cambria"/>
                <a:cs typeface="Cambria"/>
              </a:rPr>
              <a:t> </a:t>
            </a:r>
            <a:r>
              <a:rPr sz="800" b="1" spc="-60" dirty="0">
                <a:solidFill>
                  <a:srgbClr val="FFFFFF"/>
                </a:solidFill>
                <a:latin typeface="Cambria"/>
                <a:cs typeface="Cambria"/>
              </a:rPr>
              <a:t>ouremployees</a:t>
            </a:r>
            <a:r>
              <a:rPr sz="800" b="1" spc="-40" dirty="0">
                <a:solidFill>
                  <a:srgbClr val="FFFFFF"/>
                </a:solidFill>
                <a:latin typeface="Cambria"/>
                <a:cs typeface="Cambria"/>
              </a:rPr>
              <a:t> </a:t>
            </a:r>
            <a:r>
              <a:rPr sz="800" b="1" spc="-25" dirty="0">
                <a:solidFill>
                  <a:srgbClr val="FFFFFF"/>
                </a:solidFill>
                <a:latin typeface="Cambria"/>
                <a:cs typeface="Cambria"/>
              </a:rPr>
              <a:t>and</a:t>
            </a:r>
            <a:r>
              <a:rPr sz="800" b="1" spc="500" dirty="0">
                <a:solidFill>
                  <a:srgbClr val="FFFFFF"/>
                </a:solidFill>
                <a:latin typeface="Cambria"/>
                <a:cs typeface="Cambria"/>
              </a:rPr>
              <a:t> </a:t>
            </a:r>
            <a:r>
              <a:rPr sz="800" b="1" spc="-10" dirty="0">
                <a:solidFill>
                  <a:srgbClr val="FFFFFF"/>
                </a:solidFill>
                <a:latin typeface="Cambria"/>
                <a:cs typeface="Cambria"/>
              </a:rPr>
              <a:t>partners.</a:t>
            </a:r>
            <a:endParaRPr sz="800">
              <a:latin typeface="Cambria"/>
              <a:cs typeface="Cambria"/>
            </a:endParaRPr>
          </a:p>
        </p:txBody>
      </p:sp>
      <p:sp>
        <p:nvSpPr>
          <p:cNvPr id="13" name="object 13"/>
          <p:cNvSpPr txBox="1"/>
          <p:nvPr/>
        </p:nvSpPr>
        <p:spPr>
          <a:xfrm>
            <a:off x="6258567" y="3332405"/>
            <a:ext cx="1153795" cy="684530"/>
          </a:xfrm>
          <a:prstGeom prst="rect">
            <a:avLst/>
          </a:prstGeom>
        </p:spPr>
        <p:txBody>
          <a:bodyPr vert="horz" wrap="square" lIns="0" tIns="13970" rIns="0" bIns="0" rtlCol="0">
            <a:spAutoFit/>
          </a:bodyPr>
          <a:lstStyle/>
          <a:p>
            <a:pPr marL="12700">
              <a:lnSpc>
                <a:spcPct val="100000"/>
              </a:lnSpc>
              <a:spcBef>
                <a:spcPts val="110"/>
              </a:spcBef>
            </a:pPr>
            <a:r>
              <a:rPr sz="2650" spc="-90" dirty="0">
                <a:solidFill>
                  <a:srgbClr val="FFFFFF"/>
                </a:solidFill>
                <a:latin typeface="Arial MT"/>
                <a:cs typeface="Arial MT"/>
              </a:rPr>
              <a:t>28.2</a:t>
            </a:r>
            <a:r>
              <a:rPr sz="2650" spc="-295" dirty="0">
                <a:solidFill>
                  <a:srgbClr val="FFFFFF"/>
                </a:solidFill>
                <a:latin typeface="Arial MT"/>
                <a:cs typeface="Arial MT"/>
              </a:rPr>
              <a:t> </a:t>
            </a:r>
            <a:r>
              <a:rPr sz="1600" spc="-195" dirty="0">
                <a:solidFill>
                  <a:srgbClr val="FFFFFF"/>
                </a:solidFill>
                <a:latin typeface="Arial MT"/>
                <a:cs typeface="Arial MT"/>
              </a:rPr>
              <a:t>MTPA</a:t>
            </a:r>
            <a:endParaRPr sz="1600">
              <a:latin typeface="Arial MT"/>
              <a:cs typeface="Arial MT"/>
            </a:endParaRPr>
          </a:p>
          <a:p>
            <a:pPr marL="231775">
              <a:lnSpc>
                <a:spcPct val="100000"/>
              </a:lnSpc>
              <a:spcBef>
                <a:spcPts val="5"/>
              </a:spcBef>
            </a:pPr>
            <a:r>
              <a:rPr sz="800" b="1" spc="-10" dirty="0">
                <a:solidFill>
                  <a:srgbClr val="FFFFFF"/>
                </a:solidFill>
                <a:latin typeface="Cambria"/>
                <a:cs typeface="Cambria"/>
              </a:rPr>
              <a:t>Domesticcrude</a:t>
            </a:r>
            <a:endParaRPr sz="800">
              <a:latin typeface="Cambria"/>
              <a:cs typeface="Cambria"/>
            </a:endParaRPr>
          </a:p>
          <a:p>
            <a:pPr marL="262255">
              <a:lnSpc>
                <a:spcPct val="100000"/>
              </a:lnSpc>
              <a:spcBef>
                <a:spcPts val="70"/>
              </a:spcBef>
            </a:pPr>
            <a:r>
              <a:rPr sz="800" b="1" spc="-45" dirty="0">
                <a:solidFill>
                  <a:srgbClr val="FFFFFF"/>
                </a:solidFill>
                <a:latin typeface="Cambria"/>
                <a:cs typeface="Cambria"/>
              </a:rPr>
              <a:t>steel</a:t>
            </a:r>
            <a:r>
              <a:rPr sz="800" b="1" spc="-10" dirty="0">
                <a:solidFill>
                  <a:srgbClr val="FFFFFF"/>
                </a:solidFill>
                <a:latin typeface="Cambria"/>
                <a:cs typeface="Cambria"/>
              </a:rPr>
              <a:t> capacity</a:t>
            </a:r>
            <a:endParaRPr sz="800">
              <a:latin typeface="Cambria"/>
              <a:cs typeface="Cambria"/>
            </a:endParaRPr>
          </a:p>
        </p:txBody>
      </p:sp>
      <p:sp>
        <p:nvSpPr>
          <p:cNvPr id="14" name="object 14"/>
          <p:cNvSpPr txBox="1"/>
          <p:nvPr/>
        </p:nvSpPr>
        <p:spPr>
          <a:xfrm>
            <a:off x="7767440" y="3330918"/>
            <a:ext cx="992505" cy="685800"/>
          </a:xfrm>
          <a:prstGeom prst="rect">
            <a:avLst/>
          </a:prstGeom>
        </p:spPr>
        <p:txBody>
          <a:bodyPr vert="horz" wrap="square" lIns="0" tIns="13970" rIns="0" bIns="0" rtlCol="0">
            <a:spAutoFit/>
          </a:bodyPr>
          <a:lstStyle/>
          <a:p>
            <a:pPr marL="65405">
              <a:lnSpc>
                <a:spcPct val="100000"/>
              </a:lnSpc>
              <a:spcBef>
                <a:spcPts val="110"/>
              </a:spcBef>
            </a:pPr>
            <a:r>
              <a:rPr sz="2650" spc="-30" dirty="0">
                <a:solidFill>
                  <a:srgbClr val="FFFFFF"/>
                </a:solidFill>
                <a:latin typeface="Arial MT"/>
                <a:cs typeface="Arial MT"/>
              </a:rPr>
              <a:t>50</a:t>
            </a:r>
            <a:r>
              <a:rPr sz="2650" spc="-225" dirty="0">
                <a:solidFill>
                  <a:srgbClr val="FFFFFF"/>
                </a:solidFill>
                <a:latin typeface="Arial MT"/>
                <a:cs typeface="Arial MT"/>
              </a:rPr>
              <a:t> </a:t>
            </a:r>
            <a:r>
              <a:rPr sz="1600" spc="-155" dirty="0">
                <a:solidFill>
                  <a:srgbClr val="FFFFFF"/>
                </a:solidFill>
                <a:latin typeface="Arial MT"/>
                <a:cs typeface="Arial MT"/>
              </a:rPr>
              <a:t>MTPA</a:t>
            </a:r>
            <a:endParaRPr sz="1600">
              <a:latin typeface="Arial MT"/>
              <a:cs typeface="Arial MT"/>
            </a:endParaRPr>
          </a:p>
          <a:p>
            <a:pPr marL="12700" marR="5080" indent="83185">
              <a:lnSpc>
                <a:spcPts val="1019"/>
              </a:lnSpc>
              <a:spcBef>
                <a:spcPts val="15"/>
              </a:spcBef>
            </a:pPr>
            <a:r>
              <a:rPr sz="800" b="1" spc="-65" dirty="0">
                <a:solidFill>
                  <a:srgbClr val="FFFFFF"/>
                </a:solidFill>
                <a:latin typeface="Cambria"/>
                <a:cs typeface="Cambria"/>
              </a:rPr>
              <a:t>Expected</a:t>
            </a:r>
            <a:r>
              <a:rPr sz="800" b="1" spc="5" dirty="0">
                <a:solidFill>
                  <a:srgbClr val="FFFFFF"/>
                </a:solidFill>
                <a:latin typeface="Cambria"/>
                <a:cs typeface="Cambria"/>
              </a:rPr>
              <a:t> </a:t>
            </a:r>
            <a:r>
              <a:rPr sz="800" b="1" spc="-10" dirty="0">
                <a:solidFill>
                  <a:srgbClr val="FFFFFF"/>
                </a:solidFill>
                <a:latin typeface="Cambria"/>
                <a:cs typeface="Cambria"/>
              </a:rPr>
              <a:t>domestic</a:t>
            </a:r>
            <a:r>
              <a:rPr sz="800" b="1" spc="500" dirty="0">
                <a:solidFill>
                  <a:srgbClr val="FFFFFF"/>
                </a:solidFill>
                <a:latin typeface="Cambria"/>
                <a:cs typeface="Cambria"/>
              </a:rPr>
              <a:t> </a:t>
            </a:r>
            <a:r>
              <a:rPr sz="800" b="1" spc="-45" dirty="0">
                <a:solidFill>
                  <a:srgbClr val="FFFFFF"/>
                </a:solidFill>
                <a:latin typeface="Cambria"/>
                <a:cs typeface="Cambria"/>
              </a:rPr>
              <a:t>capacity</a:t>
            </a:r>
            <a:r>
              <a:rPr sz="800" b="1" spc="-5" dirty="0">
                <a:solidFill>
                  <a:srgbClr val="FFFFFF"/>
                </a:solidFill>
                <a:latin typeface="Cambria"/>
                <a:cs typeface="Cambria"/>
              </a:rPr>
              <a:t> </a:t>
            </a:r>
            <a:r>
              <a:rPr sz="800" b="1" spc="-55" dirty="0">
                <a:solidFill>
                  <a:srgbClr val="FFFFFF"/>
                </a:solidFill>
                <a:latin typeface="Cambria"/>
                <a:cs typeface="Cambria"/>
              </a:rPr>
              <a:t>by</a:t>
            </a:r>
            <a:r>
              <a:rPr sz="800" b="1" spc="-35" dirty="0">
                <a:solidFill>
                  <a:srgbClr val="FFFFFF"/>
                </a:solidFill>
                <a:latin typeface="Cambria"/>
                <a:cs typeface="Cambria"/>
              </a:rPr>
              <a:t> </a:t>
            </a:r>
            <a:r>
              <a:rPr sz="800" b="1" spc="-40" dirty="0">
                <a:solidFill>
                  <a:srgbClr val="FFFFFF"/>
                </a:solidFill>
                <a:latin typeface="Cambria"/>
                <a:cs typeface="Cambria"/>
              </a:rPr>
              <a:t>FY2030-</a:t>
            </a:r>
            <a:r>
              <a:rPr sz="800" b="1" spc="-25" dirty="0">
                <a:solidFill>
                  <a:srgbClr val="FFFFFF"/>
                </a:solidFill>
                <a:latin typeface="Cambria"/>
                <a:cs typeface="Cambria"/>
              </a:rPr>
              <a:t>31</a:t>
            </a:r>
            <a:endParaRPr sz="800">
              <a:latin typeface="Cambria"/>
              <a:cs typeface="Cambria"/>
            </a:endParaRPr>
          </a:p>
        </p:txBody>
      </p:sp>
      <p:graphicFrame>
        <p:nvGraphicFramePr>
          <p:cNvPr id="15" name="object 15"/>
          <p:cNvGraphicFramePr>
            <a:graphicFrameLocks noGrp="1"/>
          </p:cNvGraphicFramePr>
          <p:nvPr/>
        </p:nvGraphicFramePr>
        <p:xfrm>
          <a:off x="5458967" y="4866132"/>
          <a:ext cx="4165600" cy="2242820"/>
        </p:xfrm>
        <a:graphic>
          <a:graphicData uri="http://schemas.openxmlformats.org/drawingml/2006/table">
            <a:tbl>
              <a:tblPr firstRow="1" bandRow="1">
                <a:tableStyleId>{2D5ABB26-0587-4C30-8999-92F81FD0307C}</a:tableStyleId>
              </a:tblPr>
              <a:tblGrid>
                <a:gridCol w="1359535">
                  <a:extLst>
                    <a:ext uri="{9D8B030D-6E8A-4147-A177-3AD203B41FA5}">
                      <a16:colId xmlns:a16="http://schemas.microsoft.com/office/drawing/2014/main" val="20000"/>
                    </a:ext>
                  </a:extLst>
                </a:gridCol>
                <a:gridCol w="1446530">
                  <a:extLst>
                    <a:ext uri="{9D8B030D-6E8A-4147-A177-3AD203B41FA5}">
                      <a16:colId xmlns:a16="http://schemas.microsoft.com/office/drawing/2014/main" val="20001"/>
                    </a:ext>
                  </a:extLst>
                </a:gridCol>
                <a:gridCol w="1359535">
                  <a:extLst>
                    <a:ext uri="{9D8B030D-6E8A-4147-A177-3AD203B41FA5}">
                      <a16:colId xmlns:a16="http://schemas.microsoft.com/office/drawing/2014/main" val="20002"/>
                    </a:ext>
                  </a:extLst>
                </a:gridCol>
              </a:tblGrid>
              <a:tr h="923290">
                <a:tc>
                  <a:txBody>
                    <a:bodyPr/>
                    <a:lstStyle/>
                    <a:p>
                      <a:pPr marR="36830" algn="ctr">
                        <a:lnSpc>
                          <a:spcPts val="2385"/>
                        </a:lnSpc>
                        <a:spcBef>
                          <a:spcPts val="375"/>
                        </a:spcBef>
                      </a:pPr>
                      <a:r>
                        <a:rPr sz="3000" spc="-202" baseline="-12500" dirty="0">
                          <a:solidFill>
                            <a:srgbClr val="0095DB"/>
                          </a:solidFill>
                          <a:latin typeface="Arial MT"/>
                          <a:cs typeface="Arial MT"/>
                        </a:rPr>
                        <a:t>~</a:t>
                      </a:r>
                      <a:r>
                        <a:rPr sz="2000" spc="-135" dirty="0">
                          <a:solidFill>
                            <a:srgbClr val="0095DB"/>
                          </a:solidFill>
                          <a:latin typeface="Arial MT"/>
                          <a:cs typeface="Arial MT"/>
                        </a:rPr>
                        <a:t>13.5</a:t>
                      </a:r>
                      <a:r>
                        <a:rPr sz="2000" spc="-195" dirty="0">
                          <a:solidFill>
                            <a:srgbClr val="0095DB"/>
                          </a:solidFill>
                          <a:latin typeface="Arial MT"/>
                          <a:cs typeface="Arial MT"/>
                        </a:rPr>
                        <a:t> </a:t>
                      </a:r>
                      <a:r>
                        <a:rPr sz="1200" spc="-20" dirty="0">
                          <a:solidFill>
                            <a:srgbClr val="0095DB"/>
                          </a:solidFill>
                          <a:latin typeface="Arial MT"/>
                          <a:cs typeface="Arial MT"/>
                        </a:rPr>
                        <a:t>MTPA</a:t>
                      </a:r>
                      <a:endParaRPr sz="1200">
                        <a:latin typeface="Arial MT"/>
                        <a:cs typeface="Arial MT"/>
                      </a:endParaRPr>
                    </a:p>
                    <a:p>
                      <a:pPr marR="56515" algn="ctr">
                        <a:lnSpc>
                          <a:spcPts val="705"/>
                        </a:lnSpc>
                      </a:pPr>
                      <a:r>
                        <a:rPr sz="600" b="1" spc="-35" dirty="0">
                          <a:solidFill>
                            <a:srgbClr val="231F1F"/>
                          </a:solidFill>
                          <a:latin typeface="Arial"/>
                          <a:cs typeface="Arial"/>
                        </a:rPr>
                        <a:t>Domestic</a:t>
                      </a:r>
                      <a:r>
                        <a:rPr sz="600" b="1" spc="-10" dirty="0">
                          <a:solidFill>
                            <a:srgbClr val="231F1F"/>
                          </a:solidFill>
                          <a:latin typeface="Arial"/>
                          <a:cs typeface="Arial"/>
                        </a:rPr>
                        <a:t> </a:t>
                      </a:r>
                      <a:r>
                        <a:rPr sz="600" b="1" spc="-25" dirty="0">
                          <a:solidFill>
                            <a:srgbClr val="231F1F"/>
                          </a:solidFill>
                          <a:latin typeface="Arial"/>
                          <a:cs typeface="Arial"/>
                        </a:rPr>
                        <a:t>downstream</a:t>
                      </a:r>
                      <a:r>
                        <a:rPr sz="600" b="1" spc="-35" dirty="0">
                          <a:solidFill>
                            <a:srgbClr val="231F1F"/>
                          </a:solidFill>
                          <a:latin typeface="Arial"/>
                          <a:cs typeface="Arial"/>
                        </a:rPr>
                        <a:t> </a:t>
                      </a:r>
                      <a:r>
                        <a:rPr sz="600" b="1" spc="-20" dirty="0">
                          <a:solidFill>
                            <a:srgbClr val="231F1F"/>
                          </a:solidFill>
                          <a:latin typeface="Arial"/>
                          <a:cs typeface="Arial"/>
                        </a:rPr>
                        <a:t>steel</a:t>
                      </a:r>
                      <a:r>
                        <a:rPr sz="600" b="1" spc="30" dirty="0">
                          <a:solidFill>
                            <a:srgbClr val="231F1F"/>
                          </a:solidFill>
                          <a:latin typeface="Arial"/>
                          <a:cs typeface="Arial"/>
                        </a:rPr>
                        <a:t> </a:t>
                      </a:r>
                      <a:r>
                        <a:rPr sz="600" b="1" spc="-10" dirty="0">
                          <a:solidFill>
                            <a:srgbClr val="231F1F"/>
                          </a:solidFill>
                          <a:latin typeface="Arial"/>
                          <a:cs typeface="Arial"/>
                        </a:rPr>
                        <a:t>capacity</a:t>
                      </a:r>
                      <a:endParaRPr sz="600">
                        <a:latin typeface="Arial"/>
                        <a:cs typeface="Arial"/>
                      </a:endParaRPr>
                    </a:p>
                    <a:p>
                      <a:pPr>
                        <a:lnSpc>
                          <a:spcPct val="100000"/>
                        </a:lnSpc>
                      </a:pPr>
                      <a:endParaRPr sz="600">
                        <a:latin typeface="Times New Roman"/>
                        <a:cs typeface="Times New Roman"/>
                      </a:endParaRPr>
                    </a:p>
                    <a:p>
                      <a:pPr>
                        <a:lnSpc>
                          <a:spcPct val="100000"/>
                        </a:lnSpc>
                        <a:spcBef>
                          <a:spcPts val="290"/>
                        </a:spcBef>
                      </a:pPr>
                      <a:endParaRPr sz="600">
                        <a:latin typeface="Times New Roman"/>
                        <a:cs typeface="Times New Roman"/>
                      </a:endParaRPr>
                    </a:p>
                    <a:p>
                      <a:pPr marL="176530" marR="226060" indent="-5715" algn="ctr">
                        <a:lnSpc>
                          <a:spcPct val="112900"/>
                        </a:lnSpc>
                      </a:pPr>
                      <a:r>
                        <a:rPr sz="450" dirty="0">
                          <a:solidFill>
                            <a:srgbClr val="231F1F"/>
                          </a:solidFill>
                          <a:latin typeface="Arial MT"/>
                          <a:cs typeface="Arial MT"/>
                        </a:rPr>
                        <a:t>*</a:t>
                      </a:r>
                      <a:r>
                        <a:rPr sz="500" dirty="0">
                          <a:solidFill>
                            <a:srgbClr val="231F1F"/>
                          </a:solidFill>
                          <a:latin typeface="Arial MT"/>
                          <a:cs typeface="Arial MT"/>
                        </a:rPr>
                        <a:t>Includes</a:t>
                      </a:r>
                      <a:r>
                        <a:rPr sz="500" spc="80" dirty="0">
                          <a:solidFill>
                            <a:srgbClr val="231F1F"/>
                          </a:solidFill>
                          <a:latin typeface="Arial MT"/>
                          <a:cs typeface="Arial MT"/>
                        </a:rPr>
                        <a:t> </a:t>
                      </a:r>
                      <a:r>
                        <a:rPr sz="500" spc="-35" dirty="0">
                          <a:solidFill>
                            <a:srgbClr val="231F1F"/>
                          </a:solidFill>
                          <a:latin typeface="Arial MT"/>
                          <a:cs typeface="Arial MT"/>
                        </a:rPr>
                        <a:t>JSW</a:t>
                      </a:r>
                      <a:r>
                        <a:rPr sz="500" spc="-40" dirty="0">
                          <a:solidFill>
                            <a:srgbClr val="231F1F"/>
                          </a:solidFill>
                          <a:latin typeface="Arial MT"/>
                          <a:cs typeface="Arial MT"/>
                        </a:rPr>
                        <a:t> </a:t>
                      </a:r>
                      <a:r>
                        <a:rPr sz="500" dirty="0">
                          <a:solidFill>
                            <a:srgbClr val="231F1F"/>
                          </a:solidFill>
                          <a:latin typeface="Arial MT"/>
                          <a:cs typeface="Arial MT"/>
                        </a:rPr>
                        <a:t>Steel</a:t>
                      </a:r>
                      <a:r>
                        <a:rPr sz="500" spc="35" dirty="0">
                          <a:solidFill>
                            <a:srgbClr val="231F1F"/>
                          </a:solidFill>
                          <a:latin typeface="Arial MT"/>
                          <a:cs typeface="Arial MT"/>
                        </a:rPr>
                        <a:t> </a:t>
                      </a:r>
                      <a:r>
                        <a:rPr sz="500" spc="-10" dirty="0">
                          <a:solidFill>
                            <a:srgbClr val="231F1F"/>
                          </a:solidFill>
                          <a:latin typeface="Arial MT"/>
                          <a:cs typeface="Arial MT"/>
                        </a:rPr>
                        <a:t>Coated</a:t>
                      </a:r>
                      <a:r>
                        <a:rPr sz="500" spc="500" dirty="0">
                          <a:solidFill>
                            <a:srgbClr val="231F1F"/>
                          </a:solidFill>
                          <a:latin typeface="Arial MT"/>
                          <a:cs typeface="Arial MT"/>
                        </a:rPr>
                        <a:t> </a:t>
                      </a:r>
                      <a:r>
                        <a:rPr sz="500" dirty="0">
                          <a:solidFill>
                            <a:srgbClr val="231F1F"/>
                          </a:solidFill>
                          <a:latin typeface="Arial MT"/>
                          <a:cs typeface="Arial MT"/>
                        </a:rPr>
                        <a:t>Products</a:t>
                      </a:r>
                      <a:r>
                        <a:rPr sz="500" spc="45" dirty="0">
                          <a:solidFill>
                            <a:srgbClr val="231F1F"/>
                          </a:solidFill>
                          <a:latin typeface="Arial MT"/>
                          <a:cs typeface="Arial MT"/>
                        </a:rPr>
                        <a:t> </a:t>
                      </a:r>
                      <a:r>
                        <a:rPr sz="500" dirty="0">
                          <a:solidFill>
                            <a:srgbClr val="231F1F"/>
                          </a:solidFill>
                          <a:latin typeface="Arial MT"/>
                          <a:cs typeface="Arial MT"/>
                        </a:rPr>
                        <a:t>Ltd.,</a:t>
                      </a:r>
                      <a:r>
                        <a:rPr sz="500" spc="365" dirty="0">
                          <a:solidFill>
                            <a:srgbClr val="231F1F"/>
                          </a:solidFill>
                          <a:latin typeface="Arial MT"/>
                          <a:cs typeface="Arial MT"/>
                        </a:rPr>
                        <a:t> </a:t>
                      </a:r>
                      <a:r>
                        <a:rPr sz="500" spc="-10" dirty="0">
                          <a:solidFill>
                            <a:srgbClr val="231F1F"/>
                          </a:solidFill>
                          <a:latin typeface="Arial MT"/>
                          <a:cs typeface="Arial MT"/>
                        </a:rPr>
                        <a:t>Vijayanagar</a:t>
                      </a:r>
                      <a:r>
                        <a:rPr sz="500" spc="65" dirty="0">
                          <a:solidFill>
                            <a:srgbClr val="231F1F"/>
                          </a:solidFill>
                          <a:latin typeface="Arial MT"/>
                          <a:cs typeface="Arial MT"/>
                        </a:rPr>
                        <a:t> </a:t>
                      </a:r>
                      <a:r>
                        <a:rPr sz="500" spc="-25" dirty="0">
                          <a:solidFill>
                            <a:srgbClr val="231F1F"/>
                          </a:solidFill>
                          <a:latin typeface="Arial MT"/>
                          <a:cs typeface="Arial MT"/>
                        </a:rPr>
                        <a:t>CRM</a:t>
                      </a:r>
                      <a:r>
                        <a:rPr sz="500" spc="500" dirty="0">
                          <a:solidFill>
                            <a:srgbClr val="231F1F"/>
                          </a:solidFill>
                          <a:latin typeface="Arial MT"/>
                          <a:cs typeface="Arial MT"/>
                        </a:rPr>
                        <a:t> </a:t>
                      </a:r>
                      <a:r>
                        <a:rPr sz="500" spc="-10" dirty="0">
                          <a:solidFill>
                            <a:srgbClr val="231F1F"/>
                          </a:solidFill>
                          <a:latin typeface="Arial MT"/>
                          <a:cs typeface="Arial MT"/>
                        </a:rPr>
                        <a:t>Complex</a:t>
                      </a:r>
                      <a:r>
                        <a:rPr sz="500" spc="10" dirty="0">
                          <a:solidFill>
                            <a:srgbClr val="231F1F"/>
                          </a:solidFill>
                          <a:latin typeface="Arial MT"/>
                          <a:cs typeface="Arial MT"/>
                        </a:rPr>
                        <a:t> </a:t>
                      </a:r>
                      <a:r>
                        <a:rPr sz="500" dirty="0">
                          <a:solidFill>
                            <a:srgbClr val="231F1F"/>
                          </a:solidFill>
                          <a:latin typeface="Arial MT"/>
                          <a:cs typeface="Arial MT"/>
                        </a:rPr>
                        <a:t>and</a:t>
                      </a:r>
                      <a:r>
                        <a:rPr sz="500" spc="65" dirty="0">
                          <a:solidFill>
                            <a:srgbClr val="231F1F"/>
                          </a:solidFill>
                          <a:latin typeface="Arial MT"/>
                          <a:cs typeface="Arial MT"/>
                        </a:rPr>
                        <a:t> </a:t>
                      </a:r>
                      <a:r>
                        <a:rPr sz="500" spc="-20" dirty="0">
                          <a:solidFill>
                            <a:srgbClr val="231F1F"/>
                          </a:solidFill>
                          <a:latin typeface="Arial MT"/>
                          <a:cs typeface="Arial MT"/>
                        </a:rPr>
                        <a:t>BPSL</a:t>
                      </a:r>
                      <a:endParaRPr sz="500">
                        <a:latin typeface="Arial MT"/>
                        <a:cs typeface="Arial MT"/>
                      </a:endParaRPr>
                    </a:p>
                  </a:txBody>
                  <a:tcPr marL="0" marR="0" marT="47625" marB="0">
                    <a:lnR w="6350">
                      <a:solidFill>
                        <a:srgbClr val="72CFF6"/>
                      </a:solidFill>
                      <a:prstDash val="solid"/>
                    </a:lnR>
                    <a:lnB w="6350">
                      <a:solidFill>
                        <a:srgbClr val="72CFF6"/>
                      </a:solidFill>
                      <a:prstDash val="solid"/>
                    </a:lnB>
                  </a:tcPr>
                </a:tc>
                <a:tc>
                  <a:txBody>
                    <a:bodyPr/>
                    <a:lstStyle/>
                    <a:p>
                      <a:pPr marL="325755">
                        <a:lnSpc>
                          <a:spcPts val="2385"/>
                        </a:lnSpc>
                        <a:spcBef>
                          <a:spcPts val="375"/>
                        </a:spcBef>
                      </a:pPr>
                      <a:r>
                        <a:rPr sz="2000" spc="-95" dirty="0">
                          <a:solidFill>
                            <a:srgbClr val="0095DB"/>
                          </a:solidFill>
                          <a:latin typeface="Arial MT"/>
                          <a:cs typeface="Arial MT"/>
                        </a:rPr>
                        <a:t>1.5</a:t>
                      </a:r>
                      <a:r>
                        <a:rPr sz="2000" spc="-160" dirty="0">
                          <a:solidFill>
                            <a:srgbClr val="0095DB"/>
                          </a:solidFill>
                          <a:latin typeface="Arial MT"/>
                          <a:cs typeface="Arial MT"/>
                        </a:rPr>
                        <a:t> </a:t>
                      </a:r>
                      <a:r>
                        <a:rPr sz="1200" spc="-10" dirty="0">
                          <a:solidFill>
                            <a:srgbClr val="0095DB"/>
                          </a:solidFill>
                          <a:latin typeface="Arial MT"/>
                          <a:cs typeface="Arial MT"/>
                        </a:rPr>
                        <a:t>MNTPA</a:t>
                      </a:r>
                      <a:endParaRPr sz="1200">
                        <a:latin typeface="Arial MT"/>
                        <a:cs typeface="Arial MT"/>
                      </a:endParaRPr>
                    </a:p>
                    <a:p>
                      <a:pPr marL="1905" algn="ctr">
                        <a:lnSpc>
                          <a:spcPts val="705"/>
                        </a:lnSpc>
                      </a:pPr>
                      <a:r>
                        <a:rPr sz="600" b="1" spc="-35" dirty="0">
                          <a:solidFill>
                            <a:srgbClr val="231F1F"/>
                          </a:solidFill>
                          <a:latin typeface="Arial"/>
                          <a:cs typeface="Arial"/>
                        </a:rPr>
                        <a:t>(Crude</a:t>
                      </a:r>
                      <a:r>
                        <a:rPr sz="600" b="1" spc="-80" dirty="0">
                          <a:solidFill>
                            <a:srgbClr val="231F1F"/>
                          </a:solidFill>
                          <a:latin typeface="Arial"/>
                          <a:cs typeface="Arial"/>
                        </a:rPr>
                        <a:t> </a:t>
                      </a:r>
                      <a:r>
                        <a:rPr sz="600" b="1" spc="-25" dirty="0">
                          <a:solidFill>
                            <a:srgbClr val="231F1F"/>
                          </a:solidFill>
                          <a:latin typeface="Arial"/>
                          <a:cs typeface="Arial"/>
                        </a:rPr>
                        <a:t>Steel</a:t>
                      </a:r>
                      <a:r>
                        <a:rPr sz="600" b="1" spc="15" dirty="0">
                          <a:solidFill>
                            <a:srgbClr val="231F1F"/>
                          </a:solidFill>
                          <a:latin typeface="Arial"/>
                          <a:cs typeface="Arial"/>
                        </a:rPr>
                        <a:t> </a:t>
                      </a:r>
                      <a:r>
                        <a:rPr sz="600" b="1" spc="-10" dirty="0">
                          <a:solidFill>
                            <a:srgbClr val="231F1F"/>
                          </a:solidFill>
                          <a:latin typeface="Arial"/>
                          <a:cs typeface="Arial"/>
                        </a:rPr>
                        <a:t>Capacity)</a:t>
                      </a:r>
                      <a:endParaRPr sz="600">
                        <a:latin typeface="Arial"/>
                        <a:cs typeface="Arial"/>
                      </a:endParaRPr>
                    </a:p>
                    <a:p>
                      <a:pPr marL="1905" algn="ctr">
                        <a:lnSpc>
                          <a:spcPct val="100000"/>
                        </a:lnSpc>
                        <a:spcBef>
                          <a:spcPts val="110"/>
                        </a:spcBef>
                      </a:pPr>
                      <a:r>
                        <a:rPr sz="600" b="1" spc="-25" dirty="0">
                          <a:solidFill>
                            <a:srgbClr val="231F1F"/>
                          </a:solidFill>
                          <a:latin typeface="Arial"/>
                          <a:cs typeface="Arial"/>
                        </a:rPr>
                        <a:t>International</a:t>
                      </a:r>
                      <a:r>
                        <a:rPr sz="600" b="1" spc="30" dirty="0">
                          <a:solidFill>
                            <a:srgbClr val="231F1F"/>
                          </a:solidFill>
                          <a:latin typeface="Arial"/>
                          <a:cs typeface="Arial"/>
                        </a:rPr>
                        <a:t> </a:t>
                      </a:r>
                      <a:r>
                        <a:rPr sz="600" b="1" spc="-10" dirty="0">
                          <a:solidFill>
                            <a:srgbClr val="231F1F"/>
                          </a:solidFill>
                          <a:latin typeface="Arial"/>
                          <a:cs typeface="Arial"/>
                        </a:rPr>
                        <a:t>presence</a:t>
                      </a:r>
                      <a:endParaRPr sz="600">
                        <a:latin typeface="Arial"/>
                        <a:cs typeface="Arial"/>
                      </a:endParaRPr>
                    </a:p>
                    <a:p>
                      <a:pPr>
                        <a:lnSpc>
                          <a:spcPct val="100000"/>
                        </a:lnSpc>
                      </a:pPr>
                      <a:endParaRPr sz="600">
                        <a:latin typeface="Times New Roman"/>
                        <a:cs typeface="Times New Roman"/>
                      </a:endParaRPr>
                    </a:p>
                    <a:p>
                      <a:pPr>
                        <a:lnSpc>
                          <a:spcPct val="100000"/>
                        </a:lnSpc>
                        <a:spcBef>
                          <a:spcPts val="290"/>
                        </a:spcBef>
                      </a:pPr>
                      <a:endParaRPr sz="600">
                        <a:latin typeface="Times New Roman"/>
                        <a:cs typeface="Times New Roman"/>
                      </a:endParaRPr>
                    </a:p>
                    <a:p>
                      <a:pPr marR="5715" algn="ctr">
                        <a:lnSpc>
                          <a:spcPct val="100000"/>
                        </a:lnSpc>
                      </a:pPr>
                      <a:r>
                        <a:rPr sz="450" spc="-10" dirty="0">
                          <a:solidFill>
                            <a:srgbClr val="231F1F"/>
                          </a:solidFill>
                          <a:latin typeface="Arial MT"/>
                          <a:cs typeface="Arial MT"/>
                        </a:rPr>
                        <a:t>JSWSteel</a:t>
                      </a:r>
                      <a:r>
                        <a:rPr sz="450" spc="-35" dirty="0">
                          <a:solidFill>
                            <a:srgbClr val="231F1F"/>
                          </a:solidFill>
                          <a:latin typeface="Arial MT"/>
                          <a:cs typeface="Arial MT"/>
                        </a:rPr>
                        <a:t> </a:t>
                      </a:r>
                      <a:r>
                        <a:rPr sz="450" spc="-25" dirty="0">
                          <a:solidFill>
                            <a:srgbClr val="231F1F"/>
                          </a:solidFill>
                          <a:latin typeface="Arial MT"/>
                          <a:cs typeface="Arial MT"/>
                        </a:rPr>
                        <a:t>USA</a:t>
                      </a:r>
                      <a:endParaRPr sz="450">
                        <a:latin typeface="Arial MT"/>
                        <a:cs typeface="Arial MT"/>
                      </a:endParaRPr>
                    </a:p>
                  </a:txBody>
                  <a:tcPr marL="0" marR="0" marT="47625" marB="0">
                    <a:lnL w="6350">
                      <a:solidFill>
                        <a:srgbClr val="72CFF6"/>
                      </a:solidFill>
                      <a:prstDash val="solid"/>
                    </a:lnL>
                    <a:lnR w="6350">
                      <a:solidFill>
                        <a:srgbClr val="72CFF6"/>
                      </a:solidFill>
                      <a:prstDash val="solid"/>
                    </a:lnR>
                    <a:lnB w="6350">
                      <a:solidFill>
                        <a:srgbClr val="72CFF6"/>
                      </a:solidFill>
                      <a:prstDash val="solid"/>
                    </a:lnB>
                  </a:tcPr>
                </a:tc>
                <a:tc>
                  <a:txBody>
                    <a:bodyPr/>
                    <a:lstStyle/>
                    <a:p>
                      <a:pPr marL="77470" algn="ctr">
                        <a:lnSpc>
                          <a:spcPts val="2385"/>
                        </a:lnSpc>
                        <a:spcBef>
                          <a:spcPts val="375"/>
                        </a:spcBef>
                      </a:pPr>
                      <a:r>
                        <a:rPr sz="2000" spc="-25" dirty="0">
                          <a:solidFill>
                            <a:srgbClr val="0095DB"/>
                          </a:solidFill>
                          <a:latin typeface="Arial MT"/>
                          <a:cs typeface="Arial MT"/>
                        </a:rPr>
                        <a:t>364</a:t>
                      </a:r>
                      <a:endParaRPr sz="2000">
                        <a:latin typeface="Arial MT"/>
                        <a:cs typeface="Arial MT"/>
                      </a:endParaRPr>
                    </a:p>
                    <a:p>
                      <a:pPr marL="76835" algn="ctr">
                        <a:lnSpc>
                          <a:spcPts val="705"/>
                        </a:lnSpc>
                      </a:pPr>
                      <a:r>
                        <a:rPr sz="600" b="1" spc="-25" dirty="0">
                          <a:solidFill>
                            <a:srgbClr val="231F1F"/>
                          </a:solidFill>
                          <a:latin typeface="Arial"/>
                          <a:cs typeface="Arial"/>
                        </a:rPr>
                        <a:t>Brandedstores</a:t>
                      </a:r>
                      <a:r>
                        <a:rPr sz="600" b="1" spc="50" dirty="0">
                          <a:solidFill>
                            <a:srgbClr val="231F1F"/>
                          </a:solidFill>
                          <a:latin typeface="Arial"/>
                          <a:cs typeface="Arial"/>
                        </a:rPr>
                        <a:t> </a:t>
                      </a:r>
                      <a:r>
                        <a:rPr sz="600" b="1" spc="-10" dirty="0">
                          <a:solidFill>
                            <a:srgbClr val="231F1F"/>
                          </a:solidFill>
                          <a:latin typeface="Arial"/>
                          <a:cs typeface="Arial"/>
                        </a:rPr>
                        <a:t>added</a:t>
                      </a:r>
                      <a:endParaRPr sz="600">
                        <a:latin typeface="Arial"/>
                        <a:cs typeface="Arial"/>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30"/>
                        </a:spcBef>
                      </a:pPr>
                      <a:endParaRPr sz="600">
                        <a:latin typeface="Times New Roman"/>
                        <a:cs typeface="Times New Roman"/>
                      </a:endParaRPr>
                    </a:p>
                    <a:p>
                      <a:pPr marL="76835" algn="ctr">
                        <a:lnSpc>
                          <a:spcPct val="100000"/>
                        </a:lnSpc>
                      </a:pPr>
                      <a:r>
                        <a:rPr sz="450" dirty="0">
                          <a:solidFill>
                            <a:srgbClr val="231F1F"/>
                          </a:solidFill>
                          <a:latin typeface="Arial MT"/>
                          <a:cs typeface="Arial MT"/>
                        </a:rPr>
                        <a:t>in</a:t>
                      </a:r>
                      <a:r>
                        <a:rPr sz="450" spc="10" dirty="0">
                          <a:solidFill>
                            <a:srgbClr val="231F1F"/>
                          </a:solidFill>
                          <a:latin typeface="Arial MT"/>
                          <a:cs typeface="Arial MT"/>
                        </a:rPr>
                        <a:t> </a:t>
                      </a:r>
                      <a:r>
                        <a:rPr sz="450" spc="-25" dirty="0">
                          <a:solidFill>
                            <a:srgbClr val="231F1F"/>
                          </a:solidFill>
                          <a:latin typeface="Arial MT"/>
                          <a:cs typeface="Arial MT"/>
                        </a:rPr>
                        <a:t>FY</a:t>
                      </a:r>
                      <a:r>
                        <a:rPr sz="450" spc="-60" dirty="0">
                          <a:solidFill>
                            <a:srgbClr val="231F1F"/>
                          </a:solidFill>
                          <a:latin typeface="Arial MT"/>
                          <a:cs typeface="Arial MT"/>
                        </a:rPr>
                        <a:t> </a:t>
                      </a:r>
                      <a:r>
                        <a:rPr sz="450" dirty="0">
                          <a:solidFill>
                            <a:srgbClr val="231F1F"/>
                          </a:solidFill>
                          <a:latin typeface="Arial MT"/>
                          <a:cs typeface="Arial MT"/>
                        </a:rPr>
                        <a:t>2023-</a:t>
                      </a:r>
                      <a:r>
                        <a:rPr sz="450" spc="-25" dirty="0">
                          <a:solidFill>
                            <a:srgbClr val="231F1F"/>
                          </a:solidFill>
                          <a:latin typeface="Arial MT"/>
                          <a:cs typeface="Arial MT"/>
                        </a:rPr>
                        <a:t>24</a:t>
                      </a:r>
                      <a:endParaRPr sz="450">
                        <a:latin typeface="Arial MT"/>
                        <a:cs typeface="Arial MT"/>
                      </a:endParaRPr>
                    </a:p>
                  </a:txBody>
                  <a:tcPr marL="0" marR="0" marT="47625" marB="0">
                    <a:lnL w="6350">
                      <a:solidFill>
                        <a:srgbClr val="72CFF6"/>
                      </a:solidFill>
                      <a:prstDash val="solid"/>
                    </a:lnL>
                    <a:lnB w="6350">
                      <a:solidFill>
                        <a:srgbClr val="72CFF6"/>
                      </a:solidFill>
                      <a:prstDash val="solid"/>
                    </a:lnB>
                  </a:tcPr>
                </a:tc>
                <a:extLst>
                  <a:ext uri="{0D108BD9-81ED-4DB2-BD59-A6C34878D82A}">
                    <a16:rowId xmlns:a16="http://schemas.microsoft.com/office/drawing/2014/main" val="10000"/>
                  </a:ext>
                </a:extLst>
              </a:tr>
              <a:tr h="636905">
                <a:tc rowSpan="2">
                  <a:txBody>
                    <a:bodyPr/>
                    <a:lstStyle/>
                    <a:p>
                      <a:pPr marR="57150" algn="ctr">
                        <a:lnSpc>
                          <a:spcPts val="2385"/>
                        </a:lnSpc>
                        <a:spcBef>
                          <a:spcPts val="580"/>
                        </a:spcBef>
                      </a:pPr>
                      <a:r>
                        <a:rPr sz="2000" spc="-20" dirty="0">
                          <a:solidFill>
                            <a:srgbClr val="0095DB"/>
                          </a:solidFill>
                          <a:latin typeface="Arial MT"/>
                          <a:cs typeface="Arial MT"/>
                        </a:rPr>
                        <a:t>100+</a:t>
                      </a:r>
                      <a:endParaRPr sz="2000">
                        <a:latin typeface="Arial MT"/>
                        <a:cs typeface="Arial MT"/>
                      </a:endParaRPr>
                    </a:p>
                    <a:p>
                      <a:pPr marR="54610" algn="ctr">
                        <a:lnSpc>
                          <a:spcPts val="705"/>
                        </a:lnSpc>
                      </a:pPr>
                      <a:r>
                        <a:rPr sz="600" b="1" spc="-35" dirty="0">
                          <a:solidFill>
                            <a:srgbClr val="231F1F"/>
                          </a:solidFill>
                          <a:latin typeface="Arial"/>
                          <a:cs typeface="Arial"/>
                        </a:rPr>
                        <a:t>Countries</a:t>
                      </a:r>
                      <a:r>
                        <a:rPr sz="600" b="1" spc="10" dirty="0">
                          <a:solidFill>
                            <a:srgbClr val="231F1F"/>
                          </a:solidFill>
                          <a:latin typeface="Arial"/>
                          <a:cs typeface="Arial"/>
                        </a:rPr>
                        <a:t> </a:t>
                      </a:r>
                      <a:r>
                        <a:rPr sz="600" b="1" spc="-30" dirty="0">
                          <a:solidFill>
                            <a:srgbClr val="231F1F"/>
                          </a:solidFill>
                          <a:latin typeface="Arial"/>
                          <a:cs typeface="Arial"/>
                        </a:rPr>
                        <a:t>(export</a:t>
                      </a:r>
                      <a:r>
                        <a:rPr sz="600" b="1" spc="5" dirty="0">
                          <a:solidFill>
                            <a:srgbClr val="231F1F"/>
                          </a:solidFill>
                          <a:latin typeface="Arial"/>
                          <a:cs typeface="Arial"/>
                        </a:rPr>
                        <a:t> </a:t>
                      </a:r>
                      <a:r>
                        <a:rPr sz="600" b="1" spc="-10" dirty="0">
                          <a:solidFill>
                            <a:srgbClr val="231F1F"/>
                          </a:solidFill>
                          <a:latin typeface="Arial"/>
                          <a:cs typeface="Arial"/>
                        </a:rPr>
                        <a:t>footprint)</a:t>
                      </a:r>
                      <a:endParaRPr sz="600">
                        <a:latin typeface="Arial"/>
                        <a:cs typeface="Arial"/>
                      </a:endParaRPr>
                    </a:p>
                  </a:txBody>
                  <a:tcPr marL="0" marR="0" marT="73660" marB="0">
                    <a:lnR w="6350">
                      <a:solidFill>
                        <a:srgbClr val="72CFF6"/>
                      </a:solidFill>
                      <a:prstDash val="solid"/>
                    </a:lnR>
                    <a:lnT w="6350">
                      <a:solidFill>
                        <a:srgbClr val="72CFF6"/>
                      </a:solidFill>
                      <a:prstDash val="solid"/>
                    </a:lnT>
                  </a:tcPr>
                </a:tc>
                <a:tc>
                  <a:txBody>
                    <a:bodyPr/>
                    <a:lstStyle/>
                    <a:p>
                      <a:pPr marL="635" algn="ctr">
                        <a:lnSpc>
                          <a:spcPts val="2385"/>
                        </a:lnSpc>
                        <a:spcBef>
                          <a:spcPts val="580"/>
                        </a:spcBef>
                      </a:pPr>
                      <a:r>
                        <a:rPr sz="2000" spc="-25" dirty="0">
                          <a:solidFill>
                            <a:srgbClr val="0095DB"/>
                          </a:solidFill>
                          <a:latin typeface="Arial MT"/>
                          <a:cs typeface="Arial MT"/>
                        </a:rPr>
                        <a:t>24</a:t>
                      </a:r>
                      <a:endParaRPr sz="2000">
                        <a:latin typeface="Arial MT"/>
                        <a:cs typeface="Arial MT"/>
                      </a:endParaRPr>
                    </a:p>
                    <a:p>
                      <a:pPr marL="1905" algn="ctr">
                        <a:lnSpc>
                          <a:spcPts val="705"/>
                        </a:lnSpc>
                      </a:pPr>
                      <a:r>
                        <a:rPr sz="600" b="1" spc="-20" dirty="0">
                          <a:solidFill>
                            <a:srgbClr val="231F1F"/>
                          </a:solidFill>
                          <a:latin typeface="Arial"/>
                          <a:cs typeface="Arial"/>
                        </a:rPr>
                        <a:t>Captiveiron </a:t>
                      </a:r>
                      <a:r>
                        <a:rPr sz="600" b="1" spc="-25" dirty="0">
                          <a:solidFill>
                            <a:srgbClr val="231F1F"/>
                          </a:solidFill>
                          <a:latin typeface="Arial"/>
                          <a:cs typeface="Arial"/>
                        </a:rPr>
                        <a:t>ore</a:t>
                      </a:r>
                      <a:r>
                        <a:rPr sz="600" b="1" spc="-20" dirty="0">
                          <a:solidFill>
                            <a:srgbClr val="231F1F"/>
                          </a:solidFill>
                          <a:latin typeface="Arial"/>
                          <a:cs typeface="Arial"/>
                        </a:rPr>
                        <a:t> </a:t>
                      </a:r>
                      <a:r>
                        <a:rPr sz="600" b="1" spc="-10" dirty="0">
                          <a:solidFill>
                            <a:srgbClr val="231F1F"/>
                          </a:solidFill>
                          <a:latin typeface="Arial"/>
                          <a:cs typeface="Arial"/>
                        </a:rPr>
                        <a:t>mines</a:t>
                      </a:r>
                      <a:endParaRPr sz="600">
                        <a:latin typeface="Arial"/>
                        <a:cs typeface="Arial"/>
                      </a:endParaRPr>
                    </a:p>
                  </a:txBody>
                  <a:tcPr marL="0" marR="0" marT="73660" marB="0">
                    <a:lnL w="6350">
                      <a:solidFill>
                        <a:srgbClr val="72CFF6"/>
                      </a:solidFill>
                      <a:prstDash val="solid"/>
                    </a:lnL>
                    <a:lnR w="6350">
                      <a:solidFill>
                        <a:srgbClr val="72CFF6"/>
                      </a:solidFill>
                      <a:prstDash val="solid"/>
                    </a:lnR>
                    <a:lnT w="6350">
                      <a:solidFill>
                        <a:srgbClr val="72CFF6"/>
                      </a:solidFill>
                      <a:prstDash val="solid"/>
                    </a:lnT>
                    <a:lnB w="6350">
                      <a:solidFill>
                        <a:srgbClr val="72CFF6"/>
                      </a:solidFill>
                      <a:prstDash val="solid"/>
                    </a:lnB>
                  </a:tcPr>
                </a:tc>
                <a:tc rowSpan="2">
                  <a:txBody>
                    <a:bodyPr/>
                    <a:lstStyle/>
                    <a:p>
                      <a:pPr marL="75565" algn="ctr">
                        <a:lnSpc>
                          <a:spcPts val="2385"/>
                        </a:lnSpc>
                        <a:spcBef>
                          <a:spcPts val="580"/>
                        </a:spcBef>
                      </a:pPr>
                      <a:r>
                        <a:rPr sz="2000" spc="-25" dirty="0">
                          <a:solidFill>
                            <a:srgbClr val="0095DB"/>
                          </a:solidFill>
                          <a:latin typeface="Arial MT"/>
                          <a:cs typeface="Arial MT"/>
                        </a:rPr>
                        <a:t>03</a:t>
                      </a:r>
                      <a:endParaRPr sz="2000">
                        <a:latin typeface="Arial MT"/>
                        <a:cs typeface="Arial MT"/>
                      </a:endParaRPr>
                    </a:p>
                    <a:p>
                      <a:pPr marL="76200" algn="ctr">
                        <a:lnSpc>
                          <a:spcPts val="705"/>
                        </a:lnSpc>
                      </a:pPr>
                      <a:r>
                        <a:rPr sz="600" b="1" spc="-25" dirty="0">
                          <a:solidFill>
                            <a:srgbClr val="231F1F"/>
                          </a:solidFill>
                          <a:latin typeface="Arial"/>
                          <a:cs typeface="Arial"/>
                        </a:rPr>
                        <a:t>Captive</a:t>
                      </a:r>
                      <a:r>
                        <a:rPr sz="600" b="1" spc="-70" dirty="0">
                          <a:solidFill>
                            <a:srgbClr val="231F1F"/>
                          </a:solidFill>
                          <a:latin typeface="Arial"/>
                          <a:cs typeface="Arial"/>
                        </a:rPr>
                        <a:t> </a:t>
                      </a:r>
                      <a:r>
                        <a:rPr sz="600" b="1" spc="-30" dirty="0">
                          <a:solidFill>
                            <a:srgbClr val="231F1F"/>
                          </a:solidFill>
                          <a:latin typeface="Arial"/>
                          <a:cs typeface="Arial"/>
                        </a:rPr>
                        <a:t>coking</a:t>
                      </a:r>
                      <a:r>
                        <a:rPr sz="600" b="1" spc="5" dirty="0">
                          <a:solidFill>
                            <a:srgbClr val="231F1F"/>
                          </a:solidFill>
                          <a:latin typeface="Arial"/>
                          <a:cs typeface="Arial"/>
                        </a:rPr>
                        <a:t> </a:t>
                      </a:r>
                      <a:r>
                        <a:rPr sz="600" b="1" spc="-25" dirty="0">
                          <a:solidFill>
                            <a:srgbClr val="231F1F"/>
                          </a:solidFill>
                          <a:latin typeface="Arial"/>
                          <a:cs typeface="Arial"/>
                        </a:rPr>
                        <a:t>coal </a:t>
                      </a:r>
                      <a:r>
                        <a:rPr sz="600" b="1" spc="-20" dirty="0">
                          <a:solidFill>
                            <a:srgbClr val="231F1F"/>
                          </a:solidFill>
                          <a:latin typeface="Arial"/>
                          <a:cs typeface="Arial"/>
                        </a:rPr>
                        <a:t>mines</a:t>
                      </a:r>
                      <a:endParaRPr sz="600">
                        <a:latin typeface="Arial"/>
                        <a:cs typeface="Arial"/>
                      </a:endParaRPr>
                    </a:p>
                  </a:txBody>
                  <a:tcPr marL="0" marR="0" marT="73660" marB="0">
                    <a:lnL w="6350">
                      <a:solidFill>
                        <a:srgbClr val="72CFF6"/>
                      </a:solidFill>
                      <a:prstDash val="solid"/>
                    </a:lnL>
                    <a:lnT w="6350">
                      <a:solidFill>
                        <a:srgbClr val="72CFF6"/>
                      </a:solidFill>
                      <a:prstDash val="solid"/>
                    </a:lnT>
                  </a:tcPr>
                </a:tc>
                <a:extLst>
                  <a:ext uri="{0D108BD9-81ED-4DB2-BD59-A6C34878D82A}">
                    <a16:rowId xmlns:a16="http://schemas.microsoft.com/office/drawing/2014/main" val="10001"/>
                  </a:ext>
                </a:extLst>
              </a:tr>
              <a:tr h="682625">
                <a:tc vMerge="1">
                  <a:txBody>
                    <a:bodyPr/>
                    <a:lstStyle/>
                    <a:p>
                      <a:endParaRPr/>
                    </a:p>
                  </a:txBody>
                  <a:tcPr marL="0" marR="0" marT="73660" marB="0">
                    <a:lnR w="6350">
                      <a:solidFill>
                        <a:srgbClr val="72CFF6"/>
                      </a:solidFill>
                      <a:prstDash val="solid"/>
                    </a:lnR>
                    <a:lnT w="6350">
                      <a:solidFill>
                        <a:srgbClr val="72CFF6"/>
                      </a:solidFill>
                      <a:prstDash val="solid"/>
                    </a:lnT>
                  </a:tcPr>
                </a:tc>
                <a:tc>
                  <a:txBody>
                    <a:bodyPr/>
                    <a:lstStyle/>
                    <a:p>
                      <a:pPr marL="2540" algn="ctr">
                        <a:lnSpc>
                          <a:spcPts val="2385"/>
                        </a:lnSpc>
                        <a:spcBef>
                          <a:spcPts val="745"/>
                        </a:spcBef>
                      </a:pPr>
                      <a:r>
                        <a:rPr sz="2000" spc="-10" dirty="0">
                          <a:solidFill>
                            <a:srgbClr val="0095DB"/>
                          </a:solidFill>
                          <a:latin typeface="Arial MT"/>
                          <a:cs typeface="Arial MT"/>
                        </a:rPr>
                        <a:t>25,550</a:t>
                      </a:r>
                      <a:endParaRPr sz="2000">
                        <a:latin typeface="Arial MT"/>
                        <a:cs typeface="Arial MT"/>
                      </a:endParaRPr>
                    </a:p>
                    <a:p>
                      <a:pPr marL="3175" algn="ctr">
                        <a:lnSpc>
                          <a:spcPts val="705"/>
                        </a:lnSpc>
                      </a:pPr>
                      <a:r>
                        <a:rPr sz="600" b="1" spc="-30" dirty="0">
                          <a:solidFill>
                            <a:srgbClr val="231F1F"/>
                          </a:solidFill>
                          <a:latin typeface="Arial"/>
                          <a:cs typeface="Arial"/>
                        </a:rPr>
                        <a:t>Direct</a:t>
                      </a:r>
                      <a:r>
                        <a:rPr sz="600" b="1" dirty="0">
                          <a:solidFill>
                            <a:srgbClr val="231F1F"/>
                          </a:solidFill>
                          <a:latin typeface="Arial"/>
                          <a:cs typeface="Arial"/>
                        </a:rPr>
                        <a:t> </a:t>
                      </a:r>
                      <a:r>
                        <a:rPr sz="600" b="1" spc="-10" dirty="0">
                          <a:solidFill>
                            <a:srgbClr val="231F1F"/>
                          </a:solidFill>
                          <a:latin typeface="Arial"/>
                          <a:cs typeface="Arial"/>
                        </a:rPr>
                        <a:t>employees</a:t>
                      </a:r>
                      <a:endParaRPr sz="600">
                        <a:latin typeface="Arial"/>
                        <a:cs typeface="Arial"/>
                      </a:endParaRPr>
                    </a:p>
                    <a:p>
                      <a:pPr>
                        <a:lnSpc>
                          <a:spcPct val="100000"/>
                        </a:lnSpc>
                        <a:spcBef>
                          <a:spcPts val="170"/>
                        </a:spcBef>
                      </a:pPr>
                      <a:endParaRPr sz="600">
                        <a:latin typeface="Times New Roman"/>
                        <a:cs typeface="Times New Roman"/>
                      </a:endParaRPr>
                    </a:p>
                    <a:p>
                      <a:pPr marL="1905" algn="ctr">
                        <a:lnSpc>
                          <a:spcPct val="100000"/>
                        </a:lnSpc>
                      </a:pPr>
                      <a:r>
                        <a:rPr sz="450" spc="-10" dirty="0">
                          <a:solidFill>
                            <a:srgbClr val="231F1F"/>
                          </a:solidFill>
                          <a:latin typeface="Arial MT"/>
                          <a:cs typeface="Arial MT"/>
                        </a:rPr>
                        <a:t>JSWSteel</a:t>
                      </a:r>
                      <a:r>
                        <a:rPr sz="450" spc="-35" dirty="0">
                          <a:solidFill>
                            <a:srgbClr val="231F1F"/>
                          </a:solidFill>
                          <a:latin typeface="Arial MT"/>
                          <a:cs typeface="Arial MT"/>
                        </a:rPr>
                        <a:t> </a:t>
                      </a:r>
                      <a:r>
                        <a:rPr sz="450" spc="-10" dirty="0">
                          <a:solidFill>
                            <a:srgbClr val="231F1F"/>
                          </a:solidFill>
                          <a:latin typeface="Arial MT"/>
                          <a:cs typeface="Arial MT"/>
                        </a:rPr>
                        <a:t>consolidated</a:t>
                      </a:r>
                      <a:endParaRPr sz="450">
                        <a:latin typeface="Arial MT"/>
                        <a:cs typeface="Arial MT"/>
                      </a:endParaRPr>
                    </a:p>
                  </a:txBody>
                  <a:tcPr marL="0" marR="0" marT="94615" marB="0">
                    <a:lnL w="6350">
                      <a:solidFill>
                        <a:srgbClr val="72CFF6"/>
                      </a:solidFill>
                      <a:prstDash val="solid"/>
                    </a:lnL>
                    <a:lnR w="6350">
                      <a:solidFill>
                        <a:srgbClr val="72CFF6"/>
                      </a:solidFill>
                      <a:prstDash val="solid"/>
                    </a:lnR>
                    <a:lnT w="6350">
                      <a:solidFill>
                        <a:srgbClr val="72CFF6"/>
                      </a:solidFill>
                      <a:prstDash val="solid"/>
                    </a:lnT>
                  </a:tcPr>
                </a:tc>
                <a:tc vMerge="1">
                  <a:txBody>
                    <a:bodyPr/>
                    <a:lstStyle/>
                    <a:p>
                      <a:endParaRPr/>
                    </a:p>
                  </a:txBody>
                  <a:tcPr marL="0" marR="0" marT="73660" marB="0">
                    <a:lnL w="6350">
                      <a:solidFill>
                        <a:srgbClr val="72CFF6"/>
                      </a:solidFill>
                      <a:prstDash val="solid"/>
                    </a:lnL>
                    <a:lnT w="6350">
                      <a:solidFill>
                        <a:srgbClr val="72CFF6"/>
                      </a:solidFill>
                      <a:prstDash val="solid"/>
                    </a:lnT>
                  </a:tcPr>
                </a:tc>
                <a:extLst>
                  <a:ext uri="{0D108BD9-81ED-4DB2-BD59-A6C34878D82A}">
                    <a16:rowId xmlns:a16="http://schemas.microsoft.com/office/drawing/2014/main" val="1000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129845" rIns="0" bIns="0" rtlCol="0">
            <a:spAutoFit/>
          </a:bodyPr>
          <a:lstStyle/>
          <a:p>
            <a:pPr marL="2707640" marR="5080" indent="-1102360">
              <a:lnSpc>
                <a:spcPts val="3829"/>
              </a:lnSpc>
              <a:spcBef>
                <a:spcPts val="195"/>
              </a:spcBef>
            </a:pPr>
            <a:r>
              <a:rPr sz="3200" dirty="0">
                <a:solidFill>
                  <a:srgbClr val="000000"/>
                </a:solidFill>
                <a:latin typeface="Calibri"/>
                <a:cs typeface="Calibri"/>
              </a:rPr>
              <a:t>Space</a:t>
            </a:r>
            <a:r>
              <a:rPr sz="3200" spc="-105" dirty="0">
                <a:solidFill>
                  <a:srgbClr val="000000"/>
                </a:solidFill>
                <a:latin typeface="Calibri"/>
                <a:cs typeface="Calibri"/>
              </a:rPr>
              <a:t> </a:t>
            </a:r>
            <a:r>
              <a:rPr sz="3200" spc="-20" dirty="0">
                <a:solidFill>
                  <a:srgbClr val="000000"/>
                </a:solidFill>
                <a:latin typeface="Calibri"/>
                <a:cs typeface="Calibri"/>
              </a:rPr>
              <a:t>Requirement</a:t>
            </a:r>
            <a:r>
              <a:rPr sz="3200" spc="-95" dirty="0">
                <a:solidFill>
                  <a:srgbClr val="000000"/>
                </a:solidFill>
                <a:latin typeface="Calibri"/>
                <a:cs typeface="Calibri"/>
              </a:rPr>
              <a:t> </a:t>
            </a:r>
            <a:r>
              <a:rPr sz="3200" dirty="0">
                <a:solidFill>
                  <a:srgbClr val="000000"/>
                </a:solidFill>
                <a:latin typeface="Calibri"/>
                <a:cs typeface="Calibri"/>
              </a:rPr>
              <a:t>of</a:t>
            </a:r>
            <a:r>
              <a:rPr sz="3200" spc="-125" dirty="0">
                <a:solidFill>
                  <a:srgbClr val="000000"/>
                </a:solidFill>
                <a:latin typeface="Calibri"/>
                <a:cs typeface="Calibri"/>
              </a:rPr>
              <a:t> </a:t>
            </a:r>
            <a:r>
              <a:rPr sz="3200" dirty="0">
                <a:solidFill>
                  <a:srgbClr val="000000"/>
                </a:solidFill>
                <a:latin typeface="Calibri"/>
                <a:cs typeface="Calibri"/>
              </a:rPr>
              <a:t>Dry</a:t>
            </a:r>
            <a:r>
              <a:rPr sz="3200" spc="-120" dirty="0">
                <a:solidFill>
                  <a:srgbClr val="000000"/>
                </a:solidFill>
                <a:latin typeface="Calibri"/>
                <a:cs typeface="Calibri"/>
              </a:rPr>
              <a:t> </a:t>
            </a:r>
            <a:r>
              <a:rPr sz="3200" spc="-10" dirty="0">
                <a:solidFill>
                  <a:srgbClr val="000000"/>
                </a:solidFill>
                <a:latin typeface="Calibri"/>
                <a:cs typeface="Calibri"/>
              </a:rPr>
              <a:t>Cooling</a:t>
            </a:r>
            <a:r>
              <a:rPr sz="3200" spc="-110" dirty="0">
                <a:solidFill>
                  <a:srgbClr val="000000"/>
                </a:solidFill>
                <a:latin typeface="Calibri"/>
                <a:cs typeface="Calibri"/>
              </a:rPr>
              <a:t> </a:t>
            </a:r>
            <a:r>
              <a:rPr sz="3200" dirty="0">
                <a:solidFill>
                  <a:srgbClr val="000000"/>
                </a:solidFill>
                <a:latin typeface="Calibri"/>
                <a:cs typeface="Calibri"/>
              </a:rPr>
              <a:t>vs</a:t>
            </a:r>
            <a:r>
              <a:rPr sz="3200" spc="-114" dirty="0">
                <a:solidFill>
                  <a:srgbClr val="000000"/>
                </a:solidFill>
                <a:latin typeface="Calibri"/>
                <a:cs typeface="Calibri"/>
              </a:rPr>
              <a:t> </a:t>
            </a:r>
            <a:r>
              <a:rPr sz="3200" spc="-25" dirty="0">
                <a:solidFill>
                  <a:srgbClr val="000000"/>
                </a:solidFill>
                <a:latin typeface="Calibri"/>
                <a:cs typeface="Calibri"/>
              </a:rPr>
              <a:t>Wet </a:t>
            </a:r>
            <a:r>
              <a:rPr sz="3200" spc="-10" dirty="0">
                <a:solidFill>
                  <a:srgbClr val="000000"/>
                </a:solidFill>
                <a:latin typeface="Calibri"/>
                <a:cs typeface="Calibri"/>
              </a:rPr>
              <a:t>Cooling</a:t>
            </a:r>
            <a:r>
              <a:rPr sz="3200" spc="-125" dirty="0">
                <a:solidFill>
                  <a:srgbClr val="000000"/>
                </a:solidFill>
                <a:latin typeface="Calibri"/>
                <a:cs typeface="Calibri"/>
              </a:rPr>
              <a:t> </a:t>
            </a:r>
            <a:r>
              <a:rPr sz="3200" spc="-40" dirty="0">
                <a:solidFill>
                  <a:srgbClr val="000000"/>
                </a:solidFill>
                <a:latin typeface="Calibri"/>
                <a:cs typeface="Calibri"/>
              </a:rPr>
              <a:t>System(NDCT</a:t>
            </a:r>
            <a:r>
              <a:rPr sz="3200" spc="-110" dirty="0">
                <a:solidFill>
                  <a:srgbClr val="000000"/>
                </a:solidFill>
                <a:latin typeface="Calibri"/>
                <a:cs typeface="Calibri"/>
              </a:rPr>
              <a:t> </a:t>
            </a:r>
            <a:r>
              <a:rPr sz="3200" dirty="0">
                <a:solidFill>
                  <a:srgbClr val="000000"/>
                </a:solidFill>
                <a:latin typeface="Calibri"/>
                <a:cs typeface="Calibri"/>
              </a:rPr>
              <a:t>&amp;</a:t>
            </a:r>
            <a:r>
              <a:rPr sz="3200" spc="-160" dirty="0">
                <a:solidFill>
                  <a:srgbClr val="000000"/>
                </a:solidFill>
                <a:latin typeface="Calibri"/>
                <a:cs typeface="Calibri"/>
              </a:rPr>
              <a:t> </a:t>
            </a:r>
            <a:r>
              <a:rPr sz="3200" spc="-10" dirty="0">
                <a:solidFill>
                  <a:srgbClr val="000000"/>
                </a:solidFill>
                <a:latin typeface="Calibri"/>
                <a:cs typeface="Calibri"/>
              </a:rPr>
              <a:t>IDCT)</a:t>
            </a:r>
            <a:endParaRPr sz="3200">
              <a:latin typeface="Calibri"/>
              <a:cs typeface="Calibri"/>
            </a:endParaRPr>
          </a:p>
        </p:txBody>
      </p:sp>
      <p:grpSp>
        <p:nvGrpSpPr>
          <p:cNvPr id="4" name="object 4"/>
          <p:cNvGrpSpPr/>
          <p:nvPr/>
        </p:nvGrpSpPr>
        <p:grpSpPr>
          <a:xfrm>
            <a:off x="905129" y="2763012"/>
            <a:ext cx="8249920" cy="2784475"/>
            <a:chOff x="905129" y="2763012"/>
            <a:chExt cx="8249920" cy="2784475"/>
          </a:xfrm>
        </p:grpSpPr>
        <p:pic>
          <p:nvPicPr>
            <p:cNvPr id="5" name="object 5"/>
            <p:cNvPicPr/>
            <p:nvPr/>
          </p:nvPicPr>
          <p:blipFill>
            <a:blip r:embed="rId3" cstate="print"/>
            <a:stretch>
              <a:fillRect/>
            </a:stretch>
          </p:blipFill>
          <p:spPr>
            <a:xfrm>
              <a:off x="1684020" y="4043172"/>
              <a:ext cx="1196339" cy="1504187"/>
            </a:xfrm>
            <a:prstGeom prst="rect">
              <a:avLst/>
            </a:prstGeom>
          </p:spPr>
        </p:pic>
        <p:pic>
          <p:nvPicPr>
            <p:cNvPr id="6" name="object 6"/>
            <p:cNvPicPr/>
            <p:nvPr/>
          </p:nvPicPr>
          <p:blipFill>
            <a:blip r:embed="rId4" cstate="print"/>
            <a:stretch>
              <a:fillRect/>
            </a:stretch>
          </p:blipFill>
          <p:spPr>
            <a:xfrm>
              <a:off x="4431792" y="2763012"/>
              <a:ext cx="1196339" cy="2784348"/>
            </a:xfrm>
            <a:prstGeom prst="rect">
              <a:avLst/>
            </a:prstGeom>
          </p:spPr>
        </p:pic>
        <p:pic>
          <p:nvPicPr>
            <p:cNvPr id="7" name="object 7"/>
            <p:cNvPicPr/>
            <p:nvPr/>
          </p:nvPicPr>
          <p:blipFill>
            <a:blip r:embed="rId5" cstate="print"/>
            <a:stretch>
              <a:fillRect/>
            </a:stretch>
          </p:blipFill>
          <p:spPr>
            <a:xfrm>
              <a:off x="7178039" y="2945892"/>
              <a:ext cx="1197864" cy="2601467"/>
            </a:xfrm>
            <a:prstGeom prst="rect">
              <a:avLst/>
            </a:prstGeom>
          </p:spPr>
        </p:pic>
        <p:sp>
          <p:nvSpPr>
            <p:cNvPr id="8" name="object 8"/>
            <p:cNvSpPr/>
            <p:nvPr/>
          </p:nvSpPr>
          <p:spPr>
            <a:xfrm>
              <a:off x="908304" y="5529071"/>
              <a:ext cx="8243570" cy="0"/>
            </a:xfrm>
            <a:custGeom>
              <a:avLst/>
              <a:gdLst/>
              <a:ahLst/>
              <a:cxnLst/>
              <a:rect l="l" t="t" r="r" b="b"/>
              <a:pathLst>
                <a:path w="8243570">
                  <a:moveTo>
                    <a:pt x="0" y="0"/>
                  </a:moveTo>
                  <a:lnTo>
                    <a:pt x="8243315" y="0"/>
                  </a:lnTo>
                </a:path>
              </a:pathLst>
            </a:custGeom>
            <a:ln w="6096">
              <a:solidFill>
                <a:srgbClr val="878787"/>
              </a:solidFill>
            </a:ln>
          </p:spPr>
          <p:txBody>
            <a:bodyPr wrap="square" lIns="0" tIns="0" rIns="0" bIns="0" rtlCol="0"/>
            <a:lstStyle/>
            <a:p>
              <a:endParaRPr/>
            </a:p>
          </p:txBody>
        </p:sp>
      </p:grpSp>
      <p:sp>
        <p:nvSpPr>
          <p:cNvPr id="9" name="object 9"/>
          <p:cNvSpPr txBox="1"/>
          <p:nvPr/>
        </p:nvSpPr>
        <p:spPr>
          <a:xfrm>
            <a:off x="2030996" y="3678490"/>
            <a:ext cx="497840"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Calibri"/>
                <a:cs typeface="Calibri"/>
              </a:rPr>
              <a:t>8000</a:t>
            </a:r>
            <a:endParaRPr sz="1850">
              <a:latin typeface="Calibri"/>
              <a:cs typeface="Calibri"/>
            </a:endParaRPr>
          </a:p>
        </p:txBody>
      </p:sp>
      <p:sp>
        <p:nvSpPr>
          <p:cNvPr id="10" name="object 10"/>
          <p:cNvSpPr txBox="1"/>
          <p:nvPr/>
        </p:nvSpPr>
        <p:spPr>
          <a:xfrm>
            <a:off x="3744015" y="1941314"/>
            <a:ext cx="4341495" cy="956944"/>
          </a:xfrm>
          <a:prstGeom prst="rect">
            <a:avLst/>
          </a:prstGeom>
        </p:spPr>
        <p:txBody>
          <a:bodyPr vert="horz" wrap="square" lIns="0" tIns="54610" rIns="0" bIns="0" rtlCol="0">
            <a:spAutoFit/>
          </a:bodyPr>
          <a:lstStyle/>
          <a:p>
            <a:pPr marR="1425575" algn="ctr">
              <a:lnSpc>
                <a:spcPct val="100000"/>
              </a:lnSpc>
              <a:spcBef>
                <a:spcPts val="430"/>
              </a:spcBef>
            </a:pPr>
            <a:r>
              <a:rPr sz="2200" b="1" dirty="0">
                <a:latin typeface="Cambria"/>
                <a:cs typeface="Cambria"/>
              </a:rPr>
              <a:t>Foot</a:t>
            </a:r>
            <a:r>
              <a:rPr sz="2200" b="1" spc="-20" dirty="0">
                <a:latin typeface="Cambria"/>
                <a:cs typeface="Cambria"/>
              </a:rPr>
              <a:t> </a:t>
            </a:r>
            <a:r>
              <a:rPr sz="2200" b="1" dirty="0">
                <a:latin typeface="Cambria"/>
                <a:cs typeface="Cambria"/>
              </a:rPr>
              <a:t>Print</a:t>
            </a:r>
            <a:r>
              <a:rPr sz="2200" b="1" spc="25" dirty="0">
                <a:latin typeface="Cambria"/>
                <a:cs typeface="Cambria"/>
              </a:rPr>
              <a:t> </a:t>
            </a:r>
            <a:r>
              <a:rPr sz="2200" b="1" dirty="0">
                <a:latin typeface="Cambria"/>
                <a:cs typeface="Cambria"/>
              </a:rPr>
              <a:t>Area</a:t>
            </a:r>
            <a:r>
              <a:rPr sz="2200" b="1" spc="5" dirty="0">
                <a:latin typeface="Cambria"/>
                <a:cs typeface="Cambria"/>
              </a:rPr>
              <a:t> </a:t>
            </a:r>
            <a:r>
              <a:rPr sz="2200" b="1" dirty="0">
                <a:latin typeface="Cambria"/>
                <a:cs typeface="Cambria"/>
              </a:rPr>
              <a:t>(Sq</a:t>
            </a:r>
            <a:r>
              <a:rPr sz="2200" b="1" spc="15" dirty="0">
                <a:latin typeface="Cambria"/>
                <a:cs typeface="Cambria"/>
              </a:rPr>
              <a:t> </a:t>
            </a:r>
            <a:r>
              <a:rPr sz="2200" b="1" spc="-25" dirty="0">
                <a:latin typeface="Cambria"/>
                <a:cs typeface="Cambria"/>
              </a:rPr>
              <a:t>M)</a:t>
            </a:r>
            <a:endParaRPr sz="2200">
              <a:latin typeface="Cambria"/>
              <a:cs typeface="Cambria"/>
            </a:endParaRPr>
          </a:p>
          <a:p>
            <a:pPr marR="1475105" algn="ctr">
              <a:lnSpc>
                <a:spcPts val="2039"/>
              </a:lnSpc>
              <a:spcBef>
                <a:spcPts val="275"/>
              </a:spcBef>
            </a:pPr>
            <a:r>
              <a:rPr sz="1850" spc="-10" dirty="0">
                <a:latin typeface="Calibri"/>
                <a:cs typeface="Calibri"/>
              </a:rPr>
              <a:t>15000</a:t>
            </a:r>
            <a:endParaRPr sz="1850">
              <a:latin typeface="Calibri"/>
              <a:cs typeface="Calibri"/>
            </a:endParaRPr>
          </a:p>
          <a:p>
            <a:pPr marL="3732529">
              <a:lnSpc>
                <a:spcPts val="2039"/>
              </a:lnSpc>
            </a:pPr>
            <a:r>
              <a:rPr sz="1850" spc="-10" dirty="0">
                <a:latin typeface="Calibri"/>
                <a:cs typeface="Calibri"/>
              </a:rPr>
              <a:t>14000</a:t>
            </a:r>
            <a:endParaRPr sz="1850">
              <a:latin typeface="Calibri"/>
              <a:cs typeface="Calibri"/>
            </a:endParaRPr>
          </a:p>
        </p:txBody>
      </p:sp>
      <p:sp>
        <p:nvSpPr>
          <p:cNvPr id="11" name="object 11"/>
          <p:cNvSpPr txBox="1"/>
          <p:nvPr/>
        </p:nvSpPr>
        <p:spPr>
          <a:xfrm>
            <a:off x="1369537" y="5709881"/>
            <a:ext cx="7244080" cy="1330960"/>
          </a:xfrm>
          <a:prstGeom prst="rect">
            <a:avLst/>
          </a:prstGeom>
        </p:spPr>
        <p:txBody>
          <a:bodyPr vert="horz" wrap="square" lIns="0" tIns="15240" rIns="0" bIns="0" rtlCol="0">
            <a:spAutoFit/>
          </a:bodyPr>
          <a:lstStyle/>
          <a:p>
            <a:pPr marL="12700">
              <a:lnSpc>
                <a:spcPct val="100000"/>
              </a:lnSpc>
              <a:spcBef>
                <a:spcPts val="120"/>
              </a:spcBef>
              <a:tabLst>
                <a:tab pos="2713355" algn="l"/>
                <a:tab pos="5568315" algn="l"/>
              </a:tabLst>
            </a:pPr>
            <a:r>
              <a:rPr sz="1850" dirty="0">
                <a:latin typeface="Calibri"/>
                <a:cs typeface="Calibri"/>
              </a:rPr>
              <a:t>Wet</a:t>
            </a:r>
            <a:r>
              <a:rPr sz="1850" spc="-70" dirty="0">
                <a:latin typeface="Calibri"/>
                <a:cs typeface="Calibri"/>
              </a:rPr>
              <a:t> </a:t>
            </a:r>
            <a:r>
              <a:rPr sz="1850" dirty="0">
                <a:latin typeface="Calibri"/>
                <a:cs typeface="Calibri"/>
              </a:rPr>
              <a:t>Cooling</a:t>
            </a:r>
            <a:r>
              <a:rPr sz="1850" spc="-40" dirty="0">
                <a:latin typeface="Calibri"/>
                <a:cs typeface="Calibri"/>
              </a:rPr>
              <a:t> </a:t>
            </a:r>
            <a:r>
              <a:rPr sz="1850" dirty="0">
                <a:latin typeface="Calibri"/>
                <a:cs typeface="Calibri"/>
              </a:rPr>
              <a:t>-</a:t>
            </a:r>
            <a:r>
              <a:rPr sz="1850" spc="-55" dirty="0">
                <a:latin typeface="Calibri"/>
                <a:cs typeface="Calibri"/>
              </a:rPr>
              <a:t> </a:t>
            </a:r>
            <a:r>
              <a:rPr sz="1850" spc="-20" dirty="0">
                <a:latin typeface="Calibri"/>
                <a:cs typeface="Calibri"/>
              </a:rPr>
              <a:t>IDCT</a:t>
            </a:r>
            <a:r>
              <a:rPr sz="1850" dirty="0">
                <a:latin typeface="Calibri"/>
                <a:cs typeface="Calibri"/>
              </a:rPr>
              <a:t>	Wet</a:t>
            </a:r>
            <a:r>
              <a:rPr sz="1850" spc="-70" dirty="0">
                <a:latin typeface="Calibri"/>
                <a:cs typeface="Calibri"/>
              </a:rPr>
              <a:t> </a:t>
            </a:r>
            <a:r>
              <a:rPr sz="1850" dirty="0">
                <a:latin typeface="Calibri"/>
                <a:cs typeface="Calibri"/>
              </a:rPr>
              <a:t>Cooling</a:t>
            </a:r>
            <a:r>
              <a:rPr sz="1850" spc="-40" dirty="0">
                <a:latin typeface="Calibri"/>
                <a:cs typeface="Calibri"/>
              </a:rPr>
              <a:t> </a:t>
            </a:r>
            <a:r>
              <a:rPr sz="1850" dirty="0">
                <a:latin typeface="Calibri"/>
                <a:cs typeface="Calibri"/>
              </a:rPr>
              <a:t>-</a:t>
            </a:r>
            <a:r>
              <a:rPr sz="1850" spc="-50" dirty="0">
                <a:latin typeface="Calibri"/>
                <a:cs typeface="Calibri"/>
              </a:rPr>
              <a:t> </a:t>
            </a:r>
            <a:r>
              <a:rPr sz="1850" spc="-20" dirty="0">
                <a:latin typeface="Calibri"/>
                <a:cs typeface="Calibri"/>
              </a:rPr>
              <a:t>NDCT</a:t>
            </a:r>
            <a:r>
              <a:rPr sz="1850" dirty="0">
                <a:latin typeface="Calibri"/>
                <a:cs typeface="Calibri"/>
              </a:rPr>
              <a:t>	Dry</a:t>
            </a:r>
            <a:r>
              <a:rPr sz="1850" spc="-40" dirty="0">
                <a:latin typeface="Calibri"/>
                <a:cs typeface="Calibri"/>
              </a:rPr>
              <a:t> </a:t>
            </a:r>
            <a:r>
              <a:rPr sz="1850" dirty="0">
                <a:latin typeface="Calibri"/>
                <a:cs typeface="Calibri"/>
              </a:rPr>
              <a:t>Cooling</a:t>
            </a:r>
            <a:r>
              <a:rPr sz="1850" spc="-20" dirty="0">
                <a:latin typeface="Calibri"/>
                <a:cs typeface="Calibri"/>
              </a:rPr>
              <a:t> </a:t>
            </a:r>
            <a:r>
              <a:rPr sz="1850" dirty="0">
                <a:latin typeface="Calibri"/>
                <a:cs typeface="Calibri"/>
              </a:rPr>
              <a:t>-</a:t>
            </a:r>
            <a:r>
              <a:rPr sz="1850" spc="-10" dirty="0">
                <a:latin typeface="Calibri"/>
                <a:cs typeface="Calibri"/>
              </a:rPr>
              <a:t> </a:t>
            </a:r>
            <a:r>
              <a:rPr sz="1850" spc="-25" dirty="0">
                <a:latin typeface="Calibri"/>
                <a:cs typeface="Calibri"/>
              </a:rPr>
              <a:t>ACC</a:t>
            </a:r>
            <a:endParaRPr sz="1850">
              <a:latin typeface="Calibri"/>
              <a:cs typeface="Calibri"/>
            </a:endParaRPr>
          </a:p>
          <a:p>
            <a:pPr>
              <a:lnSpc>
                <a:spcPct val="100000"/>
              </a:lnSpc>
              <a:spcBef>
                <a:spcPts val="310"/>
              </a:spcBef>
            </a:pPr>
            <a:endParaRPr sz="1850">
              <a:latin typeface="Calibri"/>
              <a:cs typeface="Calibri"/>
            </a:endParaRPr>
          </a:p>
          <a:p>
            <a:pPr marL="152400" algn="ctr">
              <a:lnSpc>
                <a:spcPct val="100000"/>
              </a:lnSpc>
            </a:pPr>
            <a:r>
              <a:rPr sz="2450" b="1" dirty="0">
                <a:latin typeface="Calibri"/>
                <a:cs typeface="Calibri"/>
              </a:rPr>
              <a:t>For</a:t>
            </a:r>
            <a:r>
              <a:rPr sz="2450" b="1" spc="-40" dirty="0">
                <a:latin typeface="Calibri"/>
                <a:cs typeface="Calibri"/>
              </a:rPr>
              <a:t> </a:t>
            </a:r>
            <a:r>
              <a:rPr sz="2450" b="1" dirty="0">
                <a:latin typeface="Calibri"/>
                <a:cs typeface="Calibri"/>
              </a:rPr>
              <a:t>a</a:t>
            </a:r>
            <a:r>
              <a:rPr sz="2450" b="1" spc="25" dirty="0">
                <a:latin typeface="Calibri"/>
                <a:cs typeface="Calibri"/>
              </a:rPr>
              <a:t> </a:t>
            </a:r>
            <a:r>
              <a:rPr sz="2450" b="1" dirty="0">
                <a:latin typeface="Calibri"/>
                <a:cs typeface="Calibri"/>
              </a:rPr>
              <a:t>typical</a:t>
            </a:r>
            <a:r>
              <a:rPr sz="2450" b="1" spc="15" dirty="0">
                <a:latin typeface="Calibri"/>
                <a:cs typeface="Calibri"/>
              </a:rPr>
              <a:t> </a:t>
            </a:r>
            <a:r>
              <a:rPr sz="2450" b="1" dirty="0">
                <a:latin typeface="Calibri"/>
                <a:cs typeface="Calibri"/>
              </a:rPr>
              <a:t>660</a:t>
            </a:r>
            <a:r>
              <a:rPr sz="2450" b="1" spc="-10" dirty="0">
                <a:latin typeface="Calibri"/>
                <a:cs typeface="Calibri"/>
              </a:rPr>
              <a:t> </a:t>
            </a:r>
            <a:r>
              <a:rPr sz="2450" b="1" dirty="0">
                <a:latin typeface="Calibri"/>
                <a:cs typeface="Calibri"/>
              </a:rPr>
              <a:t>MW</a:t>
            </a:r>
            <a:r>
              <a:rPr sz="2450" b="1" spc="20" dirty="0">
                <a:latin typeface="Calibri"/>
                <a:cs typeface="Calibri"/>
              </a:rPr>
              <a:t> </a:t>
            </a:r>
            <a:r>
              <a:rPr sz="2450" b="1" dirty="0">
                <a:latin typeface="Calibri"/>
                <a:cs typeface="Calibri"/>
              </a:rPr>
              <a:t>Coal</a:t>
            </a:r>
            <a:r>
              <a:rPr sz="2450" b="1" spc="15" dirty="0">
                <a:latin typeface="Calibri"/>
                <a:cs typeface="Calibri"/>
              </a:rPr>
              <a:t> </a:t>
            </a:r>
            <a:r>
              <a:rPr sz="2450" b="1" dirty="0">
                <a:latin typeface="Calibri"/>
                <a:cs typeface="Calibri"/>
              </a:rPr>
              <a:t>Based</a:t>
            </a:r>
            <a:r>
              <a:rPr sz="2450" b="1" spc="45" dirty="0">
                <a:latin typeface="Calibri"/>
                <a:cs typeface="Calibri"/>
              </a:rPr>
              <a:t> </a:t>
            </a:r>
            <a:r>
              <a:rPr sz="2450" b="1" spc="-25" dirty="0">
                <a:latin typeface="Calibri"/>
                <a:cs typeface="Calibri"/>
              </a:rPr>
              <a:t>TPP</a:t>
            </a:r>
            <a:endParaRPr sz="2450">
              <a:latin typeface="Calibri"/>
              <a:cs typeface="Calibri"/>
            </a:endParaRPr>
          </a:p>
          <a:p>
            <a:pPr marL="152400" algn="ctr">
              <a:lnSpc>
                <a:spcPct val="100000"/>
              </a:lnSpc>
              <a:spcBef>
                <a:spcPts val="65"/>
              </a:spcBef>
            </a:pPr>
            <a:r>
              <a:rPr sz="2050" dirty="0">
                <a:latin typeface="Calibri"/>
                <a:cs typeface="Calibri"/>
              </a:rPr>
              <a:t>*Considering</a:t>
            </a:r>
            <a:r>
              <a:rPr sz="2050" spc="-55" dirty="0">
                <a:latin typeface="Calibri"/>
                <a:cs typeface="Calibri"/>
              </a:rPr>
              <a:t> </a:t>
            </a:r>
            <a:r>
              <a:rPr sz="2050" dirty="0">
                <a:latin typeface="Calibri"/>
                <a:cs typeface="Calibri"/>
              </a:rPr>
              <a:t>Steam</a:t>
            </a:r>
            <a:r>
              <a:rPr sz="2050" spc="-5" dirty="0">
                <a:latin typeface="Calibri"/>
                <a:cs typeface="Calibri"/>
              </a:rPr>
              <a:t> </a:t>
            </a:r>
            <a:r>
              <a:rPr sz="2050" dirty="0">
                <a:latin typeface="Calibri"/>
                <a:cs typeface="Calibri"/>
              </a:rPr>
              <a:t>cycle</a:t>
            </a:r>
            <a:r>
              <a:rPr sz="2050" spc="-40" dirty="0">
                <a:latin typeface="Calibri"/>
                <a:cs typeface="Calibri"/>
              </a:rPr>
              <a:t> </a:t>
            </a:r>
            <a:r>
              <a:rPr sz="2050" dirty="0">
                <a:latin typeface="Calibri"/>
                <a:cs typeface="Calibri"/>
              </a:rPr>
              <a:t>efficiency</a:t>
            </a:r>
            <a:r>
              <a:rPr sz="2050" spc="-55" dirty="0">
                <a:latin typeface="Calibri"/>
                <a:cs typeface="Calibri"/>
              </a:rPr>
              <a:t> </a:t>
            </a:r>
            <a:r>
              <a:rPr sz="2050" dirty="0">
                <a:latin typeface="Calibri"/>
                <a:cs typeface="Calibri"/>
              </a:rPr>
              <a:t>as</a:t>
            </a:r>
            <a:r>
              <a:rPr sz="2050" spc="-50" dirty="0">
                <a:latin typeface="Calibri"/>
                <a:cs typeface="Calibri"/>
              </a:rPr>
              <a:t> </a:t>
            </a:r>
            <a:r>
              <a:rPr sz="2050" spc="-25" dirty="0">
                <a:latin typeface="Calibri"/>
                <a:cs typeface="Calibri"/>
              </a:rPr>
              <a:t>40%</a:t>
            </a:r>
            <a:endParaRPr sz="2050">
              <a:latin typeface="Calibri"/>
              <a:cs typeface="Calibri"/>
            </a:endParaRPr>
          </a:p>
        </p:txBody>
      </p:sp>
      <p:pic>
        <p:nvPicPr>
          <p:cNvPr id="12" name="object 12"/>
          <p:cNvPicPr/>
          <p:nvPr/>
        </p:nvPicPr>
        <p:blipFill>
          <a:blip r:embed="rId6" cstate="print"/>
          <a:stretch>
            <a:fillRect/>
          </a:stretch>
        </p:blipFill>
        <p:spPr>
          <a:xfrm>
            <a:off x="9078467" y="330708"/>
            <a:ext cx="960120" cy="5364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79586" rIns="0" bIns="0" rtlCol="0">
            <a:spAutoFit/>
          </a:bodyPr>
          <a:lstStyle/>
          <a:p>
            <a:pPr marL="569595">
              <a:lnSpc>
                <a:spcPct val="100000"/>
              </a:lnSpc>
              <a:spcBef>
                <a:spcPts val="135"/>
              </a:spcBef>
            </a:pPr>
            <a:r>
              <a:rPr sz="2350" dirty="0">
                <a:solidFill>
                  <a:srgbClr val="000000"/>
                </a:solidFill>
              </a:rPr>
              <a:t>Power</a:t>
            </a:r>
            <a:r>
              <a:rPr sz="2350" spc="-55" dirty="0">
                <a:solidFill>
                  <a:srgbClr val="000000"/>
                </a:solidFill>
              </a:rPr>
              <a:t> </a:t>
            </a:r>
            <a:r>
              <a:rPr sz="2350" dirty="0">
                <a:solidFill>
                  <a:srgbClr val="000000"/>
                </a:solidFill>
              </a:rPr>
              <a:t>Consumption</a:t>
            </a:r>
            <a:r>
              <a:rPr sz="2350" spc="-35" dirty="0">
                <a:solidFill>
                  <a:srgbClr val="000000"/>
                </a:solidFill>
              </a:rPr>
              <a:t> </a:t>
            </a:r>
            <a:r>
              <a:rPr sz="2350" dirty="0">
                <a:solidFill>
                  <a:srgbClr val="000000"/>
                </a:solidFill>
              </a:rPr>
              <a:t>of</a:t>
            </a:r>
            <a:r>
              <a:rPr sz="2350" spc="-80" dirty="0">
                <a:solidFill>
                  <a:srgbClr val="000000"/>
                </a:solidFill>
              </a:rPr>
              <a:t> </a:t>
            </a:r>
            <a:r>
              <a:rPr sz="2350" dirty="0">
                <a:solidFill>
                  <a:srgbClr val="000000"/>
                </a:solidFill>
              </a:rPr>
              <a:t>Dry</a:t>
            </a:r>
            <a:r>
              <a:rPr sz="2350" spc="-25" dirty="0">
                <a:solidFill>
                  <a:srgbClr val="000000"/>
                </a:solidFill>
              </a:rPr>
              <a:t> </a:t>
            </a:r>
            <a:r>
              <a:rPr sz="2350" dirty="0">
                <a:solidFill>
                  <a:srgbClr val="000000"/>
                </a:solidFill>
              </a:rPr>
              <a:t>Cooling</a:t>
            </a:r>
            <a:r>
              <a:rPr sz="2350" spc="-25" dirty="0">
                <a:solidFill>
                  <a:srgbClr val="000000"/>
                </a:solidFill>
              </a:rPr>
              <a:t> </a:t>
            </a:r>
            <a:r>
              <a:rPr sz="2350" dirty="0">
                <a:solidFill>
                  <a:srgbClr val="000000"/>
                </a:solidFill>
              </a:rPr>
              <a:t>vs</a:t>
            </a:r>
            <a:r>
              <a:rPr sz="2350" spc="15" dirty="0">
                <a:solidFill>
                  <a:srgbClr val="000000"/>
                </a:solidFill>
              </a:rPr>
              <a:t> </a:t>
            </a:r>
            <a:r>
              <a:rPr sz="2350" dirty="0">
                <a:solidFill>
                  <a:srgbClr val="000000"/>
                </a:solidFill>
              </a:rPr>
              <a:t>Wet</a:t>
            </a:r>
            <a:r>
              <a:rPr sz="2350" spc="-120" dirty="0">
                <a:solidFill>
                  <a:srgbClr val="000000"/>
                </a:solidFill>
              </a:rPr>
              <a:t> </a:t>
            </a:r>
            <a:r>
              <a:rPr sz="2350" dirty="0">
                <a:solidFill>
                  <a:srgbClr val="000000"/>
                </a:solidFill>
              </a:rPr>
              <a:t>Cooling</a:t>
            </a:r>
            <a:r>
              <a:rPr sz="2350" spc="320" dirty="0">
                <a:solidFill>
                  <a:srgbClr val="000000"/>
                </a:solidFill>
              </a:rPr>
              <a:t> </a:t>
            </a:r>
            <a:r>
              <a:rPr sz="2350" spc="-10" dirty="0">
                <a:solidFill>
                  <a:srgbClr val="000000"/>
                </a:solidFill>
              </a:rPr>
              <a:t>System</a:t>
            </a:r>
            <a:endParaRPr sz="2350"/>
          </a:p>
        </p:txBody>
      </p:sp>
      <p:grpSp>
        <p:nvGrpSpPr>
          <p:cNvPr id="4" name="object 4"/>
          <p:cNvGrpSpPr/>
          <p:nvPr/>
        </p:nvGrpSpPr>
        <p:grpSpPr>
          <a:xfrm>
            <a:off x="905129" y="2904744"/>
            <a:ext cx="8249920" cy="2642870"/>
            <a:chOff x="905129" y="2904744"/>
            <a:chExt cx="8249920" cy="2642870"/>
          </a:xfrm>
        </p:grpSpPr>
        <p:pic>
          <p:nvPicPr>
            <p:cNvPr id="5" name="object 5"/>
            <p:cNvPicPr/>
            <p:nvPr/>
          </p:nvPicPr>
          <p:blipFill>
            <a:blip r:embed="rId3" cstate="print"/>
            <a:stretch>
              <a:fillRect/>
            </a:stretch>
          </p:blipFill>
          <p:spPr>
            <a:xfrm>
              <a:off x="1684020" y="3390900"/>
              <a:ext cx="1196339" cy="2156459"/>
            </a:xfrm>
            <a:prstGeom prst="rect">
              <a:avLst/>
            </a:prstGeom>
          </p:spPr>
        </p:pic>
        <p:pic>
          <p:nvPicPr>
            <p:cNvPr id="6" name="object 6"/>
            <p:cNvPicPr/>
            <p:nvPr/>
          </p:nvPicPr>
          <p:blipFill>
            <a:blip r:embed="rId4" cstate="print"/>
            <a:stretch>
              <a:fillRect/>
            </a:stretch>
          </p:blipFill>
          <p:spPr>
            <a:xfrm>
              <a:off x="4431792" y="3877056"/>
              <a:ext cx="1196339" cy="1670304"/>
            </a:xfrm>
            <a:prstGeom prst="rect">
              <a:avLst/>
            </a:prstGeom>
          </p:spPr>
        </p:pic>
        <p:pic>
          <p:nvPicPr>
            <p:cNvPr id="7" name="object 7"/>
            <p:cNvPicPr/>
            <p:nvPr/>
          </p:nvPicPr>
          <p:blipFill>
            <a:blip r:embed="rId5" cstate="print"/>
            <a:stretch>
              <a:fillRect/>
            </a:stretch>
          </p:blipFill>
          <p:spPr>
            <a:xfrm>
              <a:off x="7178039" y="2904744"/>
              <a:ext cx="1197864" cy="2642616"/>
            </a:xfrm>
            <a:prstGeom prst="rect">
              <a:avLst/>
            </a:prstGeom>
          </p:spPr>
        </p:pic>
        <p:sp>
          <p:nvSpPr>
            <p:cNvPr id="8" name="object 8"/>
            <p:cNvSpPr/>
            <p:nvPr/>
          </p:nvSpPr>
          <p:spPr>
            <a:xfrm>
              <a:off x="908304" y="5529071"/>
              <a:ext cx="8243570" cy="0"/>
            </a:xfrm>
            <a:custGeom>
              <a:avLst/>
              <a:gdLst/>
              <a:ahLst/>
              <a:cxnLst/>
              <a:rect l="l" t="t" r="r" b="b"/>
              <a:pathLst>
                <a:path w="8243570">
                  <a:moveTo>
                    <a:pt x="0" y="0"/>
                  </a:moveTo>
                  <a:lnTo>
                    <a:pt x="8243315" y="0"/>
                  </a:lnTo>
                </a:path>
              </a:pathLst>
            </a:custGeom>
            <a:ln w="6096">
              <a:solidFill>
                <a:srgbClr val="878787"/>
              </a:solidFill>
            </a:ln>
          </p:spPr>
          <p:txBody>
            <a:bodyPr wrap="square" lIns="0" tIns="0" rIns="0" bIns="0" rtlCol="0"/>
            <a:lstStyle/>
            <a:p>
              <a:endParaRPr/>
            </a:p>
          </p:txBody>
        </p:sp>
      </p:grpSp>
      <p:sp>
        <p:nvSpPr>
          <p:cNvPr id="9" name="object 9"/>
          <p:cNvSpPr txBox="1"/>
          <p:nvPr/>
        </p:nvSpPr>
        <p:spPr>
          <a:xfrm>
            <a:off x="2041676" y="2030919"/>
            <a:ext cx="6090920" cy="1844039"/>
          </a:xfrm>
          <a:prstGeom prst="rect">
            <a:avLst/>
          </a:prstGeom>
        </p:spPr>
        <p:txBody>
          <a:bodyPr vert="horz" wrap="square" lIns="0" tIns="16510" rIns="0" bIns="0" rtlCol="0">
            <a:spAutoFit/>
          </a:bodyPr>
          <a:lstStyle/>
          <a:p>
            <a:pPr marL="1708785">
              <a:lnSpc>
                <a:spcPct val="100000"/>
              </a:lnSpc>
              <a:spcBef>
                <a:spcPts val="130"/>
              </a:spcBef>
            </a:pPr>
            <a:r>
              <a:rPr sz="2200" b="1" dirty="0">
                <a:latin typeface="Cambria"/>
                <a:cs typeface="Cambria"/>
              </a:rPr>
              <a:t>Aux.</a:t>
            </a:r>
            <a:r>
              <a:rPr sz="2200" b="1" spc="20" dirty="0">
                <a:latin typeface="Cambria"/>
                <a:cs typeface="Cambria"/>
              </a:rPr>
              <a:t> </a:t>
            </a:r>
            <a:r>
              <a:rPr sz="2200" b="1" dirty="0">
                <a:latin typeface="Cambria"/>
                <a:cs typeface="Cambria"/>
              </a:rPr>
              <a:t>Power</a:t>
            </a:r>
            <a:r>
              <a:rPr sz="2200" b="1" spc="50" dirty="0">
                <a:latin typeface="Cambria"/>
                <a:cs typeface="Cambria"/>
              </a:rPr>
              <a:t> </a:t>
            </a:r>
            <a:r>
              <a:rPr sz="2200" b="1" dirty="0">
                <a:latin typeface="Cambria"/>
                <a:cs typeface="Cambria"/>
              </a:rPr>
              <a:t>Consumption*</a:t>
            </a:r>
            <a:r>
              <a:rPr sz="2200" b="1" spc="-5" dirty="0">
                <a:latin typeface="Cambria"/>
                <a:cs typeface="Cambria"/>
              </a:rPr>
              <a:t> </a:t>
            </a:r>
            <a:r>
              <a:rPr sz="2200" b="1" spc="-20" dirty="0">
                <a:latin typeface="Cambria"/>
                <a:cs typeface="Cambria"/>
              </a:rPr>
              <a:t>(KW)</a:t>
            </a:r>
            <a:endParaRPr sz="2200">
              <a:latin typeface="Cambria"/>
              <a:cs typeface="Cambria"/>
            </a:endParaRPr>
          </a:p>
          <a:p>
            <a:pPr marR="5080" algn="r">
              <a:lnSpc>
                <a:spcPct val="100000"/>
              </a:lnSpc>
              <a:spcBef>
                <a:spcPts val="1755"/>
              </a:spcBef>
            </a:pPr>
            <a:r>
              <a:rPr sz="1850" spc="-20" dirty="0">
                <a:latin typeface="Calibri"/>
                <a:cs typeface="Calibri"/>
              </a:rPr>
              <a:t>8000</a:t>
            </a:r>
            <a:endParaRPr sz="1850">
              <a:latin typeface="Calibri"/>
              <a:cs typeface="Calibri"/>
            </a:endParaRPr>
          </a:p>
          <a:p>
            <a:pPr marL="12700">
              <a:lnSpc>
                <a:spcPct val="100000"/>
              </a:lnSpc>
              <a:spcBef>
                <a:spcPts val="1620"/>
              </a:spcBef>
            </a:pPr>
            <a:r>
              <a:rPr sz="1850" spc="-20" dirty="0">
                <a:latin typeface="Calibri"/>
                <a:cs typeface="Calibri"/>
              </a:rPr>
              <a:t>6500</a:t>
            </a:r>
            <a:endParaRPr sz="1850">
              <a:latin typeface="Calibri"/>
              <a:cs typeface="Calibri"/>
            </a:endParaRPr>
          </a:p>
          <a:p>
            <a:pPr marR="1270" algn="ctr">
              <a:lnSpc>
                <a:spcPct val="100000"/>
              </a:lnSpc>
              <a:spcBef>
                <a:spcPts val="1610"/>
              </a:spcBef>
            </a:pPr>
            <a:r>
              <a:rPr sz="1850" spc="-20" dirty="0">
                <a:latin typeface="Calibri"/>
                <a:cs typeface="Calibri"/>
              </a:rPr>
              <a:t>5000</a:t>
            </a:r>
            <a:endParaRPr sz="1850">
              <a:latin typeface="Calibri"/>
              <a:cs typeface="Calibri"/>
            </a:endParaRPr>
          </a:p>
        </p:txBody>
      </p:sp>
      <p:sp>
        <p:nvSpPr>
          <p:cNvPr id="10" name="object 10"/>
          <p:cNvSpPr txBox="1"/>
          <p:nvPr/>
        </p:nvSpPr>
        <p:spPr>
          <a:xfrm>
            <a:off x="1186741" y="5636236"/>
            <a:ext cx="7534909" cy="1505585"/>
          </a:xfrm>
          <a:prstGeom prst="rect">
            <a:avLst/>
          </a:prstGeom>
        </p:spPr>
        <p:txBody>
          <a:bodyPr vert="horz" wrap="square" lIns="0" tIns="96520" rIns="0" bIns="0" rtlCol="0">
            <a:spAutoFit/>
          </a:bodyPr>
          <a:lstStyle/>
          <a:p>
            <a:pPr marL="193675">
              <a:lnSpc>
                <a:spcPct val="100000"/>
              </a:lnSpc>
              <a:spcBef>
                <a:spcPts val="760"/>
              </a:spcBef>
              <a:tabLst>
                <a:tab pos="2896870" algn="l"/>
                <a:tab pos="5749925" algn="l"/>
              </a:tabLst>
            </a:pPr>
            <a:r>
              <a:rPr sz="1850" dirty="0">
                <a:latin typeface="Cambria"/>
                <a:cs typeface="Cambria"/>
              </a:rPr>
              <a:t>Wet</a:t>
            </a:r>
            <a:r>
              <a:rPr sz="1850" spc="-55" dirty="0">
                <a:latin typeface="Cambria"/>
                <a:cs typeface="Cambria"/>
              </a:rPr>
              <a:t> </a:t>
            </a:r>
            <a:r>
              <a:rPr sz="1850" dirty="0">
                <a:latin typeface="Cambria"/>
                <a:cs typeface="Cambria"/>
              </a:rPr>
              <a:t>Cooling</a:t>
            </a:r>
            <a:r>
              <a:rPr sz="1850" spc="-65" dirty="0">
                <a:latin typeface="Cambria"/>
                <a:cs typeface="Cambria"/>
              </a:rPr>
              <a:t> </a:t>
            </a:r>
            <a:r>
              <a:rPr sz="1850" dirty="0">
                <a:latin typeface="Cambria"/>
                <a:cs typeface="Cambria"/>
              </a:rPr>
              <a:t>-</a:t>
            </a:r>
            <a:r>
              <a:rPr sz="1850" spc="-45" dirty="0">
                <a:latin typeface="Cambria"/>
                <a:cs typeface="Cambria"/>
              </a:rPr>
              <a:t> </a:t>
            </a:r>
            <a:r>
              <a:rPr sz="1850" spc="-20" dirty="0">
                <a:latin typeface="Cambria"/>
                <a:cs typeface="Cambria"/>
              </a:rPr>
              <a:t>IDCT</a:t>
            </a:r>
            <a:r>
              <a:rPr sz="1850" dirty="0">
                <a:latin typeface="Cambria"/>
                <a:cs typeface="Cambria"/>
              </a:rPr>
              <a:t>	Wet</a:t>
            </a:r>
            <a:r>
              <a:rPr sz="1850" spc="-75" dirty="0">
                <a:latin typeface="Cambria"/>
                <a:cs typeface="Cambria"/>
              </a:rPr>
              <a:t> </a:t>
            </a:r>
            <a:r>
              <a:rPr sz="1850" dirty="0">
                <a:latin typeface="Cambria"/>
                <a:cs typeface="Cambria"/>
              </a:rPr>
              <a:t>Cooling</a:t>
            </a:r>
            <a:r>
              <a:rPr sz="1850" spc="-80" dirty="0">
                <a:latin typeface="Cambria"/>
                <a:cs typeface="Cambria"/>
              </a:rPr>
              <a:t> </a:t>
            </a:r>
            <a:r>
              <a:rPr sz="1850" dirty="0">
                <a:latin typeface="Cambria"/>
                <a:cs typeface="Cambria"/>
              </a:rPr>
              <a:t>-</a:t>
            </a:r>
            <a:r>
              <a:rPr sz="1850" spc="-40" dirty="0">
                <a:latin typeface="Cambria"/>
                <a:cs typeface="Cambria"/>
              </a:rPr>
              <a:t> </a:t>
            </a:r>
            <a:r>
              <a:rPr sz="1850" spc="-20" dirty="0">
                <a:latin typeface="Cambria"/>
                <a:cs typeface="Cambria"/>
              </a:rPr>
              <a:t>NDCT</a:t>
            </a:r>
            <a:r>
              <a:rPr sz="1850" dirty="0">
                <a:latin typeface="Cambria"/>
                <a:cs typeface="Cambria"/>
              </a:rPr>
              <a:t>	Dry</a:t>
            </a:r>
            <a:r>
              <a:rPr sz="1850" spc="-50" dirty="0">
                <a:latin typeface="Cambria"/>
                <a:cs typeface="Cambria"/>
              </a:rPr>
              <a:t> </a:t>
            </a:r>
            <a:r>
              <a:rPr sz="1850" dirty="0">
                <a:latin typeface="Cambria"/>
                <a:cs typeface="Cambria"/>
              </a:rPr>
              <a:t>Cooling</a:t>
            </a:r>
            <a:r>
              <a:rPr sz="1850" spc="-30" dirty="0">
                <a:latin typeface="Cambria"/>
                <a:cs typeface="Cambria"/>
              </a:rPr>
              <a:t> </a:t>
            </a:r>
            <a:r>
              <a:rPr sz="1850" dirty="0">
                <a:latin typeface="Cambria"/>
                <a:cs typeface="Cambria"/>
              </a:rPr>
              <a:t>-</a:t>
            </a:r>
            <a:r>
              <a:rPr sz="1850" spc="-5" dirty="0">
                <a:latin typeface="Cambria"/>
                <a:cs typeface="Cambria"/>
              </a:rPr>
              <a:t> </a:t>
            </a:r>
            <a:r>
              <a:rPr sz="1850" spc="-25" dirty="0">
                <a:latin typeface="Cambria"/>
                <a:cs typeface="Cambria"/>
              </a:rPr>
              <a:t>ACC</a:t>
            </a:r>
            <a:endParaRPr sz="1850">
              <a:latin typeface="Cambria"/>
              <a:cs typeface="Cambria"/>
            </a:endParaRPr>
          </a:p>
          <a:p>
            <a:pPr marL="476884" algn="ctr">
              <a:lnSpc>
                <a:spcPct val="100000"/>
              </a:lnSpc>
              <a:spcBef>
                <a:spcPts val="890"/>
              </a:spcBef>
            </a:pPr>
            <a:r>
              <a:rPr sz="2450" b="1" dirty="0">
                <a:latin typeface="Cambria"/>
                <a:cs typeface="Cambria"/>
              </a:rPr>
              <a:t>For</a:t>
            </a:r>
            <a:r>
              <a:rPr sz="2450" b="1" spc="-10" dirty="0">
                <a:latin typeface="Cambria"/>
                <a:cs typeface="Cambria"/>
              </a:rPr>
              <a:t> </a:t>
            </a:r>
            <a:r>
              <a:rPr sz="2450" b="1" dirty="0">
                <a:latin typeface="Cambria"/>
                <a:cs typeface="Cambria"/>
              </a:rPr>
              <a:t>a</a:t>
            </a:r>
            <a:r>
              <a:rPr sz="2450" b="1" spc="10" dirty="0">
                <a:latin typeface="Cambria"/>
                <a:cs typeface="Cambria"/>
              </a:rPr>
              <a:t> </a:t>
            </a:r>
            <a:r>
              <a:rPr sz="2450" b="1" dirty="0">
                <a:latin typeface="Cambria"/>
                <a:cs typeface="Cambria"/>
              </a:rPr>
              <a:t>typical</a:t>
            </a:r>
            <a:r>
              <a:rPr sz="2450" b="1" spc="-5" dirty="0">
                <a:latin typeface="Cambria"/>
                <a:cs typeface="Cambria"/>
              </a:rPr>
              <a:t> </a:t>
            </a:r>
            <a:r>
              <a:rPr sz="2450" b="1" dirty="0">
                <a:latin typeface="Cambria"/>
                <a:cs typeface="Cambria"/>
              </a:rPr>
              <a:t>660</a:t>
            </a:r>
            <a:r>
              <a:rPr sz="2450" b="1" spc="-5" dirty="0">
                <a:latin typeface="Cambria"/>
                <a:cs typeface="Cambria"/>
              </a:rPr>
              <a:t> </a:t>
            </a:r>
            <a:r>
              <a:rPr sz="2450" b="1" dirty="0">
                <a:latin typeface="Cambria"/>
                <a:cs typeface="Cambria"/>
              </a:rPr>
              <a:t>MW</a:t>
            </a:r>
            <a:r>
              <a:rPr sz="2450" b="1" spc="20" dirty="0">
                <a:latin typeface="Cambria"/>
                <a:cs typeface="Cambria"/>
              </a:rPr>
              <a:t> </a:t>
            </a:r>
            <a:r>
              <a:rPr sz="2450" b="1" dirty="0">
                <a:latin typeface="Cambria"/>
                <a:cs typeface="Cambria"/>
              </a:rPr>
              <a:t>Coal</a:t>
            </a:r>
            <a:r>
              <a:rPr sz="2450" b="1" spc="-5" dirty="0">
                <a:latin typeface="Cambria"/>
                <a:cs typeface="Cambria"/>
              </a:rPr>
              <a:t> </a:t>
            </a:r>
            <a:r>
              <a:rPr sz="2450" b="1" dirty="0">
                <a:latin typeface="Cambria"/>
                <a:cs typeface="Cambria"/>
              </a:rPr>
              <a:t>Based</a:t>
            </a:r>
            <a:r>
              <a:rPr sz="2450" b="1" spc="5" dirty="0">
                <a:latin typeface="Cambria"/>
                <a:cs typeface="Cambria"/>
              </a:rPr>
              <a:t> </a:t>
            </a:r>
            <a:r>
              <a:rPr sz="2450" b="1" spc="-25" dirty="0">
                <a:latin typeface="Cambria"/>
                <a:cs typeface="Cambria"/>
              </a:rPr>
              <a:t>TPP</a:t>
            </a:r>
            <a:endParaRPr sz="2450">
              <a:latin typeface="Cambria"/>
              <a:cs typeface="Cambria"/>
            </a:endParaRPr>
          </a:p>
          <a:p>
            <a:pPr marL="12700">
              <a:lnSpc>
                <a:spcPts val="2440"/>
              </a:lnSpc>
              <a:spcBef>
                <a:spcPts val="50"/>
              </a:spcBef>
            </a:pPr>
            <a:r>
              <a:rPr sz="2050" dirty="0">
                <a:latin typeface="Cambria"/>
                <a:cs typeface="Cambria"/>
              </a:rPr>
              <a:t>*Considering</a:t>
            </a:r>
            <a:r>
              <a:rPr sz="2050" spc="-75" dirty="0">
                <a:latin typeface="Cambria"/>
                <a:cs typeface="Cambria"/>
              </a:rPr>
              <a:t> </a:t>
            </a:r>
            <a:r>
              <a:rPr sz="2050" dirty="0">
                <a:latin typeface="Cambria"/>
                <a:cs typeface="Cambria"/>
              </a:rPr>
              <a:t>above</a:t>
            </a:r>
            <a:r>
              <a:rPr sz="2050" spc="-30" dirty="0">
                <a:latin typeface="Cambria"/>
                <a:cs typeface="Cambria"/>
              </a:rPr>
              <a:t> </a:t>
            </a:r>
            <a:r>
              <a:rPr sz="2050" dirty="0">
                <a:latin typeface="Cambria"/>
                <a:cs typeface="Cambria"/>
              </a:rPr>
              <a:t>plan</a:t>
            </a:r>
            <a:r>
              <a:rPr sz="2050" spc="-35" dirty="0">
                <a:latin typeface="Cambria"/>
                <a:cs typeface="Cambria"/>
              </a:rPr>
              <a:t> </a:t>
            </a:r>
            <a:r>
              <a:rPr sz="2050" spc="-10" dirty="0">
                <a:latin typeface="Cambria"/>
                <a:cs typeface="Cambria"/>
              </a:rPr>
              <a:t>area.</a:t>
            </a:r>
            <a:endParaRPr sz="2050">
              <a:latin typeface="Cambria"/>
              <a:cs typeface="Cambria"/>
            </a:endParaRPr>
          </a:p>
          <a:p>
            <a:pPr marL="12700">
              <a:lnSpc>
                <a:spcPts val="2440"/>
              </a:lnSpc>
            </a:pPr>
            <a:r>
              <a:rPr sz="2050" dirty="0">
                <a:latin typeface="Cambria"/>
                <a:cs typeface="Cambria"/>
              </a:rPr>
              <a:t>#CW</a:t>
            </a:r>
            <a:r>
              <a:rPr sz="2050" spc="-65" dirty="0">
                <a:latin typeface="Cambria"/>
                <a:cs typeface="Cambria"/>
              </a:rPr>
              <a:t> </a:t>
            </a:r>
            <a:r>
              <a:rPr sz="2050" dirty="0">
                <a:latin typeface="Cambria"/>
                <a:cs typeface="Cambria"/>
              </a:rPr>
              <a:t>Pump</a:t>
            </a:r>
            <a:r>
              <a:rPr sz="2050" spc="-30" dirty="0">
                <a:latin typeface="Cambria"/>
                <a:cs typeface="Cambria"/>
              </a:rPr>
              <a:t> </a:t>
            </a:r>
            <a:r>
              <a:rPr sz="2050" dirty="0">
                <a:latin typeface="Cambria"/>
                <a:cs typeface="Cambria"/>
              </a:rPr>
              <a:t>Power</a:t>
            </a:r>
            <a:r>
              <a:rPr sz="2050" spc="-25" dirty="0">
                <a:latin typeface="Cambria"/>
                <a:cs typeface="Cambria"/>
              </a:rPr>
              <a:t> </a:t>
            </a:r>
            <a:r>
              <a:rPr sz="2050" dirty="0">
                <a:latin typeface="Cambria"/>
                <a:cs typeface="Cambria"/>
              </a:rPr>
              <a:t>included</a:t>
            </a:r>
            <a:r>
              <a:rPr sz="2050" spc="-5" dirty="0">
                <a:latin typeface="Cambria"/>
                <a:cs typeface="Cambria"/>
              </a:rPr>
              <a:t> </a:t>
            </a:r>
            <a:r>
              <a:rPr sz="2050" dirty="0">
                <a:latin typeface="Cambria"/>
                <a:cs typeface="Cambria"/>
              </a:rPr>
              <a:t>for</a:t>
            </a:r>
            <a:r>
              <a:rPr sz="2050" spc="-45" dirty="0">
                <a:latin typeface="Cambria"/>
                <a:cs typeface="Cambria"/>
              </a:rPr>
              <a:t> </a:t>
            </a:r>
            <a:r>
              <a:rPr sz="2050" dirty="0">
                <a:latin typeface="Cambria"/>
                <a:cs typeface="Cambria"/>
              </a:rPr>
              <a:t>IDCT</a:t>
            </a:r>
            <a:r>
              <a:rPr sz="2050" spc="-20" dirty="0">
                <a:latin typeface="Cambria"/>
                <a:cs typeface="Cambria"/>
              </a:rPr>
              <a:t> </a:t>
            </a:r>
            <a:r>
              <a:rPr sz="2050" dirty="0">
                <a:latin typeface="Cambria"/>
                <a:cs typeface="Cambria"/>
              </a:rPr>
              <a:t>&amp;</a:t>
            </a:r>
            <a:r>
              <a:rPr sz="2050" spc="-35" dirty="0">
                <a:latin typeface="Cambria"/>
                <a:cs typeface="Cambria"/>
              </a:rPr>
              <a:t> </a:t>
            </a:r>
            <a:r>
              <a:rPr sz="2050" spc="-10" dirty="0">
                <a:latin typeface="Cambria"/>
                <a:cs typeface="Cambria"/>
              </a:rPr>
              <a:t>NDCT</a:t>
            </a:r>
            <a:r>
              <a:rPr sz="2050" spc="-10" dirty="0">
                <a:latin typeface="Calibri"/>
                <a:cs typeface="Calibri"/>
              </a:rPr>
              <a:t>.</a:t>
            </a:r>
            <a:endParaRPr sz="2050">
              <a:latin typeface="Calibri"/>
              <a:cs typeface="Calibri"/>
            </a:endParaRPr>
          </a:p>
        </p:txBody>
      </p:sp>
      <p:pic>
        <p:nvPicPr>
          <p:cNvPr id="11" name="object 11"/>
          <p:cNvPicPr/>
          <p:nvPr/>
        </p:nvPicPr>
        <p:blipFill>
          <a:blip r:embed="rId6" cstate="print"/>
          <a:stretch>
            <a:fillRect/>
          </a:stretch>
        </p:blipFill>
        <p:spPr>
          <a:xfrm>
            <a:off x="9078467" y="330708"/>
            <a:ext cx="960120" cy="53644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11430" rIns="0" bIns="0" rtlCol="0">
            <a:spAutoFit/>
          </a:bodyPr>
          <a:lstStyle/>
          <a:p>
            <a:pPr marL="3274695" marR="5080" indent="-2413000">
              <a:lnSpc>
                <a:spcPct val="101000"/>
              </a:lnSpc>
              <a:spcBef>
                <a:spcPts val="90"/>
              </a:spcBef>
            </a:pPr>
            <a:r>
              <a:rPr sz="2900" spc="-20" dirty="0">
                <a:solidFill>
                  <a:srgbClr val="000000"/>
                </a:solidFill>
              </a:rPr>
              <a:t>Water</a:t>
            </a:r>
            <a:r>
              <a:rPr sz="2900" spc="-95" dirty="0">
                <a:solidFill>
                  <a:srgbClr val="000000"/>
                </a:solidFill>
              </a:rPr>
              <a:t> </a:t>
            </a:r>
            <a:r>
              <a:rPr sz="2900" dirty="0">
                <a:solidFill>
                  <a:srgbClr val="000000"/>
                </a:solidFill>
              </a:rPr>
              <a:t>Consumption</a:t>
            </a:r>
            <a:r>
              <a:rPr sz="2900" spc="-105" dirty="0">
                <a:solidFill>
                  <a:srgbClr val="000000"/>
                </a:solidFill>
              </a:rPr>
              <a:t> </a:t>
            </a:r>
            <a:r>
              <a:rPr sz="2900" dirty="0">
                <a:solidFill>
                  <a:srgbClr val="000000"/>
                </a:solidFill>
              </a:rPr>
              <a:t>Comparison</a:t>
            </a:r>
            <a:r>
              <a:rPr sz="2900" spc="-130" dirty="0">
                <a:solidFill>
                  <a:srgbClr val="000000"/>
                </a:solidFill>
              </a:rPr>
              <a:t> </a:t>
            </a:r>
            <a:r>
              <a:rPr sz="2900" dirty="0">
                <a:solidFill>
                  <a:srgbClr val="000000"/>
                </a:solidFill>
              </a:rPr>
              <a:t>of</a:t>
            </a:r>
            <a:r>
              <a:rPr sz="2900" spc="-30" dirty="0">
                <a:solidFill>
                  <a:srgbClr val="000000"/>
                </a:solidFill>
              </a:rPr>
              <a:t> </a:t>
            </a:r>
            <a:r>
              <a:rPr sz="2900" dirty="0">
                <a:solidFill>
                  <a:srgbClr val="000000"/>
                </a:solidFill>
              </a:rPr>
              <a:t>Dry</a:t>
            </a:r>
            <a:r>
              <a:rPr sz="2900" spc="-25" dirty="0">
                <a:solidFill>
                  <a:srgbClr val="000000"/>
                </a:solidFill>
              </a:rPr>
              <a:t> </a:t>
            </a:r>
            <a:r>
              <a:rPr sz="2900" dirty="0">
                <a:solidFill>
                  <a:srgbClr val="000000"/>
                </a:solidFill>
              </a:rPr>
              <a:t>Cooling</a:t>
            </a:r>
            <a:r>
              <a:rPr sz="2900" spc="-90" dirty="0">
                <a:solidFill>
                  <a:srgbClr val="000000"/>
                </a:solidFill>
              </a:rPr>
              <a:t> </a:t>
            </a:r>
            <a:r>
              <a:rPr sz="2900" spc="-25" dirty="0">
                <a:solidFill>
                  <a:srgbClr val="000000"/>
                </a:solidFill>
              </a:rPr>
              <a:t>vs </a:t>
            </a:r>
            <a:r>
              <a:rPr sz="2900" dirty="0">
                <a:solidFill>
                  <a:srgbClr val="000000"/>
                </a:solidFill>
              </a:rPr>
              <a:t>Wet</a:t>
            </a:r>
            <a:r>
              <a:rPr sz="2900" spc="-85" dirty="0">
                <a:solidFill>
                  <a:srgbClr val="000000"/>
                </a:solidFill>
              </a:rPr>
              <a:t> </a:t>
            </a:r>
            <a:r>
              <a:rPr sz="2900" dirty="0">
                <a:solidFill>
                  <a:srgbClr val="000000"/>
                </a:solidFill>
              </a:rPr>
              <a:t>Cooling</a:t>
            </a:r>
            <a:r>
              <a:rPr sz="2900" spc="-70" dirty="0">
                <a:solidFill>
                  <a:srgbClr val="000000"/>
                </a:solidFill>
              </a:rPr>
              <a:t> </a:t>
            </a:r>
            <a:r>
              <a:rPr sz="2900" spc="-10" dirty="0">
                <a:solidFill>
                  <a:srgbClr val="000000"/>
                </a:solidFill>
              </a:rPr>
              <a:t>System</a:t>
            </a:r>
            <a:endParaRPr sz="2900"/>
          </a:p>
        </p:txBody>
      </p:sp>
      <p:grpSp>
        <p:nvGrpSpPr>
          <p:cNvPr id="4" name="object 4"/>
          <p:cNvGrpSpPr/>
          <p:nvPr/>
        </p:nvGrpSpPr>
        <p:grpSpPr>
          <a:xfrm>
            <a:off x="1171829" y="3590544"/>
            <a:ext cx="8249920" cy="2426335"/>
            <a:chOff x="1171829" y="3590544"/>
            <a:chExt cx="8249920" cy="2426335"/>
          </a:xfrm>
        </p:grpSpPr>
        <p:pic>
          <p:nvPicPr>
            <p:cNvPr id="5" name="object 5"/>
            <p:cNvPicPr/>
            <p:nvPr/>
          </p:nvPicPr>
          <p:blipFill>
            <a:blip r:embed="rId3" cstate="print"/>
            <a:stretch>
              <a:fillRect/>
            </a:stretch>
          </p:blipFill>
          <p:spPr>
            <a:xfrm>
              <a:off x="1796796" y="3590544"/>
              <a:ext cx="1504187" cy="2426208"/>
            </a:xfrm>
            <a:prstGeom prst="rect">
              <a:avLst/>
            </a:prstGeom>
          </p:spPr>
        </p:pic>
        <p:pic>
          <p:nvPicPr>
            <p:cNvPr id="6" name="object 6"/>
            <p:cNvPicPr/>
            <p:nvPr/>
          </p:nvPicPr>
          <p:blipFill>
            <a:blip r:embed="rId4" cstate="print"/>
            <a:stretch>
              <a:fillRect/>
            </a:stretch>
          </p:blipFill>
          <p:spPr>
            <a:xfrm>
              <a:off x="4543043" y="3590544"/>
              <a:ext cx="1505711" cy="2426208"/>
            </a:xfrm>
            <a:prstGeom prst="rect">
              <a:avLst/>
            </a:prstGeom>
          </p:spPr>
        </p:pic>
        <p:sp>
          <p:nvSpPr>
            <p:cNvPr id="7" name="object 7"/>
            <p:cNvSpPr/>
            <p:nvPr/>
          </p:nvSpPr>
          <p:spPr>
            <a:xfrm>
              <a:off x="1175004" y="5999987"/>
              <a:ext cx="8243570" cy="0"/>
            </a:xfrm>
            <a:custGeom>
              <a:avLst/>
              <a:gdLst/>
              <a:ahLst/>
              <a:cxnLst/>
              <a:rect l="l" t="t" r="r" b="b"/>
              <a:pathLst>
                <a:path w="8243570">
                  <a:moveTo>
                    <a:pt x="0" y="0"/>
                  </a:moveTo>
                  <a:lnTo>
                    <a:pt x="8243315" y="0"/>
                  </a:lnTo>
                </a:path>
              </a:pathLst>
            </a:custGeom>
            <a:ln w="6096">
              <a:solidFill>
                <a:srgbClr val="878787"/>
              </a:solidFill>
            </a:ln>
          </p:spPr>
          <p:txBody>
            <a:bodyPr wrap="square" lIns="0" tIns="0" rIns="0" bIns="0" rtlCol="0"/>
            <a:lstStyle/>
            <a:p>
              <a:endParaRPr/>
            </a:p>
          </p:txBody>
        </p:sp>
      </p:grpSp>
      <p:sp>
        <p:nvSpPr>
          <p:cNvPr id="8" name="object 8"/>
          <p:cNvSpPr txBox="1"/>
          <p:nvPr/>
        </p:nvSpPr>
        <p:spPr>
          <a:xfrm>
            <a:off x="2242853" y="5021026"/>
            <a:ext cx="609600" cy="311150"/>
          </a:xfrm>
          <a:prstGeom prst="rect">
            <a:avLst/>
          </a:prstGeom>
        </p:spPr>
        <p:txBody>
          <a:bodyPr vert="horz" wrap="square" lIns="0" tIns="15240" rIns="0" bIns="0" rtlCol="0">
            <a:spAutoFit/>
          </a:bodyPr>
          <a:lstStyle/>
          <a:p>
            <a:pPr marL="12700">
              <a:lnSpc>
                <a:spcPct val="100000"/>
              </a:lnSpc>
              <a:spcBef>
                <a:spcPts val="120"/>
              </a:spcBef>
            </a:pPr>
            <a:r>
              <a:rPr sz="1850" spc="-10" dirty="0">
                <a:latin typeface="Calibri"/>
                <a:cs typeface="Calibri"/>
              </a:rPr>
              <a:t>1.60%</a:t>
            </a:r>
            <a:endParaRPr sz="1850">
              <a:latin typeface="Calibri"/>
              <a:cs typeface="Calibri"/>
            </a:endParaRPr>
          </a:p>
        </p:txBody>
      </p:sp>
      <p:sp>
        <p:nvSpPr>
          <p:cNvPr id="9" name="object 9"/>
          <p:cNvSpPr txBox="1"/>
          <p:nvPr/>
        </p:nvSpPr>
        <p:spPr>
          <a:xfrm>
            <a:off x="4991178" y="5021026"/>
            <a:ext cx="609600" cy="311150"/>
          </a:xfrm>
          <a:prstGeom prst="rect">
            <a:avLst/>
          </a:prstGeom>
        </p:spPr>
        <p:txBody>
          <a:bodyPr vert="horz" wrap="square" lIns="0" tIns="15240" rIns="0" bIns="0" rtlCol="0">
            <a:spAutoFit/>
          </a:bodyPr>
          <a:lstStyle/>
          <a:p>
            <a:pPr marL="12700">
              <a:lnSpc>
                <a:spcPct val="100000"/>
              </a:lnSpc>
              <a:spcBef>
                <a:spcPts val="120"/>
              </a:spcBef>
            </a:pPr>
            <a:r>
              <a:rPr sz="1850" spc="-10" dirty="0">
                <a:latin typeface="Calibri"/>
                <a:cs typeface="Calibri"/>
              </a:rPr>
              <a:t>1.60%</a:t>
            </a:r>
            <a:endParaRPr sz="1850">
              <a:latin typeface="Calibri"/>
              <a:cs typeface="Calibri"/>
            </a:endParaRPr>
          </a:p>
        </p:txBody>
      </p:sp>
      <p:sp>
        <p:nvSpPr>
          <p:cNvPr id="10" name="object 10"/>
          <p:cNvSpPr txBox="1"/>
          <p:nvPr/>
        </p:nvSpPr>
        <p:spPr>
          <a:xfrm>
            <a:off x="2242853" y="3229191"/>
            <a:ext cx="609600" cy="812165"/>
          </a:xfrm>
          <a:prstGeom prst="rect">
            <a:avLst/>
          </a:prstGeom>
        </p:spPr>
        <p:txBody>
          <a:bodyPr vert="horz" wrap="square" lIns="0" tIns="123189" rIns="0" bIns="0" rtlCol="0">
            <a:spAutoFit/>
          </a:bodyPr>
          <a:lstStyle/>
          <a:p>
            <a:pPr marL="12700">
              <a:lnSpc>
                <a:spcPct val="100000"/>
              </a:lnSpc>
              <a:spcBef>
                <a:spcPts val="969"/>
              </a:spcBef>
            </a:pPr>
            <a:r>
              <a:rPr sz="1850" spc="-10" dirty="0">
                <a:latin typeface="Calibri"/>
                <a:cs typeface="Calibri"/>
              </a:rPr>
              <a:t>0.05%</a:t>
            </a:r>
            <a:endParaRPr sz="1850">
              <a:latin typeface="Calibri"/>
              <a:cs typeface="Calibri"/>
            </a:endParaRPr>
          </a:p>
          <a:p>
            <a:pPr marL="12700">
              <a:lnSpc>
                <a:spcPct val="100000"/>
              </a:lnSpc>
              <a:spcBef>
                <a:spcPts val="875"/>
              </a:spcBef>
            </a:pPr>
            <a:r>
              <a:rPr sz="1850" spc="-10" dirty="0">
                <a:latin typeface="Calibri"/>
                <a:cs typeface="Calibri"/>
              </a:rPr>
              <a:t>0.75%</a:t>
            </a:r>
            <a:endParaRPr sz="1850">
              <a:latin typeface="Calibri"/>
              <a:cs typeface="Calibri"/>
            </a:endParaRPr>
          </a:p>
        </p:txBody>
      </p:sp>
      <p:sp>
        <p:nvSpPr>
          <p:cNvPr id="11" name="object 11"/>
          <p:cNvSpPr txBox="1"/>
          <p:nvPr/>
        </p:nvSpPr>
        <p:spPr>
          <a:xfrm>
            <a:off x="4990612" y="3239870"/>
            <a:ext cx="609600" cy="812165"/>
          </a:xfrm>
          <a:prstGeom prst="rect">
            <a:avLst/>
          </a:prstGeom>
        </p:spPr>
        <p:txBody>
          <a:bodyPr vert="horz" wrap="square" lIns="0" tIns="123189" rIns="0" bIns="0" rtlCol="0">
            <a:spAutoFit/>
          </a:bodyPr>
          <a:lstStyle/>
          <a:p>
            <a:pPr marL="12700">
              <a:lnSpc>
                <a:spcPct val="100000"/>
              </a:lnSpc>
              <a:spcBef>
                <a:spcPts val="969"/>
              </a:spcBef>
            </a:pPr>
            <a:r>
              <a:rPr sz="1850" spc="-10" dirty="0">
                <a:latin typeface="Calibri"/>
                <a:cs typeface="Calibri"/>
              </a:rPr>
              <a:t>0.05%</a:t>
            </a:r>
            <a:endParaRPr sz="1850">
              <a:latin typeface="Calibri"/>
              <a:cs typeface="Calibri"/>
            </a:endParaRPr>
          </a:p>
          <a:p>
            <a:pPr marL="12700">
              <a:lnSpc>
                <a:spcPct val="100000"/>
              </a:lnSpc>
              <a:spcBef>
                <a:spcPts val="875"/>
              </a:spcBef>
            </a:pPr>
            <a:r>
              <a:rPr sz="1850" spc="-10" dirty="0">
                <a:latin typeface="Calibri"/>
                <a:cs typeface="Calibri"/>
              </a:rPr>
              <a:t>0.75%</a:t>
            </a:r>
            <a:endParaRPr sz="1850">
              <a:latin typeface="Calibri"/>
              <a:cs typeface="Calibri"/>
            </a:endParaRPr>
          </a:p>
        </p:txBody>
      </p:sp>
      <p:sp>
        <p:nvSpPr>
          <p:cNvPr id="12" name="object 12"/>
          <p:cNvSpPr txBox="1"/>
          <p:nvPr/>
        </p:nvSpPr>
        <p:spPr>
          <a:xfrm>
            <a:off x="2312969" y="6180843"/>
            <a:ext cx="464820"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Calibri"/>
                <a:cs typeface="Calibri"/>
              </a:rPr>
              <a:t>IDCT</a:t>
            </a:r>
            <a:endParaRPr sz="1850">
              <a:latin typeface="Calibri"/>
              <a:cs typeface="Calibri"/>
            </a:endParaRPr>
          </a:p>
        </p:txBody>
      </p:sp>
      <p:grpSp>
        <p:nvGrpSpPr>
          <p:cNvPr id="13" name="object 13"/>
          <p:cNvGrpSpPr/>
          <p:nvPr/>
        </p:nvGrpSpPr>
        <p:grpSpPr>
          <a:xfrm>
            <a:off x="2731007" y="2609088"/>
            <a:ext cx="4249420" cy="154305"/>
            <a:chOff x="2731007" y="2609088"/>
            <a:chExt cx="4249420" cy="154305"/>
          </a:xfrm>
        </p:grpSpPr>
        <p:pic>
          <p:nvPicPr>
            <p:cNvPr id="14" name="object 14"/>
            <p:cNvPicPr/>
            <p:nvPr/>
          </p:nvPicPr>
          <p:blipFill>
            <a:blip r:embed="rId5" cstate="print"/>
            <a:stretch>
              <a:fillRect/>
            </a:stretch>
          </p:blipFill>
          <p:spPr>
            <a:xfrm>
              <a:off x="2731007" y="2609088"/>
              <a:ext cx="158495" cy="153923"/>
            </a:xfrm>
            <a:prstGeom prst="rect">
              <a:avLst/>
            </a:prstGeom>
          </p:spPr>
        </p:pic>
        <p:pic>
          <p:nvPicPr>
            <p:cNvPr id="15" name="object 15"/>
            <p:cNvPicPr/>
            <p:nvPr/>
          </p:nvPicPr>
          <p:blipFill>
            <a:blip r:embed="rId6" cstate="print"/>
            <a:stretch>
              <a:fillRect/>
            </a:stretch>
          </p:blipFill>
          <p:spPr>
            <a:xfrm>
              <a:off x="4843272" y="2609088"/>
              <a:ext cx="156972" cy="153923"/>
            </a:xfrm>
            <a:prstGeom prst="rect">
              <a:avLst/>
            </a:prstGeom>
          </p:spPr>
        </p:pic>
        <p:pic>
          <p:nvPicPr>
            <p:cNvPr id="16" name="object 16"/>
            <p:cNvPicPr/>
            <p:nvPr/>
          </p:nvPicPr>
          <p:blipFill>
            <a:blip r:embed="rId7" cstate="print"/>
            <a:stretch>
              <a:fillRect/>
            </a:stretch>
          </p:blipFill>
          <p:spPr>
            <a:xfrm>
              <a:off x="6821423" y="2609088"/>
              <a:ext cx="158495" cy="153923"/>
            </a:xfrm>
            <a:prstGeom prst="rect">
              <a:avLst/>
            </a:prstGeom>
          </p:spPr>
        </p:pic>
      </p:grpSp>
      <p:sp>
        <p:nvSpPr>
          <p:cNvPr id="17" name="object 17"/>
          <p:cNvSpPr txBox="1"/>
          <p:nvPr/>
        </p:nvSpPr>
        <p:spPr>
          <a:xfrm>
            <a:off x="2811272" y="1874249"/>
            <a:ext cx="5563870" cy="927735"/>
          </a:xfrm>
          <a:prstGeom prst="rect">
            <a:avLst/>
          </a:prstGeom>
        </p:spPr>
        <p:txBody>
          <a:bodyPr vert="horz" wrap="square" lIns="0" tIns="167005" rIns="0" bIns="0" rtlCol="0">
            <a:spAutoFit/>
          </a:bodyPr>
          <a:lstStyle/>
          <a:p>
            <a:pPr marL="12700">
              <a:lnSpc>
                <a:spcPct val="100000"/>
              </a:lnSpc>
              <a:spcBef>
                <a:spcPts val="1315"/>
              </a:spcBef>
            </a:pPr>
            <a:r>
              <a:rPr sz="2200" b="1" dirty="0">
                <a:latin typeface="Cambria"/>
                <a:cs typeface="Cambria"/>
              </a:rPr>
              <a:t>Water</a:t>
            </a:r>
            <a:r>
              <a:rPr sz="2200" b="1" spc="-65" dirty="0">
                <a:latin typeface="Cambria"/>
                <a:cs typeface="Cambria"/>
              </a:rPr>
              <a:t> </a:t>
            </a:r>
            <a:r>
              <a:rPr sz="2200" b="1" dirty="0">
                <a:latin typeface="Cambria"/>
                <a:cs typeface="Cambria"/>
              </a:rPr>
              <a:t>Losses</a:t>
            </a:r>
            <a:r>
              <a:rPr sz="2200" b="1" spc="-5" dirty="0">
                <a:latin typeface="Cambria"/>
                <a:cs typeface="Cambria"/>
              </a:rPr>
              <a:t> </a:t>
            </a:r>
            <a:r>
              <a:rPr sz="2200" b="1" dirty="0">
                <a:latin typeface="Cambria"/>
                <a:cs typeface="Cambria"/>
              </a:rPr>
              <a:t>as</a:t>
            </a:r>
            <a:r>
              <a:rPr sz="2200" b="1" spc="-25" dirty="0">
                <a:latin typeface="Cambria"/>
                <a:cs typeface="Cambria"/>
              </a:rPr>
              <a:t> </a:t>
            </a:r>
            <a:r>
              <a:rPr sz="2200" b="1" dirty="0">
                <a:latin typeface="Cambria"/>
                <a:cs typeface="Cambria"/>
              </a:rPr>
              <a:t>‘%’</a:t>
            </a:r>
            <a:r>
              <a:rPr sz="2200" b="1" spc="-20" dirty="0">
                <a:latin typeface="Cambria"/>
                <a:cs typeface="Cambria"/>
              </a:rPr>
              <a:t> </a:t>
            </a:r>
            <a:r>
              <a:rPr sz="2200" b="1" dirty="0">
                <a:latin typeface="Cambria"/>
                <a:cs typeface="Cambria"/>
              </a:rPr>
              <a:t>Circulating</a:t>
            </a:r>
            <a:r>
              <a:rPr sz="2200" b="1" spc="-5" dirty="0">
                <a:latin typeface="Cambria"/>
                <a:cs typeface="Cambria"/>
              </a:rPr>
              <a:t> </a:t>
            </a:r>
            <a:r>
              <a:rPr sz="2200" b="1" dirty="0">
                <a:latin typeface="Cambria"/>
                <a:cs typeface="Cambria"/>
              </a:rPr>
              <a:t>Water</a:t>
            </a:r>
            <a:r>
              <a:rPr sz="2200" b="1" spc="-35" dirty="0">
                <a:latin typeface="Cambria"/>
                <a:cs typeface="Cambria"/>
              </a:rPr>
              <a:t> </a:t>
            </a:r>
            <a:r>
              <a:rPr sz="2200" b="1" spc="-20" dirty="0">
                <a:latin typeface="Cambria"/>
                <a:cs typeface="Cambria"/>
              </a:rPr>
              <a:t>Flow</a:t>
            </a:r>
            <a:endParaRPr sz="2200">
              <a:latin typeface="Cambria"/>
              <a:cs typeface="Cambria"/>
            </a:endParaRPr>
          </a:p>
          <a:p>
            <a:pPr marL="160020">
              <a:lnSpc>
                <a:spcPct val="100000"/>
              </a:lnSpc>
              <a:spcBef>
                <a:spcPts val="1025"/>
              </a:spcBef>
              <a:tabLst>
                <a:tab pos="2271395" algn="l"/>
                <a:tab pos="4251960" algn="l"/>
              </a:tabLst>
            </a:pPr>
            <a:r>
              <a:rPr sz="1850" spc="-20" dirty="0">
                <a:latin typeface="Calibri"/>
                <a:cs typeface="Calibri"/>
              </a:rPr>
              <a:t>Evaporation</a:t>
            </a:r>
            <a:r>
              <a:rPr sz="1850" dirty="0">
                <a:latin typeface="Calibri"/>
                <a:cs typeface="Calibri"/>
              </a:rPr>
              <a:t> </a:t>
            </a:r>
            <a:r>
              <a:rPr sz="1850" spc="-20" dirty="0">
                <a:latin typeface="Calibri"/>
                <a:cs typeface="Calibri"/>
              </a:rPr>
              <a:t>Loss</a:t>
            </a:r>
            <a:r>
              <a:rPr sz="1850" dirty="0">
                <a:latin typeface="Calibri"/>
                <a:cs typeface="Calibri"/>
              </a:rPr>
              <a:t>	</a:t>
            </a:r>
            <a:r>
              <a:rPr sz="1850" spc="-10" dirty="0">
                <a:latin typeface="Calibri"/>
                <a:cs typeface="Calibri"/>
              </a:rPr>
              <a:t>Blowdown</a:t>
            </a:r>
            <a:r>
              <a:rPr sz="1850" spc="-50" dirty="0">
                <a:latin typeface="Calibri"/>
                <a:cs typeface="Calibri"/>
              </a:rPr>
              <a:t> </a:t>
            </a:r>
            <a:r>
              <a:rPr sz="1850" spc="-20" dirty="0">
                <a:latin typeface="Calibri"/>
                <a:cs typeface="Calibri"/>
              </a:rPr>
              <a:t>Loss</a:t>
            </a:r>
            <a:r>
              <a:rPr sz="1850" dirty="0">
                <a:latin typeface="Calibri"/>
                <a:cs typeface="Calibri"/>
              </a:rPr>
              <a:t>	Drift</a:t>
            </a:r>
            <a:r>
              <a:rPr sz="1850" spc="-25" dirty="0">
                <a:latin typeface="Calibri"/>
                <a:cs typeface="Calibri"/>
              </a:rPr>
              <a:t> </a:t>
            </a:r>
            <a:r>
              <a:rPr sz="1850" spc="-20" dirty="0">
                <a:latin typeface="Calibri"/>
                <a:cs typeface="Calibri"/>
              </a:rPr>
              <a:t>Loss</a:t>
            </a:r>
            <a:endParaRPr sz="1850">
              <a:latin typeface="Calibri"/>
              <a:cs typeface="Calibri"/>
            </a:endParaRPr>
          </a:p>
        </p:txBody>
      </p:sp>
      <p:sp>
        <p:nvSpPr>
          <p:cNvPr id="18" name="object 18"/>
          <p:cNvSpPr txBox="1"/>
          <p:nvPr/>
        </p:nvSpPr>
        <p:spPr>
          <a:xfrm>
            <a:off x="7986794" y="5816565"/>
            <a:ext cx="146050" cy="311150"/>
          </a:xfrm>
          <a:prstGeom prst="rect">
            <a:avLst/>
          </a:prstGeom>
        </p:spPr>
        <p:txBody>
          <a:bodyPr vert="horz" wrap="square" lIns="0" tIns="15240" rIns="0" bIns="0" rtlCol="0">
            <a:spAutoFit/>
          </a:bodyPr>
          <a:lstStyle/>
          <a:p>
            <a:pPr marL="12700">
              <a:lnSpc>
                <a:spcPct val="100000"/>
              </a:lnSpc>
              <a:spcBef>
                <a:spcPts val="120"/>
              </a:spcBef>
            </a:pPr>
            <a:r>
              <a:rPr sz="1850" spc="-50" dirty="0">
                <a:latin typeface="Calibri"/>
                <a:cs typeface="Calibri"/>
              </a:rPr>
              <a:t>0</a:t>
            </a:r>
            <a:endParaRPr sz="1850">
              <a:latin typeface="Calibri"/>
              <a:cs typeface="Calibri"/>
            </a:endParaRPr>
          </a:p>
        </p:txBody>
      </p:sp>
      <p:sp>
        <p:nvSpPr>
          <p:cNvPr id="19" name="object 19"/>
          <p:cNvSpPr txBox="1"/>
          <p:nvPr/>
        </p:nvSpPr>
        <p:spPr>
          <a:xfrm>
            <a:off x="2783837" y="6153447"/>
            <a:ext cx="5465445" cy="663575"/>
          </a:xfrm>
          <a:prstGeom prst="rect">
            <a:avLst/>
          </a:prstGeom>
        </p:spPr>
        <p:txBody>
          <a:bodyPr vert="horz" wrap="square" lIns="0" tIns="15240" rIns="0" bIns="0" rtlCol="0">
            <a:spAutoFit/>
          </a:bodyPr>
          <a:lstStyle/>
          <a:p>
            <a:pPr marL="2242185">
              <a:lnSpc>
                <a:spcPts val="2135"/>
              </a:lnSpc>
              <a:spcBef>
                <a:spcPts val="120"/>
              </a:spcBef>
              <a:tabLst>
                <a:tab pos="5066665" algn="l"/>
              </a:tabLst>
            </a:pPr>
            <a:r>
              <a:rPr sz="1850" spc="-20" dirty="0">
                <a:latin typeface="Calibri"/>
                <a:cs typeface="Calibri"/>
              </a:rPr>
              <a:t>NDCT</a:t>
            </a:r>
            <a:r>
              <a:rPr sz="1850" dirty="0">
                <a:latin typeface="Calibri"/>
                <a:cs typeface="Calibri"/>
              </a:rPr>
              <a:t>	</a:t>
            </a:r>
            <a:r>
              <a:rPr sz="1850" spc="-25" dirty="0">
                <a:latin typeface="Calibri"/>
                <a:cs typeface="Calibri"/>
              </a:rPr>
              <a:t>ACC</a:t>
            </a:r>
            <a:endParaRPr sz="1850">
              <a:latin typeface="Calibri"/>
              <a:cs typeface="Calibri"/>
            </a:endParaRPr>
          </a:p>
          <a:p>
            <a:pPr marL="12700">
              <a:lnSpc>
                <a:spcPts val="2855"/>
              </a:lnSpc>
            </a:pPr>
            <a:r>
              <a:rPr sz="2450" b="1" dirty="0">
                <a:latin typeface="Cambria"/>
                <a:cs typeface="Cambria"/>
              </a:rPr>
              <a:t>For</a:t>
            </a:r>
            <a:r>
              <a:rPr sz="2450" b="1" spc="-10" dirty="0">
                <a:latin typeface="Cambria"/>
                <a:cs typeface="Cambria"/>
              </a:rPr>
              <a:t> </a:t>
            </a:r>
            <a:r>
              <a:rPr sz="2450" b="1" dirty="0">
                <a:latin typeface="Cambria"/>
                <a:cs typeface="Cambria"/>
              </a:rPr>
              <a:t>a</a:t>
            </a:r>
            <a:r>
              <a:rPr sz="2450" b="1" spc="10" dirty="0">
                <a:latin typeface="Cambria"/>
                <a:cs typeface="Cambria"/>
              </a:rPr>
              <a:t> </a:t>
            </a:r>
            <a:r>
              <a:rPr sz="2450" b="1" dirty="0">
                <a:latin typeface="Cambria"/>
                <a:cs typeface="Cambria"/>
              </a:rPr>
              <a:t>typical</a:t>
            </a:r>
            <a:r>
              <a:rPr sz="2450" b="1" spc="-5" dirty="0">
                <a:latin typeface="Cambria"/>
                <a:cs typeface="Cambria"/>
              </a:rPr>
              <a:t> </a:t>
            </a:r>
            <a:r>
              <a:rPr sz="2450" b="1" dirty="0">
                <a:latin typeface="Cambria"/>
                <a:cs typeface="Cambria"/>
              </a:rPr>
              <a:t>660</a:t>
            </a:r>
            <a:r>
              <a:rPr sz="2450" b="1" spc="-5" dirty="0">
                <a:latin typeface="Cambria"/>
                <a:cs typeface="Cambria"/>
              </a:rPr>
              <a:t> </a:t>
            </a:r>
            <a:r>
              <a:rPr sz="2450" b="1" dirty="0">
                <a:latin typeface="Cambria"/>
                <a:cs typeface="Cambria"/>
              </a:rPr>
              <a:t>MW</a:t>
            </a:r>
            <a:r>
              <a:rPr sz="2450" b="1" spc="20" dirty="0">
                <a:latin typeface="Cambria"/>
                <a:cs typeface="Cambria"/>
              </a:rPr>
              <a:t> </a:t>
            </a:r>
            <a:r>
              <a:rPr sz="2450" b="1" dirty="0">
                <a:latin typeface="Cambria"/>
                <a:cs typeface="Cambria"/>
              </a:rPr>
              <a:t>Coal</a:t>
            </a:r>
            <a:r>
              <a:rPr sz="2450" b="1" spc="-5" dirty="0">
                <a:latin typeface="Cambria"/>
                <a:cs typeface="Cambria"/>
              </a:rPr>
              <a:t> </a:t>
            </a:r>
            <a:r>
              <a:rPr sz="2450" b="1" dirty="0">
                <a:latin typeface="Cambria"/>
                <a:cs typeface="Cambria"/>
              </a:rPr>
              <a:t>Based</a:t>
            </a:r>
            <a:r>
              <a:rPr sz="2450" b="1" spc="5" dirty="0">
                <a:latin typeface="Cambria"/>
                <a:cs typeface="Cambria"/>
              </a:rPr>
              <a:t> </a:t>
            </a:r>
            <a:r>
              <a:rPr sz="2450" b="1" spc="-25" dirty="0">
                <a:latin typeface="Cambria"/>
                <a:cs typeface="Cambria"/>
              </a:rPr>
              <a:t>TPP</a:t>
            </a:r>
            <a:endParaRPr sz="2450">
              <a:latin typeface="Cambria"/>
              <a:cs typeface="Cambria"/>
            </a:endParaRPr>
          </a:p>
        </p:txBody>
      </p:sp>
      <p:sp>
        <p:nvSpPr>
          <p:cNvPr id="20" name="object 20"/>
          <p:cNvSpPr txBox="1"/>
          <p:nvPr/>
        </p:nvSpPr>
        <p:spPr>
          <a:xfrm>
            <a:off x="2180332" y="6795033"/>
            <a:ext cx="6330950" cy="342265"/>
          </a:xfrm>
          <a:prstGeom prst="rect">
            <a:avLst/>
          </a:prstGeom>
        </p:spPr>
        <p:txBody>
          <a:bodyPr vert="horz" wrap="square" lIns="0" tIns="15875" rIns="0" bIns="0" rtlCol="0">
            <a:spAutoFit/>
          </a:bodyPr>
          <a:lstStyle/>
          <a:p>
            <a:pPr marL="12700">
              <a:lnSpc>
                <a:spcPct val="100000"/>
              </a:lnSpc>
              <a:spcBef>
                <a:spcPts val="125"/>
              </a:spcBef>
            </a:pPr>
            <a:r>
              <a:rPr sz="2050" dirty="0">
                <a:latin typeface="Cambria"/>
                <a:cs typeface="Cambria"/>
              </a:rPr>
              <a:t>*Considering</a:t>
            </a:r>
            <a:r>
              <a:rPr sz="2050" spc="-50" dirty="0">
                <a:latin typeface="Cambria"/>
                <a:cs typeface="Cambria"/>
              </a:rPr>
              <a:t> </a:t>
            </a:r>
            <a:r>
              <a:rPr sz="2050" dirty="0">
                <a:latin typeface="Cambria"/>
                <a:cs typeface="Cambria"/>
              </a:rPr>
              <a:t>Steam</a:t>
            </a:r>
            <a:r>
              <a:rPr sz="2050" spc="-25" dirty="0">
                <a:latin typeface="Cambria"/>
                <a:cs typeface="Cambria"/>
              </a:rPr>
              <a:t> </a:t>
            </a:r>
            <a:r>
              <a:rPr sz="2050" dirty="0">
                <a:latin typeface="Cambria"/>
                <a:cs typeface="Cambria"/>
              </a:rPr>
              <a:t>cycle</a:t>
            </a:r>
            <a:r>
              <a:rPr sz="2050" spc="-15" dirty="0">
                <a:latin typeface="Cambria"/>
                <a:cs typeface="Cambria"/>
              </a:rPr>
              <a:t> </a:t>
            </a:r>
            <a:r>
              <a:rPr sz="2050" dirty="0">
                <a:latin typeface="Cambria"/>
                <a:cs typeface="Cambria"/>
              </a:rPr>
              <a:t>efficiency</a:t>
            </a:r>
            <a:r>
              <a:rPr sz="2050" spc="20" dirty="0">
                <a:latin typeface="Cambria"/>
                <a:cs typeface="Cambria"/>
              </a:rPr>
              <a:t> </a:t>
            </a:r>
            <a:r>
              <a:rPr sz="2050" dirty="0">
                <a:latin typeface="Cambria"/>
                <a:cs typeface="Cambria"/>
              </a:rPr>
              <a:t>as</a:t>
            </a:r>
            <a:r>
              <a:rPr sz="2050" spc="-20" dirty="0">
                <a:latin typeface="Cambria"/>
                <a:cs typeface="Cambria"/>
              </a:rPr>
              <a:t> </a:t>
            </a:r>
            <a:r>
              <a:rPr sz="2050" dirty="0">
                <a:latin typeface="Cambria"/>
                <a:cs typeface="Cambria"/>
              </a:rPr>
              <a:t>40%</a:t>
            </a:r>
            <a:r>
              <a:rPr sz="2050" spc="-60" dirty="0">
                <a:latin typeface="Cambria"/>
                <a:cs typeface="Cambria"/>
              </a:rPr>
              <a:t> </a:t>
            </a:r>
            <a:r>
              <a:rPr sz="2050" dirty="0">
                <a:latin typeface="Cambria"/>
                <a:cs typeface="Cambria"/>
              </a:rPr>
              <a:t>and</a:t>
            </a:r>
            <a:r>
              <a:rPr sz="2050" spc="-50" dirty="0">
                <a:latin typeface="Cambria"/>
                <a:cs typeface="Cambria"/>
              </a:rPr>
              <a:t> </a:t>
            </a:r>
            <a:r>
              <a:rPr sz="2050" spc="-10" dirty="0">
                <a:latin typeface="Cambria"/>
                <a:cs typeface="Cambria"/>
              </a:rPr>
              <a:t>COC=3.0</a:t>
            </a:r>
            <a:endParaRPr sz="2050">
              <a:latin typeface="Cambria"/>
              <a:cs typeface="Cambria"/>
            </a:endParaRPr>
          </a:p>
        </p:txBody>
      </p:sp>
      <p:pic>
        <p:nvPicPr>
          <p:cNvPr id="21" name="object 21"/>
          <p:cNvPicPr/>
          <p:nvPr/>
        </p:nvPicPr>
        <p:blipFill>
          <a:blip r:embed="rId8" cstate="print"/>
          <a:stretch>
            <a:fillRect/>
          </a:stretch>
        </p:blipFill>
        <p:spPr>
          <a:xfrm>
            <a:off x="9078467" y="330708"/>
            <a:ext cx="960120" cy="5364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327985" rIns="0" bIns="0" rtlCol="0">
            <a:spAutoFit/>
          </a:bodyPr>
          <a:lstStyle/>
          <a:p>
            <a:pPr marL="903605" marR="5080">
              <a:lnSpc>
                <a:spcPts val="3829"/>
              </a:lnSpc>
              <a:spcBef>
                <a:spcPts val="195"/>
              </a:spcBef>
            </a:pPr>
            <a:r>
              <a:rPr sz="3200" b="1" spc="-50" dirty="0">
                <a:solidFill>
                  <a:srgbClr val="000000"/>
                </a:solidFill>
                <a:latin typeface="Cambria"/>
                <a:cs typeface="Cambria"/>
              </a:rPr>
              <a:t>Water</a:t>
            </a:r>
            <a:r>
              <a:rPr sz="3200" b="1" spc="-135" dirty="0">
                <a:solidFill>
                  <a:srgbClr val="000000"/>
                </a:solidFill>
                <a:latin typeface="Cambria"/>
                <a:cs typeface="Cambria"/>
              </a:rPr>
              <a:t> </a:t>
            </a:r>
            <a:r>
              <a:rPr sz="3200" b="1" spc="-25" dirty="0">
                <a:solidFill>
                  <a:srgbClr val="000000"/>
                </a:solidFill>
                <a:latin typeface="Cambria"/>
                <a:cs typeface="Cambria"/>
              </a:rPr>
              <a:t>Conservation</a:t>
            </a:r>
            <a:r>
              <a:rPr sz="3200" b="1" spc="-75" dirty="0">
                <a:solidFill>
                  <a:srgbClr val="000000"/>
                </a:solidFill>
                <a:latin typeface="Cambria"/>
                <a:cs typeface="Cambria"/>
              </a:rPr>
              <a:t> </a:t>
            </a:r>
            <a:r>
              <a:rPr sz="3200" b="1" spc="-40" dirty="0">
                <a:solidFill>
                  <a:srgbClr val="000000"/>
                </a:solidFill>
                <a:latin typeface="Cambria"/>
                <a:cs typeface="Cambria"/>
              </a:rPr>
              <a:t>Techniques</a:t>
            </a:r>
            <a:r>
              <a:rPr sz="3200" b="1" spc="-135" dirty="0">
                <a:solidFill>
                  <a:srgbClr val="000000"/>
                </a:solidFill>
                <a:latin typeface="Cambria"/>
                <a:cs typeface="Cambria"/>
              </a:rPr>
              <a:t> </a:t>
            </a:r>
            <a:r>
              <a:rPr sz="3200" b="1" dirty="0">
                <a:solidFill>
                  <a:srgbClr val="000000"/>
                </a:solidFill>
                <a:latin typeface="Cambria"/>
                <a:cs typeface="Cambria"/>
              </a:rPr>
              <a:t>for</a:t>
            </a:r>
            <a:r>
              <a:rPr sz="3200" b="1" spc="-114" dirty="0">
                <a:solidFill>
                  <a:srgbClr val="000000"/>
                </a:solidFill>
                <a:latin typeface="Cambria"/>
                <a:cs typeface="Cambria"/>
              </a:rPr>
              <a:t> </a:t>
            </a:r>
            <a:r>
              <a:rPr sz="3200" b="1" spc="-25" dirty="0">
                <a:solidFill>
                  <a:srgbClr val="000000"/>
                </a:solidFill>
                <a:latin typeface="Cambria"/>
                <a:cs typeface="Cambria"/>
              </a:rPr>
              <a:t>CW </a:t>
            </a:r>
            <a:r>
              <a:rPr sz="3200" b="1" spc="-10" dirty="0">
                <a:solidFill>
                  <a:srgbClr val="000000"/>
                </a:solidFill>
                <a:latin typeface="Cambria"/>
                <a:cs typeface="Cambria"/>
              </a:rPr>
              <a:t>System</a:t>
            </a:r>
            <a:endParaRPr sz="3200">
              <a:latin typeface="Cambria"/>
              <a:cs typeface="Cambria"/>
            </a:endParaRPr>
          </a:p>
        </p:txBody>
      </p:sp>
      <p:sp>
        <p:nvSpPr>
          <p:cNvPr id="4" name="object 4"/>
          <p:cNvSpPr txBox="1">
            <a:spLocks noGrp="1"/>
          </p:cNvSpPr>
          <p:nvPr>
            <p:ph type="body" idx="1"/>
          </p:nvPr>
        </p:nvSpPr>
        <p:spPr>
          <a:prstGeom prst="rect">
            <a:avLst/>
          </a:prstGeom>
        </p:spPr>
        <p:txBody>
          <a:bodyPr vert="horz" wrap="square" lIns="0" tIns="12065" rIns="0" bIns="0" rtlCol="0">
            <a:spAutoFit/>
          </a:bodyPr>
          <a:lstStyle/>
          <a:p>
            <a:pPr marL="546100" marR="357505" indent="-534035">
              <a:lnSpc>
                <a:spcPct val="101299"/>
              </a:lnSpc>
              <a:spcBef>
                <a:spcPts val="95"/>
              </a:spcBef>
              <a:buFont typeface="Times New Roman"/>
              <a:buChar char="▪"/>
              <a:tabLst>
                <a:tab pos="546100" algn="l"/>
              </a:tabLst>
            </a:pPr>
            <a:r>
              <a:rPr spc="65" dirty="0"/>
              <a:t>Replace</a:t>
            </a:r>
            <a:r>
              <a:rPr spc="5" dirty="0"/>
              <a:t> </a:t>
            </a:r>
            <a:r>
              <a:rPr spc="65" dirty="0"/>
              <a:t>Once</a:t>
            </a:r>
            <a:r>
              <a:rPr spc="90" dirty="0"/>
              <a:t> </a:t>
            </a:r>
            <a:r>
              <a:rPr spc="95" dirty="0"/>
              <a:t>Through</a:t>
            </a:r>
            <a:r>
              <a:rPr spc="100" dirty="0"/>
              <a:t> </a:t>
            </a:r>
            <a:r>
              <a:rPr spc="65" dirty="0"/>
              <a:t>Cooling</a:t>
            </a:r>
            <a:r>
              <a:rPr spc="45" dirty="0"/>
              <a:t> </a:t>
            </a:r>
            <a:r>
              <a:rPr spc="60" dirty="0"/>
              <a:t>System</a:t>
            </a:r>
            <a:r>
              <a:rPr spc="90" dirty="0"/>
              <a:t> </a:t>
            </a:r>
            <a:r>
              <a:rPr spc="130" dirty="0"/>
              <a:t>with</a:t>
            </a:r>
            <a:r>
              <a:rPr spc="195" dirty="0"/>
              <a:t> </a:t>
            </a:r>
            <a:r>
              <a:rPr spc="55" dirty="0"/>
              <a:t>Cooling </a:t>
            </a:r>
            <a:r>
              <a:rPr spc="85" dirty="0"/>
              <a:t>Towers </a:t>
            </a:r>
            <a:r>
              <a:rPr dirty="0"/>
              <a:t>/</a:t>
            </a:r>
            <a:r>
              <a:rPr spc="75" dirty="0"/>
              <a:t> </a:t>
            </a:r>
            <a:r>
              <a:rPr spc="70" dirty="0"/>
              <a:t>Air</a:t>
            </a:r>
            <a:r>
              <a:rPr spc="80" dirty="0"/>
              <a:t> </a:t>
            </a:r>
            <a:r>
              <a:rPr spc="65" dirty="0"/>
              <a:t>Cooled</a:t>
            </a:r>
            <a:r>
              <a:rPr spc="45" dirty="0"/>
              <a:t> </a:t>
            </a:r>
            <a:r>
              <a:rPr spc="35" dirty="0"/>
              <a:t>Condensers</a:t>
            </a:r>
          </a:p>
          <a:p>
            <a:pPr>
              <a:lnSpc>
                <a:spcPct val="100000"/>
              </a:lnSpc>
              <a:spcBef>
                <a:spcPts val="1295"/>
              </a:spcBef>
              <a:buClr>
                <a:srgbClr val="0F243F"/>
              </a:buClr>
              <a:buFont typeface="Times New Roman"/>
              <a:buChar char="▪"/>
            </a:pPr>
            <a:endParaRPr spc="35" dirty="0"/>
          </a:p>
          <a:p>
            <a:pPr marL="544830" marR="2012950" indent="-532765" algn="just">
              <a:lnSpc>
                <a:spcPct val="101299"/>
              </a:lnSpc>
              <a:buFont typeface="Times New Roman"/>
              <a:buChar char="▪"/>
              <a:tabLst>
                <a:tab pos="546100" algn="l"/>
              </a:tabLst>
            </a:pPr>
            <a:r>
              <a:rPr spc="125" dirty="0"/>
              <a:t>Implementation</a:t>
            </a:r>
            <a:r>
              <a:rPr spc="114" dirty="0"/>
              <a:t> </a:t>
            </a:r>
            <a:r>
              <a:rPr spc="85" dirty="0"/>
              <a:t>of</a:t>
            </a:r>
            <a:r>
              <a:rPr spc="210" dirty="0"/>
              <a:t> </a:t>
            </a:r>
            <a:r>
              <a:rPr spc="75" dirty="0"/>
              <a:t>High</a:t>
            </a:r>
            <a:r>
              <a:rPr spc="135" dirty="0"/>
              <a:t> </a:t>
            </a:r>
            <a:r>
              <a:rPr spc="110" dirty="0"/>
              <a:t>operating</a:t>
            </a:r>
            <a:r>
              <a:rPr spc="105" dirty="0"/>
              <a:t> </a:t>
            </a:r>
            <a:r>
              <a:rPr spc="-25" dirty="0"/>
              <a:t>COC 	</a:t>
            </a:r>
            <a:r>
              <a:rPr dirty="0"/>
              <a:t>(Cycles</a:t>
            </a:r>
            <a:r>
              <a:rPr spc="-5" dirty="0"/>
              <a:t> </a:t>
            </a:r>
            <a:r>
              <a:rPr spc="70" dirty="0"/>
              <a:t>of</a:t>
            </a:r>
            <a:r>
              <a:rPr spc="330" dirty="0"/>
              <a:t> </a:t>
            </a:r>
            <a:r>
              <a:rPr spc="90" dirty="0"/>
              <a:t>Concentration)</a:t>
            </a:r>
            <a:r>
              <a:rPr spc="100" dirty="0"/>
              <a:t> </a:t>
            </a:r>
            <a:r>
              <a:rPr spc="90" dirty="0"/>
              <a:t>to</a:t>
            </a:r>
            <a:r>
              <a:rPr spc="170" dirty="0"/>
              <a:t> </a:t>
            </a:r>
            <a:r>
              <a:rPr spc="80" dirty="0"/>
              <a:t>reduce</a:t>
            </a:r>
            <a:r>
              <a:rPr spc="95" dirty="0"/>
              <a:t> </a:t>
            </a:r>
            <a:r>
              <a:rPr spc="65" dirty="0"/>
              <a:t>the 	</a:t>
            </a:r>
            <a:r>
              <a:rPr spc="130" dirty="0"/>
              <a:t>blow-</a:t>
            </a:r>
            <a:r>
              <a:rPr spc="140" dirty="0"/>
              <a:t>down</a:t>
            </a:r>
            <a:r>
              <a:rPr spc="150" dirty="0"/>
              <a:t> </a:t>
            </a:r>
            <a:r>
              <a:rPr spc="-20" dirty="0"/>
              <a:t>loss</a:t>
            </a:r>
          </a:p>
          <a:p>
            <a:pPr marL="544195" marR="5080" indent="60325" algn="just">
              <a:lnSpc>
                <a:spcPct val="101299"/>
              </a:lnSpc>
              <a:spcBef>
                <a:spcPts val="545"/>
              </a:spcBef>
            </a:pPr>
            <a:r>
              <a:rPr b="0" spc="-35" dirty="0">
                <a:latin typeface="Cambria"/>
                <a:cs typeface="Cambria"/>
              </a:rPr>
              <a:t>Increasing</a:t>
            </a:r>
            <a:r>
              <a:rPr b="0" spc="-280" dirty="0">
                <a:latin typeface="Cambria"/>
                <a:cs typeface="Cambria"/>
              </a:rPr>
              <a:t> </a:t>
            </a:r>
            <a:r>
              <a:rPr b="0" spc="25" dirty="0">
                <a:latin typeface="Cambria"/>
                <a:cs typeface="Cambria"/>
              </a:rPr>
              <a:t>COCto</a:t>
            </a:r>
            <a:r>
              <a:rPr b="0" spc="-180" dirty="0">
                <a:latin typeface="Cambria"/>
                <a:cs typeface="Cambria"/>
              </a:rPr>
              <a:t> </a:t>
            </a:r>
            <a:r>
              <a:rPr b="0" dirty="0">
                <a:latin typeface="Cambria"/>
                <a:cs typeface="Cambria"/>
              </a:rPr>
              <a:t>5</a:t>
            </a:r>
            <a:r>
              <a:rPr b="0" spc="-254" dirty="0">
                <a:latin typeface="Cambria"/>
                <a:cs typeface="Cambria"/>
              </a:rPr>
              <a:t> </a:t>
            </a:r>
            <a:r>
              <a:rPr b="0" spc="-15" dirty="0">
                <a:latin typeface="Cambria"/>
                <a:cs typeface="Cambria"/>
              </a:rPr>
              <a:t>from</a:t>
            </a:r>
            <a:r>
              <a:rPr b="0" spc="-204" dirty="0">
                <a:latin typeface="Cambria"/>
                <a:cs typeface="Cambria"/>
              </a:rPr>
              <a:t> </a:t>
            </a:r>
            <a:r>
              <a:rPr b="0" spc="-95" dirty="0">
                <a:latin typeface="Cambria"/>
                <a:cs typeface="Cambria"/>
              </a:rPr>
              <a:t>COC=3.0,</a:t>
            </a:r>
            <a:r>
              <a:rPr b="0" spc="-280" dirty="0">
                <a:latin typeface="Cambria"/>
                <a:cs typeface="Cambria"/>
              </a:rPr>
              <a:t> </a:t>
            </a:r>
            <a:r>
              <a:rPr b="0" spc="-70" dirty="0">
                <a:latin typeface="Cambria"/>
                <a:cs typeface="Cambria"/>
              </a:rPr>
              <a:t>Blow-</a:t>
            </a:r>
            <a:r>
              <a:rPr b="0" spc="30" dirty="0">
                <a:latin typeface="Cambria"/>
                <a:cs typeface="Cambria"/>
              </a:rPr>
              <a:t>downloss</a:t>
            </a:r>
            <a:r>
              <a:rPr b="0" spc="-180" dirty="0">
                <a:latin typeface="Cambria"/>
                <a:cs typeface="Cambria"/>
              </a:rPr>
              <a:t> </a:t>
            </a:r>
            <a:r>
              <a:rPr b="0" spc="-10" dirty="0">
                <a:latin typeface="Cambria"/>
                <a:cs typeface="Cambria"/>
              </a:rPr>
              <a:t>willreduce</a:t>
            </a:r>
            <a:r>
              <a:rPr b="0" spc="-15" dirty="0">
                <a:latin typeface="Cambria"/>
                <a:cs typeface="Cambria"/>
              </a:rPr>
              <a:t> by</a:t>
            </a:r>
            <a:r>
              <a:rPr b="0" spc="5" dirty="0">
                <a:latin typeface="Cambria"/>
                <a:cs typeface="Cambria"/>
              </a:rPr>
              <a:t> </a:t>
            </a:r>
            <a:r>
              <a:rPr b="0" spc="-15" dirty="0">
                <a:latin typeface="Cambria"/>
                <a:cs typeface="Cambria"/>
              </a:rPr>
              <a:t>50%.</a:t>
            </a:r>
          </a:p>
          <a:p>
            <a:pPr>
              <a:lnSpc>
                <a:spcPct val="100000"/>
              </a:lnSpc>
              <a:spcBef>
                <a:spcPts val="1330"/>
              </a:spcBef>
            </a:pPr>
            <a:endParaRPr b="0" spc="-15" dirty="0">
              <a:latin typeface="Cambria"/>
              <a:cs typeface="Cambria"/>
            </a:endParaRPr>
          </a:p>
          <a:p>
            <a:pPr marL="544195" indent="-531495">
              <a:lnSpc>
                <a:spcPct val="100000"/>
              </a:lnSpc>
              <a:spcBef>
                <a:spcPts val="5"/>
              </a:spcBef>
              <a:buFont typeface="Times New Roman"/>
              <a:buChar char="▪"/>
              <a:tabLst>
                <a:tab pos="544195" algn="l"/>
              </a:tabLst>
            </a:pPr>
            <a:r>
              <a:rPr spc="80" dirty="0"/>
              <a:t>Installation</a:t>
            </a:r>
            <a:r>
              <a:rPr spc="90" dirty="0"/>
              <a:t> </a:t>
            </a:r>
            <a:r>
              <a:rPr spc="95" dirty="0"/>
              <a:t>of</a:t>
            </a:r>
            <a:r>
              <a:rPr spc="160" dirty="0"/>
              <a:t> </a:t>
            </a:r>
            <a:r>
              <a:rPr spc="60" dirty="0"/>
              <a:t>Air</a:t>
            </a:r>
            <a:r>
              <a:rPr spc="80" dirty="0"/>
              <a:t> </a:t>
            </a:r>
            <a:r>
              <a:rPr spc="70" dirty="0"/>
              <a:t>Cooled</a:t>
            </a:r>
            <a:r>
              <a:rPr spc="60" dirty="0"/>
              <a:t> </a:t>
            </a:r>
            <a:r>
              <a:rPr spc="35" dirty="0"/>
              <a:t>Condensers</a:t>
            </a:r>
          </a:p>
        </p:txBody>
      </p:sp>
      <p:pic>
        <p:nvPicPr>
          <p:cNvPr id="5" name="object 5"/>
          <p:cNvPicPr/>
          <p:nvPr/>
        </p:nvPicPr>
        <p:blipFill>
          <a:blip r:embed="rId3" cstate="print"/>
          <a:stretch>
            <a:fillRect/>
          </a:stretch>
        </p:blipFill>
        <p:spPr>
          <a:xfrm>
            <a:off x="9049511" y="330708"/>
            <a:ext cx="989075" cy="5364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98125" rIns="0" bIns="0" rtlCol="0">
            <a:spAutoFit/>
          </a:bodyPr>
          <a:lstStyle/>
          <a:p>
            <a:pPr marL="999490">
              <a:lnSpc>
                <a:spcPct val="100000"/>
              </a:lnSpc>
              <a:spcBef>
                <a:spcPts val="125"/>
              </a:spcBef>
            </a:pPr>
            <a:r>
              <a:rPr sz="2900" b="1" spc="-30" dirty="0">
                <a:solidFill>
                  <a:srgbClr val="000000"/>
                </a:solidFill>
                <a:latin typeface="Calibri"/>
                <a:cs typeface="Calibri"/>
              </a:rPr>
              <a:t>Techno-</a:t>
            </a:r>
            <a:r>
              <a:rPr sz="2900" b="1" spc="-140" dirty="0">
                <a:solidFill>
                  <a:srgbClr val="000000"/>
                </a:solidFill>
                <a:latin typeface="Calibri"/>
                <a:cs typeface="Calibri"/>
              </a:rPr>
              <a:t> </a:t>
            </a:r>
            <a:r>
              <a:rPr sz="2900" b="1" dirty="0">
                <a:solidFill>
                  <a:srgbClr val="000000"/>
                </a:solidFill>
                <a:latin typeface="Calibri"/>
                <a:cs typeface="Calibri"/>
              </a:rPr>
              <a:t>economics</a:t>
            </a:r>
            <a:r>
              <a:rPr sz="2900" b="1" spc="-90" dirty="0">
                <a:solidFill>
                  <a:srgbClr val="000000"/>
                </a:solidFill>
                <a:latin typeface="Calibri"/>
                <a:cs typeface="Calibri"/>
              </a:rPr>
              <a:t> </a:t>
            </a:r>
            <a:r>
              <a:rPr sz="2900" b="1" dirty="0">
                <a:solidFill>
                  <a:srgbClr val="000000"/>
                </a:solidFill>
                <a:latin typeface="Calibri"/>
                <a:cs typeface="Calibri"/>
              </a:rPr>
              <a:t>of</a:t>
            </a:r>
            <a:r>
              <a:rPr sz="2900" b="1" spc="-80" dirty="0">
                <a:solidFill>
                  <a:srgbClr val="000000"/>
                </a:solidFill>
                <a:latin typeface="Calibri"/>
                <a:cs typeface="Calibri"/>
              </a:rPr>
              <a:t> </a:t>
            </a:r>
            <a:r>
              <a:rPr sz="2900" b="1" dirty="0">
                <a:solidFill>
                  <a:srgbClr val="000000"/>
                </a:solidFill>
                <a:latin typeface="Calibri"/>
                <a:cs typeface="Calibri"/>
              </a:rPr>
              <a:t>Dry</a:t>
            </a:r>
            <a:r>
              <a:rPr sz="2900" b="1" spc="-75" dirty="0">
                <a:solidFill>
                  <a:srgbClr val="000000"/>
                </a:solidFill>
                <a:latin typeface="Calibri"/>
                <a:cs typeface="Calibri"/>
              </a:rPr>
              <a:t> </a:t>
            </a:r>
            <a:r>
              <a:rPr sz="2900" b="1" dirty="0">
                <a:solidFill>
                  <a:srgbClr val="000000"/>
                </a:solidFill>
                <a:latin typeface="Calibri"/>
                <a:cs typeface="Calibri"/>
              </a:rPr>
              <a:t>&amp;</a:t>
            </a:r>
            <a:r>
              <a:rPr sz="2900" b="1" spc="-40" dirty="0">
                <a:solidFill>
                  <a:srgbClr val="000000"/>
                </a:solidFill>
                <a:latin typeface="Calibri"/>
                <a:cs typeface="Calibri"/>
              </a:rPr>
              <a:t> </a:t>
            </a:r>
            <a:r>
              <a:rPr sz="2900" b="1" dirty="0">
                <a:solidFill>
                  <a:srgbClr val="000000"/>
                </a:solidFill>
                <a:latin typeface="Calibri"/>
                <a:cs typeface="Calibri"/>
              </a:rPr>
              <a:t>Wet</a:t>
            </a:r>
            <a:r>
              <a:rPr sz="2900" b="1" spc="-80" dirty="0">
                <a:solidFill>
                  <a:srgbClr val="000000"/>
                </a:solidFill>
                <a:latin typeface="Calibri"/>
                <a:cs typeface="Calibri"/>
              </a:rPr>
              <a:t> </a:t>
            </a:r>
            <a:r>
              <a:rPr sz="2900" b="1" dirty="0">
                <a:solidFill>
                  <a:srgbClr val="000000"/>
                </a:solidFill>
                <a:latin typeface="Calibri"/>
                <a:cs typeface="Calibri"/>
              </a:rPr>
              <a:t>Cooling</a:t>
            </a:r>
            <a:r>
              <a:rPr sz="2900" b="1" spc="-10" dirty="0">
                <a:solidFill>
                  <a:srgbClr val="000000"/>
                </a:solidFill>
                <a:latin typeface="Calibri"/>
                <a:cs typeface="Calibri"/>
              </a:rPr>
              <a:t> Systems</a:t>
            </a:r>
            <a:endParaRPr sz="2900">
              <a:latin typeface="Calibri"/>
              <a:cs typeface="Calibri"/>
            </a:endParaRPr>
          </a:p>
        </p:txBody>
      </p:sp>
      <p:grpSp>
        <p:nvGrpSpPr>
          <p:cNvPr id="4" name="object 4"/>
          <p:cNvGrpSpPr/>
          <p:nvPr/>
        </p:nvGrpSpPr>
        <p:grpSpPr>
          <a:xfrm>
            <a:off x="2272283" y="330708"/>
            <a:ext cx="7766684" cy="6219825"/>
            <a:chOff x="2272283" y="330708"/>
            <a:chExt cx="7766684" cy="6219825"/>
          </a:xfrm>
        </p:grpSpPr>
        <p:sp>
          <p:nvSpPr>
            <p:cNvPr id="5" name="object 5"/>
            <p:cNvSpPr/>
            <p:nvPr/>
          </p:nvSpPr>
          <p:spPr>
            <a:xfrm>
              <a:off x="8584692" y="2183891"/>
              <a:ext cx="445134" cy="666115"/>
            </a:xfrm>
            <a:custGeom>
              <a:avLst/>
              <a:gdLst/>
              <a:ahLst/>
              <a:cxnLst/>
              <a:rect l="l" t="t" r="r" b="b"/>
              <a:pathLst>
                <a:path w="445134" h="666114">
                  <a:moveTo>
                    <a:pt x="222504" y="665987"/>
                  </a:moveTo>
                  <a:lnTo>
                    <a:pt x="0" y="443484"/>
                  </a:lnTo>
                  <a:lnTo>
                    <a:pt x="111251" y="443484"/>
                  </a:lnTo>
                  <a:lnTo>
                    <a:pt x="111251" y="0"/>
                  </a:lnTo>
                  <a:lnTo>
                    <a:pt x="333756" y="0"/>
                  </a:lnTo>
                  <a:lnTo>
                    <a:pt x="333756" y="443484"/>
                  </a:lnTo>
                  <a:lnTo>
                    <a:pt x="445008" y="443484"/>
                  </a:lnTo>
                  <a:lnTo>
                    <a:pt x="222504" y="665987"/>
                  </a:lnTo>
                  <a:close/>
                </a:path>
              </a:pathLst>
            </a:custGeom>
            <a:solidFill>
              <a:srgbClr val="BF0000"/>
            </a:solidFill>
          </p:spPr>
          <p:txBody>
            <a:bodyPr wrap="square" lIns="0" tIns="0" rIns="0" bIns="0" rtlCol="0"/>
            <a:lstStyle/>
            <a:p>
              <a:endParaRPr/>
            </a:p>
          </p:txBody>
        </p:sp>
        <p:sp>
          <p:nvSpPr>
            <p:cNvPr id="6" name="object 6"/>
            <p:cNvSpPr/>
            <p:nvPr/>
          </p:nvSpPr>
          <p:spPr>
            <a:xfrm>
              <a:off x="8584692" y="2183891"/>
              <a:ext cx="445134" cy="666115"/>
            </a:xfrm>
            <a:custGeom>
              <a:avLst/>
              <a:gdLst/>
              <a:ahLst/>
              <a:cxnLst/>
              <a:rect l="l" t="t" r="r" b="b"/>
              <a:pathLst>
                <a:path w="445134" h="666114">
                  <a:moveTo>
                    <a:pt x="0" y="443484"/>
                  </a:moveTo>
                  <a:lnTo>
                    <a:pt x="111252" y="443484"/>
                  </a:lnTo>
                  <a:lnTo>
                    <a:pt x="111252" y="0"/>
                  </a:lnTo>
                  <a:lnTo>
                    <a:pt x="333756" y="0"/>
                  </a:lnTo>
                  <a:lnTo>
                    <a:pt x="333756" y="443484"/>
                  </a:lnTo>
                  <a:lnTo>
                    <a:pt x="445008" y="443484"/>
                  </a:lnTo>
                  <a:lnTo>
                    <a:pt x="222504" y="665988"/>
                  </a:lnTo>
                  <a:lnTo>
                    <a:pt x="0" y="443484"/>
                  </a:lnTo>
                  <a:close/>
                </a:path>
              </a:pathLst>
            </a:custGeom>
            <a:ln w="16764">
              <a:solidFill>
                <a:srgbClr val="385D89"/>
              </a:solidFill>
            </a:ln>
          </p:spPr>
          <p:txBody>
            <a:bodyPr wrap="square" lIns="0" tIns="0" rIns="0" bIns="0" rtlCol="0"/>
            <a:lstStyle/>
            <a:p>
              <a:endParaRPr/>
            </a:p>
          </p:txBody>
        </p:sp>
        <p:sp>
          <p:nvSpPr>
            <p:cNvPr id="7" name="object 7"/>
            <p:cNvSpPr/>
            <p:nvPr/>
          </p:nvSpPr>
          <p:spPr>
            <a:xfrm>
              <a:off x="2346959" y="3592067"/>
              <a:ext cx="3512820" cy="2472055"/>
            </a:xfrm>
            <a:custGeom>
              <a:avLst/>
              <a:gdLst/>
              <a:ahLst/>
              <a:cxnLst/>
              <a:rect l="l" t="t" r="r" b="b"/>
              <a:pathLst>
                <a:path w="3512820" h="2472054">
                  <a:moveTo>
                    <a:pt x="0" y="2471928"/>
                  </a:moveTo>
                  <a:lnTo>
                    <a:pt x="352043" y="2471928"/>
                  </a:lnTo>
                </a:path>
                <a:path w="3512820" h="2472054">
                  <a:moveTo>
                    <a:pt x="819912" y="2471928"/>
                  </a:moveTo>
                  <a:lnTo>
                    <a:pt x="1522475" y="2471928"/>
                  </a:lnTo>
                </a:path>
                <a:path w="3512820" h="2472054">
                  <a:moveTo>
                    <a:pt x="1990343" y="2471928"/>
                  </a:moveTo>
                  <a:lnTo>
                    <a:pt x="2692908" y="2471928"/>
                  </a:lnTo>
                </a:path>
                <a:path w="3512820" h="2472054">
                  <a:moveTo>
                    <a:pt x="3162300" y="2471928"/>
                  </a:moveTo>
                  <a:lnTo>
                    <a:pt x="3512820" y="2471928"/>
                  </a:lnTo>
                </a:path>
                <a:path w="3512820" h="2472054">
                  <a:moveTo>
                    <a:pt x="0" y="2060448"/>
                  </a:moveTo>
                  <a:lnTo>
                    <a:pt x="352043" y="2060448"/>
                  </a:lnTo>
                </a:path>
                <a:path w="3512820" h="2472054">
                  <a:moveTo>
                    <a:pt x="819912" y="2060448"/>
                  </a:moveTo>
                  <a:lnTo>
                    <a:pt x="1522475" y="2060448"/>
                  </a:lnTo>
                </a:path>
                <a:path w="3512820" h="2472054">
                  <a:moveTo>
                    <a:pt x="1990343" y="2060448"/>
                  </a:moveTo>
                  <a:lnTo>
                    <a:pt x="2692908" y="2060448"/>
                  </a:lnTo>
                </a:path>
                <a:path w="3512820" h="2472054">
                  <a:moveTo>
                    <a:pt x="3162300" y="2060448"/>
                  </a:moveTo>
                  <a:lnTo>
                    <a:pt x="3512820" y="2060448"/>
                  </a:lnTo>
                </a:path>
                <a:path w="3512820" h="2472054">
                  <a:moveTo>
                    <a:pt x="0" y="1647444"/>
                  </a:moveTo>
                  <a:lnTo>
                    <a:pt x="352043" y="1647444"/>
                  </a:lnTo>
                </a:path>
                <a:path w="3512820" h="2472054">
                  <a:moveTo>
                    <a:pt x="819912" y="1647444"/>
                  </a:moveTo>
                  <a:lnTo>
                    <a:pt x="1522475" y="1647444"/>
                  </a:lnTo>
                </a:path>
                <a:path w="3512820" h="2472054">
                  <a:moveTo>
                    <a:pt x="1990343" y="1647444"/>
                  </a:moveTo>
                  <a:lnTo>
                    <a:pt x="3512820" y="1647444"/>
                  </a:lnTo>
                </a:path>
                <a:path w="3512820" h="2472054">
                  <a:moveTo>
                    <a:pt x="0" y="1235964"/>
                  </a:moveTo>
                  <a:lnTo>
                    <a:pt x="352043" y="1235964"/>
                  </a:lnTo>
                </a:path>
                <a:path w="3512820" h="2472054">
                  <a:moveTo>
                    <a:pt x="819912" y="1235964"/>
                  </a:moveTo>
                  <a:lnTo>
                    <a:pt x="1522475" y="1235964"/>
                  </a:lnTo>
                </a:path>
                <a:path w="3512820" h="2472054">
                  <a:moveTo>
                    <a:pt x="1990343" y="1235964"/>
                  </a:moveTo>
                  <a:lnTo>
                    <a:pt x="3512820" y="1235964"/>
                  </a:lnTo>
                </a:path>
                <a:path w="3512820" h="2472054">
                  <a:moveTo>
                    <a:pt x="0" y="822959"/>
                  </a:moveTo>
                  <a:lnTo>
                    <a:pt x="352043" y="822959"/>
                  </a:lnTo>
                </a:path>
                <a:path w="3512820" h="2472054">
                  <a:moveTo>
                    <a:pt x="819912" y="822959"/>
                  </a:moveTo>
                  <a:lnTo>
                    <a:pt x="1522475" y="822959"/>
                  </a:lnTo>
                </a:path>
                <a:path w="3512820" h="2472054">
                  <a:moveTo>
                    <a:pt x="1990343" y="822959"/>
                  </a:moveTo>
                  <a:lnTo>
                    <a:pt x="3512820" y="822959"/>
                  </a:lnTo>
                </a:path>
                <a:path w="3512820" h="2472054">
                  <a:moveTo>
                    <a:pt x="0" y="411480"/>
                  </a:moveTo>
                  <a:lnTo>
                    <a:pt x="3512820" y="411480"/>
                  </a:lnTo>
                </a:path>
                <a:path w="3512820" h="2472054">
                  <a:moveTo>
                    <a:pt x="0" y="0"/>
                  </a:moveTo>
                  <a:lnTo>
                    <a:pt x="3512820" y="0"/>
                  </a:lnTo>
                </a:path>
              </a:pathLst>
            </a:custGeom>
            <a:ln w="6096">
              <a:solidFill>
                <a:srgbClr val="878787"/>
              </a:solidFill>
            </a:ln>
          </p:spPr>
          <p:txBody>
            <a:bodyPr wrap="square" lIns="0" tIns="0" rIns="0" bIns="0" rtlCol="0"/>
            <a:lstStyle/>
            <a:p>
              <a:endParaRPr/>
            </a:p>
          </p:txBody>
        </p:sp>
        <p:sp>
          <p:nvSpPr>
            <p:cNvPr id="8" name="object 8"/>
            <p:cNvSpPr/>
            <p:nvPr/>
          </p:nvSpPr>
          <p:spPr>
            <a:xfrm>
              <a:off x="2698991" y="4003560"/>
              <a:ext cx="2810510" cy="2472055"/>
            </a:xfrm>
            <a:custGeom>
              <a:avLst/>
              <a:gdLst/>
              <a:ahLst/>
              <a:cxnLst/>
              <a:rect l="l" t="t" r="r" b="b"/>
              <a:pathLst>
                <a:path w="2810510" h="2472054">
                  <a:moveTo>
                    <a:pt x="467880" y="0"/>
                  </a:moveTo>
                  <a:lnTo>
                    <a:pt x="0" y="0"/>
                  </a:lnTo>
                  <a:lnTo>
                    <a:pt x="0" y="2471928"/>
                  </a:lnTo>
                  <a:lnTo>
                    <a:pt x="467880" y="2471928"/>
                  </a:lnTo>
                  <a:lnTo>
                    <a:pt x="467880" y="0"/>
                  </a:lnTo>
                  <a:close/>
                </a:path>
                <a:path w="2810510" h="2472054">
                  <a:moveTo>
                    <a:pt x="1638300" y="0"/>
                  </a:moveTo>
                  <a:lnTo>
                    <a:pt x="1170444" y="0"/>
                  </a:lnTo>
                  <a:lnTo>
                    <a:pt x="1170444" y="2471928"/>
                  </a:lnTo>
                  <a:lnTo>
                    <a:pt x="1638300" y="2471928"/>
                  </a:lnTo>
                  <a:lnTo>
                    <a:pt x="1638300" y="0"/>
                  </a:lnTo>
                  <a:close/>
                </a:path>
                <a:path w="2810510" h="2472054">
                  <a:moveTo>
                    <a:pt x="2810268" y="1441704"/>
                  </a:moveTo>
                  <a:lnTo>
                    <a:pt x="2340876" y="1441704"/>
                  </a:lnTo>
                  <a:lnTo>
                    <a:pt x="2340876" y="2471928"/>
                  </a:lnTo>
                  <a:lnTo>
                    <a:pt x="2810268" y="2471928"/>
                  </a:lnTo>
                  <a:lnTo>
                    <a:pt x="2810268" y="1441704"/>
                  </a:lnTo>
                  <a:close/>
                </a:path>
              </a:pathLst>
            </a:custGeom>
            <a:solidFill>
              <a:srgbClr val="4F80BC"/>
            </a:solidFill>
          </p:spPr>
          <p:txBody>
            <a:bodyPr wrap="square" lIns="0" tIns="0" rIns="0" bIns="0" rtlCol="0"/>
            <a:lstStyle/>
            <a:p>
              <a:endParaRPr/>
            </a:p>
          </p:txBody>
        </p:sp>
        <p:sp>
          <p:nvSpPr>
            <p:cNvPr id="9" name="object 9"/>
            <p:cNvSpPr/>
            <p:nvPr/>
          </p:nvSpPr>
          <p:spPr>
            <a:xfrm>
              <a:off x="2272283" y="3592067"/>
              <a:ext cx="3587750" cy="2958465"/>
            </a:xfrm>
            <a:custGeom>
              <a:avLst/>
              <a:gdLst/>
              <a:ahLst/>
              <a:cxnLst/>
              <a:rect l="l" t="t" r="r" b="b"/>
              <a:pathLst>
                <a:path w="3587750" h="2958465">
                  <a:moveTo>
                    <a:pt x="74675" y="2883408"/>
                  </a:moveTo>
                  <a:lnTo>
                    <a:pt x="74675" y="0"/>
                  </a:lnTo>
                </a:path>
                <a:path w="3587750" h="2958465">
                  <a:moveTo>
                    <a:pt x="0" y="2883408"/>
                  </a:moveTo>
                  <a:lnTo>
                    <a:pt x="74675" y="2883408"/>
                  </a:lnTo>
                </a:path>
                <a:path w="3587750" h="2958465">
                  <a:moveTo>
                    <a:pt x="0" y="2471928"/>
                  </a:moveTo>
                  <a:lnTo>
                    <a:pt x="74675" y="2471928"/>
                  </a:lnTo>
                </a:path>
                <a:path w="3587750" h="2958465">
                  <a:moveTo>
                    <a:pt x="0" y="2060448"/>
                  </a:moveTo>
                  <a:lnTo>
                    <a:pt x="74675" y="2060448"/>
                  </a:lnTo>
                </a:path>
                <a:path w="3587750" h="2958465">
                  <a:moveTo>
                    <a:pt x="0" y="1647444"/>
                  </a:moveTo>
                  <a:lnTo>
                    <a:pt x="74675" y="1647444"/>
                  </a:lnTo>
                </a:path>
                <a:path w="3587750" h="2958465">
                  <a:moveTo>
                    <a:pt x="0" y="1235964"/>
                  </a:moveTo>
                  <a:lnTo>
                    <a:pt x="74675" y="1235964"/>
                  </a:lnTo>
                </a:path>
                <a:path w="3587750" h="2958465">
                  <a:moveTo>
                    <a:pt x="0" y="822959"/>
                  </a:moveTo>
                  <a:lnTo>
                    <a:pt x="74675" y="822959"/>
                  </a:lnTo>
                </a:path>
                <a:path w="3587750" h="2958465">
                  <a:moveTo>
                    <a:pt x="0" y="411480"/>
                  </a:moveTo>
                  <a:lnTo>
                    <a:pt x="74675" y="411480"/>
                  </a:lnTo>
                </a:path>
                <a:path w="3587750" h="2958465">
                  <a:moveTo>
                    <a:pt x="0" y="0"/>
                  </a:moveTo>
                  <a:lnTo>
                    <a:pt x="74675" y="0"/>
                  </a:lnTo>
                </a:path>
                <a:path w="3587750" h="2958465">
                  <a:moveTo>
                    <a:pt x="74675" y="2883408"/>
                  </a:moveTo>
                  <a:lnTo>
                    <a:pt x="3587496" y="2883408"/>
                  </a:lnTo>
                </a:path>
                <a:path w="3587750" h="2958465">
                  <a:moveTo>
                    <a:pt x="74675" y="2883408"/>
                  </a:moveTo>
                  <a:lnTo>
                    <a:pt x="74675" y="2958083"/>
                  </a:lnTo>
                </a:path>
                <a:path w="3587750" h="2958465">
                  <a:moveTo>
                    <a:pt x="1246632" y="2883408"/>
                  </a:moveTo>
                  <a:lnTo>
                    <a:pt x="1246632" y="2958083"/>
                  </a:lnTo>
                </a:path>
                <a:path w="3587750" h="2958465">
                  <a:moveTo>
                    <a:pt x="2417064" y="2883408"/>
                  </a:moveTo>
                  <a:lnTo>
                    <a:pt x="2417064" y="2958083"/>
                  </a:lnTo>
                </a:path>
                <a:path w="3587750" h="2958465">
                  <a:moveTo>
                    <a:pt x="3587496" y="2883408"/>
                  </a:moveTo>
                  <a:lnTo>
                    <a:pt x="3587496" y="2958083"/>
                  </a:lnTo>
                </a:path>
              </a:pathLst>
            </a:custGeom>
            <a:ln w="6096">
              <a:solidFill>
                <a:srgbClr val="878787"/>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9078467" y="330708"/>
              <a:ext cx="960120" cy="536448"/>
            </a:xfrm>
            <a:prstGeom prst="rect">
              <a:avLst/>
            </a:prstGeom>
          </p:spPr>
        </p:pic>
      </p:grpSp>
      <p:sp>
        <p:nvSpPr>
          <p:cNvPr id="11" name="object 11"/>
          <p:cNvSpPr txBox="1"/>
          <p:nvPr/>
        </p:nvSpPr>
        <p:spPr>
          <a:xfrm>
            <a:off x="1771892" y="3270401"/>
            <a:ext cx="381635" cy="3312795"/>
          </a:xfrm>
          <a:prstGeom prst="rect">
            <a:avLst/>
          </a:prstGeom>
        </p:spPr>
        <p:txBody>
          <a:bodyPr vert="horz" wrap="square" lIns="0" tIns="139700" rIns="0" bIns="0" rtlCol="0">
            <a:spAutoFit/>
          </a:bodyPr>
          <a:lstStyle/>
          <a:p>
            <a:pPr marL="12700">
              <a:lnSpc>
                <a:spcPct val="100000"/>
              </a:lnSpc>
              <a:spcBef>
                <a:spcPts val="1100"/>
              </a:spcBef>
            </a:pPr>
            <a:r>
              <a:rPr sz="1850" spc="-25" dirty="0">
                <a:latin typeface="Calibri"/>
                <a:cs typeface="Calibri"/>
              </a:rPr>
              <a:t>102</a:t>
            </a:r>
            <a:endParaRPr sz="1850">
              <a:latin typeface="Calibri"/>
              <a:cs typeface="Calibri"/>
            </a:endParaRPr>
          </a:p>
          <a:p>
            <a:pPr marL="12700">
              <a:lnSpc>
                <a:spcPct val="100000"/>
              </a:lnSpc>
              <a:spcBef>
                <a:spcPts val="1010"/>
              </a:spcBef>
            </a:pPr>
            <a:r>
              <a:rPr sz="1850" spc="-25" dirty="0">
                <a:latin typeface="Calibri"/>
                <a:cs typeface="Calibri"/>
              </a:rPr>
              <a:t>100</a:t>
            </a:r>
            <a:endParaRPr sz="1850">
              <a:latin typeface="Calibri"/>
              <a:cs typeface="Calibri"/>
            </a:endParaRPr>
          </a:p>
          <a:p>
            <a:pPr marL="129539">
              <a:lnSpc>
                <a:spcPct val="100000"/>
              </a:lnSpc>
              <a:spcBef>
                <a:spcPts val="1019"/>
              </a:spcBef>
            </a:pPr>
            <a:r>
              <a:rPr sz="1850" spc="-25" dirty="0">
                <a:latin typeface="Calibri"/>
                <a:cs typeface="Calibri"/>
              </a:rPr>
              <a:t>98</a:t>
            </a:r>
            <a:endParaRPr sz="1850">
              <a:latin typeface="Calibri"/>
              <a:cs typeface="Calibri"/>
            </a:endParaRPr>
          </a:p>
          <a:p>
            <a:pPr marL="129539">
              <a:lnSpc>
                <a:spcPct val="100000"/>
              </a:lnSpc>
              <a:spcBef>
                <a:spcPts val="1019"/>
              </a:spcBef>
            </a:pPr>
            <a:r>
              <a:rPr sz="1850" spc="-25" dirty="0">
                <a:latin typeface="Calibri"/>
                <a:cs typeface="Calibri"/>
              </a:rPr>
              <a:t>96</a:t>
            </a:r>
            <a:endParaRPr sz="1850">
              <a:latin typeface="Calibri"/>
              <a:cs typeface="Calibri"/>
            </a:endParaRPr>
          </a:p>
          <a:p>
            <a:pPr marL="129539">
              <a:lnSpc>
                <a:spcPct val="100000"/>
              </a:lnSpc>
              <a:spcBef>
                <a:spcPts val="1019"/>
              </a:spcBef>
            </a:pPr>
            <a:r>
              <a:rPr sz="1850" spc="-25" dirty="0">
                <a:latin typeface="Calibri"/>
                <a:cs typeface="Calibri"/>
              </a:rPr>
              <a:t>94</a:t>
            </a:r>
            <a:endParaRPr sz="1850">
              <a:latin typeface="Calibri"/>
              <a:cs typeface="Calibri"/>
            </a:endParaRPr>
          </a:p>
          <a:p>
            <a:pPr marL="129539">
              <a:lnSpc>
                <a:spcPct val="100000"/>
              </a:lnSpc>
              <a:spcBef>
                <a:spcPts val="1019"/>
              </a:spcBef>
            </a:pPr>
            <a:r>
              <a:rPr sz="1850" spc="-25" dirty="0">
                <a:latin typeface="Calibri"/>
                <a:cs typeface="Calibri"/>
              </a:rPr>
              <a:t>92</a:t>
            </a:r>
            <a:endParaRPr sz="1850">
              <a:latin typeface="Calibri"/>
              <a:cs typeface="Calibri"/>
            </a:endParaRPr>
          </a:p>
          <a:p>
            <a:pPr marL="129539">
              <a:lnSpc>
                <a:spcPct val="100000"/>
              </a:lnSpc>
              <a:spcBef>
                <a:spcPts val="1005"/>
              </a:spcBef>
            </a:pPr>
            <a:r>
              <a:rPr sz="1850" spc="-25" dirty="0">
                <a:latin typeface="Calibri"/>
                <a:cs typeface="Calibri"/>
              </a:rPr>
              <a:t>90</a:t>
            </a:r>
            <a:endParaRPr sz="1850">
              <a:latin typeface="Calibri"/>
              <a:cs typeface="Calibri"/>
            </a:endParaRPr>
          </a:p>
          <a:p>
            <a:pPr marL="129539">
              <a:lnSpc>
                <a:spcPct val="100000"/>
              </a:lnSpc>
              <a:spcBef>
                <a:spcPts val="1025"/>
              </a:spcBef>
            </a:pPr>
            <a:r>
              <a:rPr sz="1850" spc="-25" dirty="0">
                <a:latin typeface="Calibri"/>
                <a:cs typeface="Calibri"/>
              </a:rPr>
              <a:t>88</a:t>
            </a:r>
            <a:endParaRPr sz="1850">
              <a:latin typeface="Calibri"/>
              <a:cs typeface="Calibri"/>
            </a:endParaRPr>
          </a:p>
        </p:txBody>
      </p:sp>
      <p:sp>
        <p:nvSpPr>
          <p:cNvPr id="12" name="object 12"/>
          <p:cNvSpPr txBox="1"/>
          <p:nvPr/>
        </p:nvSpPr>
        <p:spPr>
          <a:xfrm>
            <a:off x="2696982" y="6656331"/>
            <a:ext cx="464820"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Calibri"/>
                <a:cs typeface="Calibri"/>
              </a:rPr>
              <a:t>IDCT</a:t>
            </a:r>
            <a:endParaRPr sz="1850">
              <a:latin typeface="Calibri"/>
              <a:cs typeface="Calibri"/>
            </a:endParaRPr>
          </a:p>
        </p:txBody>
      </p:sp>
      <p:sp>
        <p:nvSpPr>
          <p:cNvPr id="13" name="object 13"/>
          <p:cNvSpPr txBox="1"/>
          <p:nvPr/>
        </p:nvSpPr>
        <p:spPr>
          <a:xfrm>
            <a:off x="3819135" y="6656331"/>
            <a:ext cx="560070"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Calibri"/>
                <a:cs typeface="Calibri"/>
              </a:rPr>
              <a:t>NDCT</a:t>
            </a:r>
            <a:endParaRPr sz="1850">
              <a:latin typeface="Calibri"/>
              <a:cs typeface="Calibri"/>
            </a:endParaRPr>
          </a:p>
        </p:txBody>
      </p:sp>
      <p:sp>
        <p:nvSpPr>
          <p:cNvPr id="14" name="object 14"/>
          <p:cNvSpPr txBox="1"/>
          <p:nvPr/>
        </p:nvSpPr>
        <p:spPr>
          <a:xfrm>
            <a:off x="5067293" y="6656331"/>
            <a:ext cx="411480" cy="311150"/>
          </a:xfrm>
          <a:prstGeom prst="rect">
            <a:avLst/>
          </a:prstGeom>
        </p:spPr>
        <p:txBody>
          <a:bodyPr vert="horz" wrap="square" lIns="0" tIns="15240" rIns="0" bIns="0" rtlCol="0">
            <a:spAutoFit/>
          </a:bodyPr>
          <a:lstStyle/>
          <a:p>
            <a:pPr marL="12700">
              <a:lnSpc>
                <a:spcPct val="100000"/>
              </a:lnSpc>
              <a:spcBef>
                <a:spcPts val="120"/>
              </a:spcBef>
            </a:pPr>
            <a:r>
              <a:rPr sz="1850" spc="-25" dirty="0">
                <a:latin typeface="Calibri"/>
                <a:cs typeface="Calibri"/>
              </a:rPr>
              <a:t>ACC</a:t>
            </a:r>
            <a:endParaRPr sz="1850">
              <a:latin typeface="Calibri"/>
              <a:cs typeface="Calibri"/>
            </a:endParaRPr>
          </a:p>
        </p:txBody>
      </p:sp>
      <p:sp>
        <p:nvSpPr>
          <p:cNvPr id="15" name="object 15"/>
          <p:cNvSpPr txBox="1"/>
          <p:nvPr/>
        </p:nvSpPr>
        <p:spPr>
          <a:xfrm>
            <a:off x="846825" y="1877732"/>
            <a:ext cx="7480300" cy="1393825"/>
          </a:xfrm>
          <a:prstGeom prst="rect">
            <a:avLst/>
          </a:prstGeom>
        </p:spPr>
        <p:txBody>
          <a:bodyPr vert="horz" wrap="square" lIns="0" tIns="12065" rIns="0" bIns="0" rtlCol="0">
            <a:spAutoFit/>
          </a:bodyPr>
          <a:lstStyle/>
          <a:p>
            <a:pPr marL="12700" marR="5080">
              <a:lnSpc>
                <a:spcPct val="122000"/>
              </a:lnSpc>
              <a:spcBef>
                <a:spcPts val="95"/>
              </a:spcBef>
              <a:tabLst>
                <a:tab pos="3924300" algn="l"/>
              </a:tabLst>
            </a:pPr>
            <a:r>
              <a:rPr sz="2450" dirty="0">
                <a:latin typeface="Calibri"/>
                <a:cs typeface="Calibri"/>
              </a:rPr>
              <a:t>As</a:t>
            </a:r>
            <a:r>
              <a:rPr sz="2450" spc="-30" dirty="0">
                <a:latin typeface="Calibri"/>
                <a:cs typeface="Calibri"/>
              </a:rPr>
              <a:t> </a:t>
            </a:r>
            <a:r>
              <a:rPr sz="2450" dirty="0">
                <a:latin typeface="Calibri"/>
                <a:cs typeface="Calibri"/>
              </a:rPr>
              <a:t>compared</a:t>
            </a:r>
            <a:r>
              <a:rPr sz="2450" spc="-45" dirty="0">
                <a:latin typeface="Calibri"/>
                <a:cs typeface="Calibri"/>
              </a:rPr>
              <a:t> </a:t>
            </a:r>
            <a:r>
              <a:rPr sz="2450" dirty="0">
                <a:latin typeface="Calibri"/>
                <a:cs typeface="Calibri"/>
              </a:rPr>
              <a:t>to</a:t>
            </a:r>
            <a:r>
              <a:rPr sz="2450" spc="-50" dirty="0">
                <a:latin typeface="Calibri"/>
                <a:cs typeface="Calibri"/>
              </a:rPr>
              <a:t> </a:t>
            </a:r>
            <a:r>
              <a:rPr sz="2450" dirty="0">
                <a:latin typeface="Calibri"/>
                <a:cs typeface="Calibri"/>
              </a:rPr>
              <a:t>wet</a:t>
            </a:r>
            <a:r>
              <a:rPr sz="2450" spc="-15" dirty="0">
                <a:latin typeface="Calibri"/>
                <a:cs typeface="Calibri"/>
              </a:rPr>
              <a:t> </a:t>
            </a:r>
            <a:r>
              <a:rPr sz="2450" dirty="0">
                <a:latin typeface="Calibri"/>
                <a:cs typeface="Calibri"/>
              </a:rPr>
              <a:t>cooling</a:t>
            </a:r>
            <a:r>
              <a:rPr sz="2450" spc="-55" dirty="0">
                <a:latin typeface="Calibri"/>
                <a:cs typeface="Calibri"/>
              </a:rPr>
              <a:t> </a:t>
            </a:r>
            <a:r>
              <a:rPr sz="2450" dirty="0">
                <a:latin typeface="Calibri"/>
                <a:cs typeface="Calibri"/>
              </a:rPr>
              <a:t>system,</a:t>
            </a:r>
            <a:r>
              <a:rPr sz="2450" spc="-25" dirty="0">
                <a:latin typeface="Calibri"/>
                <a:cs typeface="Calibri"/>
              </a:rPr>
              <a:t> </a:t>
            </a:r>
            <a:r>
              <a:rPr sz="2450" dirty="0">
                <a:latin typeface="Calibri"/>
                <a:cs typeface="Calibri"/>
              </a:rPr>
              <a:t>dry</a:t>
            </a:r>
            <a:r>
              <a:rPr sz="2450" spc="-10" dirty="0">
                <a:latin typeface="Calibri"/>
                <a:cs typeface="Calibri"/>
              </a:rPr>
              <a:t> </a:t>
            </a:r>
            <a:r>
              <a:rPr sz="2450" dirty="0">
                <a:latin typeface="Calibri"/>
                <a:cs typeface="Calibri"/>
              </a:rPr>
              <a:t>condenser</a:t>
            </a:r>
            <a:r>
              <a:rPr sz="2450" spc="-25" dirty="0">
                <a:latin typeface="Calibri"/>
                <a:cs typeface="Calibri"/>
              </a:rPr>
              <a:t> </a:t>
            </a:r>
            <a:r>
              <a:rPr sz="2450" spc="-10" dirty="0">
                <a:latin typeface="Calibri"/>
                <a:cs typeface="Calibri"/>
              </a:rPr>
              <a:t>cooling </a:t>
            </a:r>
            <a:r>
              <a:rPr sz="2450" dirty="0">
                <a:latin typeface="Calibri"/>
                <a:cs typeface="Calibri"/>
              </a:rPr>
              <a:t>system</a:t>
            </a:r>
            <a:r>
              <a:rPr sz="2450" spc="-65" dirty="0">
                <a:latin typeface="Calibri"/>
                <a:cs typeface="Calibri"/>
              </a:rPr>
              <a:t> </a:t>
            </a:r>
            <a:r>
              <a:rPr sz="2450" dirty="0">
                <a:latin typeface="Calibri"/>
                <a:cs typeface="Calibri"/>
              </a:rPr>
              <a:t>results</a:t>
            </a:r>
            <a:r>
              <a:rPr sz="2450" spc="-40" dirty="0">
                <a:latin typeface="Calibri"/>
                <a:cs typeface="Calibri"/>
              </a:rPr>
              <a:t> </a:t>
            </a:r>
            <a:r>
              <a:rPr sz="2450" dirty="0">
                <a:latin typeface="Calibri"/>
                <a:cs typeface="Calibri"/>
              </a:rPr>
              <a:t>in</a:t>
            </a:r>
            <a:r>
              <a:rPr sz="2450" spc="-85" dirty="0">
                <a:latin typeface="Calibri"/>
                <a:cs typeface="Calibri"/>
              </a:rPr>
              <a:t> </a:t>
            </a:r>
            <a:r>
              <a:rPr sz="2450" dirty="0">
                <a:latin typeface="Calibri"/>
                <a:cs typeface="Calibri"/>
              </a:rPr>
              <a:t>reduction</a:t>
            </a:r>
            <a:r>
              <a:rPr sz="2450" spc="-55" dirty="0">
                <a:latin typeface="Calibri"/>
                <a:cs typeface="Calibri"/>
              </a:rPr>
              <a:t> </a:t>
            </a:r>
            <a:r>
              <a:rPr sz="2450" spc="-25" dirty="0">
                <a:latin typeface="Calibri"/>
                <a:cs typeface="Calibri"/>
              </a:rPr>
              <a:t>of</a:t>
            </a:r>
            <a:r>
              <a:rPr sz="2450" dirty="0">
                <a:latin typeface="Calibri"/>
                <a:cs typeface="Calibri"/>
              </a:rPr>
              <a:t>	unit</a:t>
            </a:r>
            <a:r>
              <a:rPr sz="2450" spc="20" dirty="0">
                <a:latin typeface="Calibri"/>
                <a:cs typeface="Calibri"/>
              </a:rPr>
              <a:t> </a:t>
            </a:r>
            <a:r>
              <a:rPr sz="2450" dirty="0">
                <a:latin typeface="Calibri"/>
                <a:cs typeface="Calibri"/>
              </a:rPr>
              <a:t>output</a:t>
            </a:r>
            <a:r>
              <a:rPr sz="2450" spc="-10" dirty="0">
                <a:latin typeface="Calibri"/>
                <a:cs typeface="Calibri"/>
              </a:rPr>
              <a:t> </a:t>
            </a:r>
            <a:r>
              <a:rPr sz="2450" dirty="0">
                <a:latin typeface="Calibri"/>
                <a:cs typeface="Calibri"/>
              </a:rPr>
              <a:t>by</a:t>
            </a:r>
            <a:r>
              <a:rPr sz="2450" spc="30" dirty="0">
                <a:latin typeface="Calibri"/>
                <a:cs typeface="Calibri"/>
              </a:rPr>
              <a:t> </a:t>
            </a:r>
            <a:r>
              <a:rPr sz="2450" dirty="0">
                <a:latin typeface="Calibri"/>
                <a:cs typeface="Calibri"/>
              </a:rPr>
              <a:t>about</a:t>
            </a:r>
            <a:r>
              <a:rPr sz="2450" spc="-10" dirty="0">
                <a:latin typeface="Calibri"/>
                <a:cs typeface="Calibri"/>
              </a:rPr>
              <a:t> </a:t>
            </a:r>
            <a:r>
              <a:rPr sz="2450" spc="-25" dirty="0">
                <a:latin typeface="Calibri"/>
                <a:cs typeface="Calibri"/>
              </a:rPr>
              <a:t>7%</a:t>
            </a:r>
            <a:endParaRPr sz="2450">
              <a:latin typeface="Calibri"/>
              <a:cs typeface="Calibri"/>
            </a:endParaRPr>
          </a:p>
          <a:p>
            <a:pPr marL="3002280">
              <a:lnSpc>
                <a:spcPct val="100000"/>
              </a:lnSpc>
              <a:spcBef>
                <a:spcPts val="955"/>
              </a:spcBef>
            </a:pPr>
            <a:r>
              <a:rPr sz="2200" b="1" dirty="0">
                <a:latin typeface="Calibri"/>
                <a:cs typeface="Calibri"/>
              </a:rPr>
              <a:t>Unit</a:t>
            </a:r>
            <a:r>
              <a:rPr sz="2200" b="1" spc="15" dirty="0">
                <a:latin typeface="Calibri"/>
                <a:cs typeface="Calibri"/>
              </a:rPr>
              <a:t> </a:t>
            </a:r>
            <a:r>
              <a:rPr sz="2200" b="1" dirty="0">
                <a:latin typeface="Calibri"/>
                <a:cs typeface="Calibri"/>
              </a:rPr>
              <a:t>Output</a:t>
            </a:r>
            <a:r>
              <a:rPr sz="2200" b="1" spc="20" dirty="0">
                <a:latin typeface="Calibri"/>
                <a:cs typeface="Calibri"/>
              </a:rPr>
              <a:t> </a:t>
            </a:r>
            <a:r>
              <a:rPr sz="2200" b="1" spc="-25" dirty="0">
                <a:latin typeface="Calibri"/>
                <a:cs typeface="Calibri"/>
              </a:rPr>
              <a:t>(%)</a:t>
            </a:r>
            <a:endParaRPr sz="2200">
              <a:latin typeface="Calibri"/>
              <a:cs typeface="Calibri"/>
            </a:endParaRPr>
          </a:p>
        </p:txBody>
      </p:sp>
      <p:sp>
        <p:nvSpPr>
          <p:cNvPr id="16" name="object 16"/>
          <p:cNvSpPr/>
          <p:nvPr/>
        </p:nvSpPr>
        <p:spPr>
          <a:xfrm>
            <a:off x="6099047" y="5123688"/>
            <a:ext cx="131445" cy="131445"/>
          </a:xfrm>
          <a:custGeom>
            <a:avLst/>
            <a:gdLst/>
            <a:ahLst/>
            <a:cxnLst/>
            <a:rect l="l" t="t" r="r" b="b"/>
            <a:pathLst>
              <a:path w="131445" h="131445">
                <a:moveTo>
                  <a:pt x="131064" y="131064"/>
                </a:moveTo>
                <a:lnTo>
                  <a:pt x="0" y="131064"/>
                </a:lnTo>
                <a:lnTo>
                  <a:pt x="0" y="0"/>
                </a:lnTo>
                <a:lnTo>
                  <a:pt x="131064" y="0"/>
                </a:lnTo>
                <a:lnTo>
                  <a:pt x="131064" y="131064"/>
                </a:lnTo>
                <a:close/>
              </a:path>
            </a:pathLst>
          </a:custGeom>
          <a:solidFill>
            <a:srgbClr val="4F80BC"/>
          </a:solidFill>
        </p:spPr>
        <p:txBody>
          <a:bodyPr wrap="square" lIns="0" tIns="0" rIns="0" bIns="0" rtlCol="0"/>
          <a:lstStyle/>
          <a:p>
            <a:endParaRPr/>
          </a:p>
        </p:txBody>
      </p:sp>
      <p:sp>
        <p:nvSpPr>
          <p:cNvPr id="17" name="object 17"/>
          <p:cNvSpPr txBox="1"/>
          <p:nvPr/>
        </p:nvSpPr>
        <p:spPr>
          <a:xfrm>
            <a:off x="6278355" y="4993630"/>
            <a:ext cx="1533525" cy="311150"/>
          </a:xfrm>
          <a:prstGeom prst="rect">
            <a:avLst/>
          </a:prstGeom>
        </p:spPr>
        <p:txBody>
          <a:bodyPr vert="horz" wrap="square" lIns="0" tIns="15240" rIns="0" bIns="0" rtlCol="0">
            <a:spAutoFit/>
          </a:bodyPr>
          <a:lstStyle/>
          <a:p>
            <a:pPr marL="12700">
              <a:lnSpc>
                <a:spcPct val="100000"/>
              </a:lnSpc>
              <a:spcBef>
                <a:spcPts val="120"/>
              </a:spcBef>
            </a:pPr>
            <a:r>
              <a:rPr sz="1850" dirty="0">
                <a:latin typeface="Calibri"/>
                <a:cs typeface="Calibri"/>
              </a:rPr>
              <a:t>Unit</a:t>
            </a:r>
            <a:r>
              <a:rPr sz="1850" spc="-35" dirty="0">
                <a:latin typeface="Calibri"/>
                <a:cs typeface="Calibri"/>
              </a:rPr>
              <a:t> </a:t>
            </a:r>
            <a:r>
              <a:rPr sz="1850" dirty="0">
                <a:latin typeface="Calibri"/>
                <a:cs typeface="Calibri"/>
              </a:rPr>
              <a:t>Output</a:t>
            </a:r>
            <a:r>
              <a:rPr sz="1850" spc="-35" dirty="0">
                <a:latin typeface="Calibri"/>
                <a:cs typeface="Calibri"/>
              </a:rPr>
              <a:t> </a:t>
            </a:r>
            <a:r>
              <a:rPr sz="1850" spc="-25" dirty="0">
                <a:latin typeface="Calibri"/>
                <a:cs typeface="Calibri"/>
              </a:rPr>
              <a:t>(%)</a:t>
            </a:r>
            <a:endParaRPr sz="185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70707" rIns="0" bIns="0" rtlCol="0">
            <a:spAutoFit/>
          </a:bodyPr>
          <a:lstStyle/>
          <a:p>
            <a:pPr marL="705485">
              <a:lnSpc>
                <a:spcPct val="100000"/>
              </a:lnSpc>
              <a:spcBef>
                <a:spcPts val="125"/>
              </a:spcBef>
            </a:pPr>
            <a:r>
              <a:rPr sz="2900" b="1" spc="-25" dirty="0">
                <a:solidFill>
                  <a:srgbClr val="000000"/>
                </a:solidFill>
                <a:latin typeface="Cambria"/>
                <a:cs typeface="Cambria"/>
              </a:rPr>
              <a:t>Techno-</a:t>
            </a:r>
            <a:r>
              <a:rPr sz="2900" b="1" spc="-150" dirty="0">
                <a:solidFill>
                  <a:srgbClr val="000000"/>
                </a:solidFill>
                <a:latin typeface="Cambria"/>
                <a:cs typeface="Cambria"/>
              </a:rPr>
              <a:t> </a:t>
            </a:r>
            <a:r>
              <a:rPr sz="2900" b="1" dirty="0">
                <a:solidFill>
                  <a:srgbClr val="000000"/>
                </a:solidFill>
                <a:latin typeface="Cambria"/>
                <a:cs typeface="Cambria"/>
              </a:rPr>
              <a:t>economics</a:t>
            </a:r>
            <a:r>
              <a:rPr sz="2900" b="1" spc="-55" dirty="0">
                <a:solidFill>
                  <a:srgbClr val="000000"/>
                </a:solidFill>
                <a:latin typeface="Cambria"/>
                <a:cs typeface="Cambria"/>
              </a:rPr>
              <a:t> </a:t>
            </a:r>
            <a:r>
              <a:rPr sz="2900" b="1" dirty="0">
                <a:solidFill>
                  <a:srgbClr val="000000"/>
                </a:solidFill>
                <a:latin typeface="Cambria"/>
                <a:cs typeface="Cambria"/>
              </a:rPr>
              <a:t>of</a:t>
            </a:r>
            <a:r>
              <a:rPr sz="2900" b="1" spc="-55" dirty="0">
                <a:solidFill>
                  <a:srgbClr val="000000"/>
                </a:solidFill>
                <a:latin typeface="Cambria"/>
                <a:cs typeface="Cambria"/>
              </a:rPr>
              <a:t> </a:t>
            </a:r>
            <a:r>
              <a:rPr sz="2900" b="1" dirty="0">
                <a:solidFill>
                  <a:srgbClr val="000000"/>
                </a:solidFill>
                <a:latin typeface="Cambria"/>
                <a:cs typeface="Cambria"/>
              </a:rPr>
              <a:t>Dry</a:t>
            </a:r>
            <a:r>
              <a:rPr sz="2900" b="1" spc="-65" dirty="0">
                <a:solidFill>
                  <a:srgbClr val="000000"/>
                </a:solidFill>
                <a:latin typeface="Cambria"/>
                <a:cs typeface="Cambria"/>
              </a:rPr>
              <a:t> </a:t>
            </a:r>
            <a:r>
              <a:rPr sz="2900" b="1" dirty="0">
                <a:solidFill>
                  <a:srgbClr val="000000"/>
                </a:solidFill>
                <a:latin typeface="Cambria"/>
                <a:cs typeface="Cambria"/>
              </a:rPr>
              <a:t>&amp;</a:t>
            </a:r>
            <a:r>
              <a:rPr sz="2900" b="1" spc="-60" dirty="0">
                <a:solidFill>
                  <a:srgbClr val="000000"/>
                </a:solidFill>
                <a:latin typeface="Cambria"/>
                <a:cs typeface="Cambria"/>
              </a:rPr>
              <a:t> </a:t>
            </a:r>
            <a:r>
              <a:rPr sz="2900" b="1" dirty="0">
                <a:solidFill>
                  <a:srgbClr val="000000"/>
                </a:solidFill>
                <a:latin typeface="Cambria"/>
                <a:cs typeface="Cambria"/>
              </a:rPr>
              <a:t>Wet</a:t>
            </a:r>
            <a:r>
              <a:rPr sz="2900" b="1" spc="-80" dirty="0">
                <a:solidFill>
                  <a:srgbClr val="000000"/>
                </a:solidFill>
                <a:latin typeface="Cambria"/>
                <a:cs typeface="Cambria"/>
              </a:rPr>
              <a:t> </a:t>
            </a:r>
            <a:r>
              <a:rPr sz="2900" b="1" dirty="0">
                <a:solidFill>
                  <a:srgbClr val="000000"/>
                </a:solidFill>
                <a:latin typeface="Cambria"/>
                <a:cs typeface="Cambria"/>
              </a:rPr>
              <a:t>Cooling </a:t>
            </a:r>
            <a:r>
              <a:rPr sz="2900" b="1" spc="-10" dirty="0">
                <a:solidFill>
                  <a:srgbClr val="000000"/>
                </a:solidFill>
                <a:latin typeface="Cambria"/>
                <a:cs typeface="Cambria"/>
              </a:rPr>
              <a:t>Systems</a:t>
            </a:r>
            <a:endParaRPr sz="2900">
              <a:latin typeface="Cambria"/>
              <a:cs typeface="Cambria"/>
            </a:endParaRPr>
          </a:p>
        </p:txBody>
      </p:sp>
      <p:sp>
        <p:nvSpPr>
          <p:cNvPr id="4" name="object 4"/>
          <p:cNvSpPr txBox="1"/>
          <p:nvPr/>
        </p:nvSpPr>
        <p:spPr>
          <a:xfrm>
            <a:off x="1201932" y="2040137"/>
            <a:ext cx="7656830" cy="671195"/>
          </a:xfrm>
          <a:prstGeom prst="rect">
            <a:avLst/>
          </a:prstGeom>
        </p:spPr>
        <p:txBody>
          <a:bodyPr vert="horz" wrap="square" lIns="0" tIns="13335" rIns="0" bIns="0" rtlCol="0">
            <a:spAutoFit/>
          </a:bodyPr>
          <a:lstStyle/>
          <a:p>
            <a:pPr marL="12700" marR="5080">
              <a:lnSpc>
                <a:spcPts val="2590"/>
              </a:lnSpc>
              <a:spcBef>
                <a:spcPts val="105"/>
              </a:spcBef>
            </a:pPr>
            <a:r>
              <a:rPr sz="2050" dirty="0">
                <a:latin typeface="Cambria"/>
                <a:cs typeface="Cambria"/>
              </a:rPr>
              <a:t>The</a:t>
            </a:r>
            <a:r>
              <a:rPr sz="2050" spc="-25" dirty="0">
                <a:latin typeface="Cambria"/>
                <a:cs typeface="Cambria"/>
              </a:rPr>
              <a:t> </a:t>
            </a:r>
            <a:r>
              <a:rPr sz="2050" dirty="0">
                <a:latin typeface="Cambria"/>
                <a:cs typeface="Cambria"/>
              </a:rPr>
              <a:t>heat</a:t>
            </a:r>
            <a:r>
              <a:rPr sz="2050" spc="5" dirty="0">
                <a:latin typeface="Cambria"/>
                <a:cs typeface="Cambria"/>
              </a:rPr>
              <a:t> </a:t>
            </a:r>
            <a:r>
              <a:rPr sz="2050" dirty="0">
                <a:latin typeface="Cambria"/>
                <a:cs typeface="Cambria"/>
              </a:rPr>
              <a:t>rate</a:t>
            </a:r>
            <a:r>
              <a:rPr sz="2050" spc="-45" dirty="0">
                <a:latin typeface="Cambria"/>
                <a:cs typeface="Cambria"/>
              </a:rPr>
              <a:t> </a:t>
            </a:r>
            <a:r>
              <a:rPr sz="2050" dirty="0">
                <a:latin typeface="Cambria"/>
                <a:cs typeface="Cambria"/>
              </a:rPr>
              <a:t>of</a:t>
            </a:r>
            <a:r>
              <a:rPr sz="2050" spc="-50" dirty="0">
                <a:latin typeface="Cambria"/>
                <a:cs typeface="Cambria"/>
              </a:rPr>
              <a:t> </a:t>
            </a:r>
            <a:r>
              <a:rPr sz="2050" dirty="0">
                <a:latin typeface="Cambria"/>
                <a:cs typeface="Cambria"/>
              </a:rPr>
              <a:t>the</a:t>
            </a:r>
            <a:r>
              <a:rPr sz="2050" spc="-20" dirty="0">
                <a:latin typeface="Cambria"/>
                <a:cs typeface="Cambria"/>
              </a:rPr>
              <a:t> </a:t>
            </a:r>
            <a:r>
              <a:rPr sz="2050" dirty="0">
                <a:latin typeface="Cambria"/>
                <a:cs typeface="Cambria"/>
              </a:rPr>
              <a:t>unit</a:t>
            </a:r>
            <a:r>
              <a:rPr sz="2050" spc="-40" dirty="0">
                <a:latin typeface="Cambria"/>
                <a:cs typeface="Cambria"/>
              </a:rPr>
              <a:t> </a:t>
            </a:r>
            <a:r>
              <a:rPr sz="2050" dirty="0">
                <a:latin typeface="Cambria"/>
                <a:cs typeface="Cambria"/>
              </a:rPr>
              <a:t>with</a:t>
            </a:r>
            <a:r>
              <a:rPr sz="2050" spc="-50" dirty="0">
                <a:latin typeface="Cambria"/>
                <a:cs typeface="Cambria"/>
              </a:rPr>
              <a:t> </a:t>
            </a:r>
            <a:r>
              <a:rPr sz="2050" dirty="0">
                <a:latin typeface="Cambria"/>
                <a:cs typeface="Cambria"/>
              </a:rPr>
              <a:t>dry</a:t>
            </a:r>
            <a:r>
              <a:rPr sz="2050" spc="-35" dirty="0">
                <a:latin typeface="Cambria"/>
                <a:cs typeface="Cambria"/>
              </a:rPr>
              <a:t> </a:t>
            </a:r>
            <a:r>
              <a:rPr sz="2050" dirty="0">
                <a:latin typeface="Cambria"/>
                <a:cs typeface="Cambria"/>
              </a:rPr>
              <a:t>condenser</a:t>
            </a:r>
            <a:r>
              <a:rPr sz="2050" spc="-10" dirty="0">
                <a:latin typeface="Cambria"/>
                <a:cs typeface="Cambria"/>
              </a:rPr>
              <a:t> </a:t>
            </a:r>
            <a:r>
              <a:rPr sz="2050" dirty="0">
                <a:latin typeface="Cambria"/>
                <a:cs typeface="Cambria"/>
              </a:rPr>
              <a:t>cooling</a:t>
            </a:r>
            <a:r>
              <a:rPr sz="2050" spc="-55" dirty="0">
                <a:latin typeface="Cambria"/>
                <a:cs typeface="Cambria"/>
              </a:rPr>
              <a:t> </a:t>
            </a:r>
            <a:r>
              <a:rPr sz="2050" dirty="0">
                <a:latin typeface="Cambria"/>
                <a:cs typeface="Cambria"/>
              </a:rPr>
              <a:t>system</a:t>
            </a:r>
            <a:r>
              <a:rPr sz="2050" spc="-5" dirty="0">
                <a:latin typeface="Cambria"/>
                <a:cs typeface="Cambria"/>
              </a:rPr>
              <a:t> </a:t>
            </a:r>
            <a:r>
              <a:rPr sz="2050" dirty="0">
                <a:latin typeface="Cambria"/>
                <a:cs typeface="Cambria"/>
              </a:rPr>
              <a:t>is</a:t>
            </a:r>
            <a:r>
              <a:rPr sz="2050" spc="-45" dirty="0">
                <a:latin typeface="Cambria"/>
                <a:cs typeface="Cambria"/>
              </a:rPr>
              <a:t> </a:t>
            </a:r>
            <a:r>
              <a:rPr sz="2050" spc="-10" dirty="0">
                <a:latin typeface="Cambria"/>
                <a:cs typeface="Cambria"/>
              </a:rPr>
              <a:t>higher </a:t>
            </a:r>
            <a:r>
              <a:rPr sz="2050" dirty="0">
                <a:latin typeface="Cambria"/>
                <a:cs typeface="Cambria"/>
              </a:rPr>
              <a:t>by</a:t>
            </a:r>
            <a:r>
              <a:rPr sz="2050" spc="-30" dirty="0">
                <a:latin typeface="Cambria"/>
                <a:cs typeface="Cambria"/>
              </a:rPr>
              <a:t> </a:t>
            </a:r>
            <a:r>
              <a:rPr sz="2050" dirty="0">
                <a:latin typeface="Cambria"/>
                <a:cs typeface="Cambria"/>
              </a:rPr>
              <a:t>about</a:t>
            </a:r>
            <a:r>
              <a:rPr sz="2050" spc="-65" dirty="0">
                <a:latin typeface="Cambria"/>
                <a:cs typeface="Cambria"/>
              </a:rPr>
              <a:t> </a:t>
            </a:r>
            <a:r>
              <a:rPr sz="2050" dirty="0">
                <a:latin typeface="Cambria"/>
                <a:cs typeface="Cambria"/>
              </a:rPr>
              <a:t>7%</a:t>
            </a:r>
            <a:r>
              <a:rPr sz="2050" spc="-45" dirty="0">
                <a:latin typeface="Cambria"/>
                <a:cs typeface="Cambria"/>
              </a:rPr>
              <a:t> </a:t>
            </a:r>
            <a:r>
              <a:rPr sz="2050" dirty="0">
                <a:latin typeface="Cambria"/>
                <a:cs typeface="Cambria"/>
              </a:rPr>
              <a:t>in</a:t>
            </a:r>
            <a:r>
              <a:rPr sz="2050" spc="-40" dirty="0">
                <a:latin typeface="Cambria"/>
                <a:cs typeface="Cambria"/>
              </a:rPr>
              <a:t> </a:t>
            </a:r>
            <a:r>
              <a:rPr sz="2050" dirty="0">
                <a:latin typeface="Cambria"/>
                <a:cs typeface="Cambria"/>
              </a:rPr>
              <a:t>accordance</a:t>
            </a:r>
            <a:r>
              <a:rPr sz="2050" spc="-15" dirty="0">
                <a:latin typeface="Cambria"/>
                <a:cs typeface="Cambria"/>
              </a:rPr>
              <a:t> </a:t>
            </a:r>
            <a:r>
              <a:rPr sz="2050" dirty="0">
                <a:latin typeface="Cambria"/>
                <a:cs typeface="Cambria"/>
              </a:rPr>
              <a:t>with</a:t>
            </a:r>
            <a:r>
              <a:rPr sz="2050" spc="-25" dirty="0">
                <a:latin typeface="Cambria"/>
                <a:cs typeface="Cambria"/>
              </a:rPr>
              <a:t> </a:t>
            </a:r>
            <a:r>
              <a:rPr sz="2050" dirty="0">
                <a:latin typeface="Cambria"/>
                <a:cs typeface="Cambria"/>
              </a:rPr>
              <a:t>reduced</a:t>
            </a:r>
            <a:r>
              <a:rPr sz="2050" spc="-15" dirty="0">
                <a:latin typeface="Cambria"/>
                <a:cs typeface="Cambria"/>
              </a:rPr>
              <a:t> </a:t>
            </a:r>
            <a:r>
              <a:rPr sz="2050" dirty="0">
                <a:latin typeface="Cambria"/>
                <a:cs typeface="Cambria"/>
              </a:rPr>
              <a:t>output</a:t>
            </a:r>
            <a:r>
              <a:rPr sz="2050" spc="-20" dirty="0">
                <a:latin typeface="Cambria"/>
                <a:cs typeface="Cambria"/>
              </a:rPr>
              <a:t> </a:t>
            </a:r>
            <a:r>
              <a:rPr sz="2050" dirty="0">
                <a:latin typeface="Cambria"/>
                <a:cs typeface="Cambria"/>
              </a:rPr>
              <a:t>as</a:t>
            </a:r>
            <a:r>
              <a:rPr sz="2050" spc="-25" dirty="0">
                <a:latin typeface="Cambria"/>
                <a:cs typeface="Cambria"/>
              </a:rPr>
              <a:t> </a:t>
            </a:r>
            <a:r>
              <a:rPr sz="2050" spc="-10" dirty="0">
                <a:latin typeface="Cambria"/>
                <a:cs typeface="Cambria"/>
              </a:rPr>
              <a:t>indicated.</a:t>
            </a:r>
            <a:endParaRPr sz="2050">
              <a:latin typeface="Cambria"/>
              <a:cs typeface="Cambria"/>
            </a:endParaRPr>
          </a:p>
        </p:txBody>
      </p:sp>
      <p:sp>
        <p:nvSpPr>
          <p:cNvPr id="5" name="object 5"/>
          <p:cNvSpPr txBox="1"/>
          <p:nvPr/>
        </p:nvSpPr>
        <p:spPr>
          <a:xfrm>
            <a:off x="1201879" y="3388894"/>
            <a:ext cx="1734820" cy="783590"/>
          </a:xfrm>
          <a:prstGeom prst="rect">
            <a:avLst/>
          </a:prstGeom>
        </p:spPr>
        <p:txBody>
          <a:bodyPr vert="horz" wrap="square" lIns="0" tIns="10795" rIns="0" bIns="0" rtlCol="0">
            <a:spAutoFit/>
          </a:bodyPr>
          <a:lstStyle/>
          <a:p>
            <a:pPr marL="12700" marR="5080">
              <a:lnSpc>
                <a:spcPct val="101600"/>
              </a:lnSpc>
              <a:spcBef>
                <a:spcPts val="85"/>
              </a:spcBef>
            </a:pPr>
            <a:r>
              <a:rPr sz="2450" dirty="0">
                <a:latin typeface="Cambria"/>
                <a:cs typeface="Cambria"/>
              </a:rPr>
              <a:t>Heat</a:t>
            </a:r>
            <a:r>
              <a:rPr sz="2450" spc="-15" dirty="0">
                <a:latin typeface="Cambria"/>
                <a:cs typeface="Cambria"/>
              </a:rPr>
              <a:t> </a:t>
            </a:r>
            <a:r>
              <a:rPr sz="2450" dirty="0">
                <a:latin typeface="Cambria"/>
                <a:cs typeface="Cambria"/>
              </a:rPr>
              <a:t>Rate</a:t>
            </a:r>
            <a:r>
              <a:rPr sz="2450" spc="-40" dirty="0">
                <a:latin typeface="Cambria"/>
                <a:cs typeface="Cambria"/>
              </a:rPr>
              <a:t> </a:t>
            </a:r>
            <a:r>
              <a:rPr sz="2450" spc="-25" dirty="0">
                <a:latin typeface="Cambria"/>
                <a:cs typeface="Cambria"/>
              </a:rPr>
              <a:t>on ACC</a:t>
            </a:r>
            <a:endParaRPr sz="2450">
              <a:latin typeface="Cambria"/>
              <a:cs typeface="Cambria"/>
            </a:endParaRPr>
          </a:p>
        </p:txBody>
      </p:sp>
      <p:sp>
        <p:nvSpPr>
          <p:cNvPr id="6" name="object 6"/>
          <p:cNvSpPr txBox="1"/>
          <p:nvPr/>
        </p:nvSpPr>
        <p:spPr>
          <a:xfrm>
            <a:off x="1201932" y="4350578"/>
            <a:ext cx="7530465" cy="991235"/>
          </a:xfrm>
          <a:prstGeom prst="rect">
            <a:avLst/>
          </a:prstGeom>
        </p:spPr>
        <p:txBody>
          <a:bodyPr vert="horz" wrap="square" lIns="0" tIns="11430" rIns="0" bIns="0" rtlCol="0">
            <a:spAutoFit/>
          </a:bodyPr>
          <a:lstStyle/>
          <a:p>
            <a:pPr marL="12700" marR="5080">
              <a:lnSpc>
                <a:spcPct val="101400"/>
              </a:lnSpc>
              <a:spcBef>
                <a:spcPts val="90"/>
              </a:spcBef>
            </a:pPr>
            <a:r>
              <a:rPr sz="2050" dirty="0">
                <a:latin typeface="Cambria"/>
                <a:cs typeface="Cambria"/>
              </a:rPr>
              <a:t>In</a:t>
            </a:r>
            <a:r>
              <a:rPr sz="2050" spc="-45" dirty="0">
                <a:latin typeface="Cambria"/>
                <a:cs typeface="Cambria"/>
              </a:rPr>
              <a:t> </a:t>
            </a:r>
            <a:r>
              <a:rPr sz="2050" dirty="0">
                <a:latin typeface="Cambria"/>
                <a:cs typeface="Cambria"/>
              </a:rPr>
              <a:t>terms</a:t>
            </a:r>
            <a:r>
              <a:rPr sz="2050" spc="-25" dirty="0">
                <a:latin typeface="Cambria"/>
                <a:cs typeface="Cambria"/>
              </a:rPr>
              <a:t> </a:t>
            </a:r>
            <a:r>
              <a:rPr sz="2050" dirty="0">
                <a:latin typeface="Cambria"/>
                <a:cs typeface="Cambria"/>
              </a:rPr>
              <a:t>of</a:t>
            </a:r>
            <a:r>
              <a:rPr sz="2050" spc="-55" dirty="0">
                <a:latin typeface="Cambria"/>
                <a:cs typeface="Cambria"/>
              </a:rPr>
              <a:t> </a:t>
            </a:r>
            <a:r>
              <a:rPr sz="2050" spc="-20" dirty="0">
                <a:latin typeface="Cambria"/>
                <a:cs typeface="Cambria"/>
              </a:rPr>
              <a:t>efficiency,</a:t>
            </a:r>
            <a:r>
              <a:rPr sz="2050" spc="35" dirty="0">
                <a:latin typeface="Cambria"/>
                <a:cs typeface="Cambria"/>
              </a:rPr>
              <a:t> </a:t>
            </a:r>
            <a:r>
              <a:rPr sz="2050" dirty="0">
                <a:latin typeface="Cambria"/>
                <a:cs typeface="Cambria"/>
              </a:rPr>
              <a:t>thermal</a:t>
            </a:r>
            <a:r>
              <a:rPr sz="2050" spc="-30" dirty="0">
                <a:latin typeface="Cambria"/>
                <a:cs typeface="Cambria"/>
              </a:rPr>
              <a:t> </a:t>
            </a:r>
            <a:r>
              <a:rPr sz="2050" dirty="0">
                <a:latin typeface="Cambria"/>
                <a:cs typeface="Cambria"/>
              </a:rPr>
              <a:t>efficiency</a:t>
            </a:r>
            <a:r>
              <a:rPr sz="2050" spc="15" dirty="0">
                <a:latin typeface="Cambria"/>
                <a:cs typeface="Cambria"/>
              </a:rPr>
              <a:t> </a:t>
            </a:r>
            <a:r>
              <a:rPr sz="2050" dirty="0">
                <a:latin typeface="Cambria"/>
                <a:cs typeface="Cambria"/>
              </a:rPr>
              <a:t>of</a:t>
            </a:r>
            <a:r>
              <a:rPr sz="2050" spc="-35" dirty="0">
                <a:latin typeface="Cambria"/>
                <a:cs typeface="Cambria"/>
              </a:rPr>
              <a:t> </a:t>
            </a:r>
            <a:r>
              <a:rPr sz="2050" dirty="0">
                <a:latin typeface="Cambria"/>
                <a:cs typeface="Cambria"/>
              </a:rPr>
              <a:t>the</a:t>
            </a:r>
            <a:r>
              <a:rPr sz="2050" spc="-40" dirty="0">
                <a:latin typeface="Cambria"/>
                <a:cs typeface="Cambria"/>
              </a:rPr>
              <a:t> </a:t>
            </a:r>
            <a:r>
              <a:rPr sz="2050" dirty="0">
                <a:latin typeface="Cambria"/>
                <a:cs typeface="Cambria"/>
              </a:rPr>
              <a:t>plant</a:t>
            </a:r>
            <a:r>
              <a:rPr sz="2050" spc="-25" dirty="0">
                <a:latin typeface="Cambria"/>
                <a:cs typeface="Cambria"/>
              </a:rPr>
              <a:t> </a:t>
            </a:r>
            <a:r>
              <a:rPr sz="2050" dirty="0">
                <a:latin typeface="Cambria"/>
                <a:cs typeface="Cambria"/>
              </a:rPr>
              <a:t>shall</a:t>
            </a:r>
            <a:r>
              <a:rPr sz="2050" spc="20" dirty="0">
                <a:latin typeface="Cambria"/>
                <a:cs typeface="Cambria"/>
              </a:rPr>
              <a:t> </a:t>
            </a:r>
            <a:r>
              <a:rPr sz="2050" dirty="0">
                <a:latin typeface="Cambria"/>
                <a:cs typeface="Cambria"/>
              </a:rPr>
              <a:t>reduce</a:t>
            </a:r>
            <a:r>
              <a:rPr sz="2050" spc="-45" dirty="0">
                <a:latin typeface="Cambria"/>
                <a:cs typeface="Cambria"/>
              </a:rPr>
              <a:t> </a:t>
            </a:r>
            <a:r>
              <a:rPr sz="2050" spc="-25" dirty="0">
                <a:latin typeface="Cambria"/>
                <a:cs typeface="Cambria"/>
              </a:rPr>
              <a:t>by </a:t>
            </a:r>
            <a:r>
              <a:rPr sz="2050" spc="-10" dirty="0">
                <a:latin typeface="Cambria"/>
                <a:cs typeface="Cambria"/>
              </a:rPr>
              <a:t>about</a:t>
            </a:r>
            <a:endParaRPr sz="2050">
              <a:latin typeface="Cambria"/>
              <a:cs typeface="Cambria"/>
            </a:endParaRPr>
          </a:p>
          <a:p>
            <a:pPr marL="12700">
              <a:lnSpc>
                <a:spcPct val="100000"/>
              </a:lnSpc>
              <a:spcBef>
                <a:spcPts val="155"/>
              </a:spcBef>
            </a:pPr>
            <a:r>
              <a:rPr sz="2050" dirty="0">
                <a:latin typeface="Cambria"/>
                <a:cs typeface="Cambria"/>
              </a:rPr>
              <a:t>2.5</a:t>
            </a:r>
            <a:r>
              <a:rPr sz="2050" spc="-80" dirty="0">
                <a:latin typeface="Cambria"/>
                <a:cs typeface="Cambria"/>
              </a:rPr>
              <a:t> </a:t>
            </a:r>
            <a:r>
              <a:rPr sz="2050" dirty="0">
                <a:latin typeface="Cambria"/>
                <a:cs typeface="Cambria"/>
              </a:rPr>
              <a:t>percentage</a:t>
            </a:r>
            <a:r>
              <a:rPr sz="2050" spc="-45" dirty="0">
                <a:latin typeface="Cambria"/>
                <a:cs typeface="Cambria"/>
              </a:rPr>
              <a:t> </a:t>
            </a:r>
            <a:r>
              <a:rPr sz="2050" spc="-10" dirty="0">
                <a:latin typeface="Cambria"/>
                <a:cs typeface="Cambria"/>
              </a:rPr>
              <a:t>points</a:t>
            </a:r>
            <a:endParaRPr sz="2050">
              <a:latin typeface="Cambria"/>
              <a:cs typeface="Cambria"/>
            </a:endParaRPr>
          </a:p>
        </p:txBody>
      </p:sp>
      <p:sp>
        <p:nvSpPr>
          <p:cNvPr id="7" name="object 7"/>
          <p:cNvSpPr txBox="1"/>
          <p:nvPr/>
        </p:nvSpPr>
        <p:spPr>
          <a:xfrm>
            <a:off x="1200339" y="5449290"/>
            <a:ext cx="2584450" cy="1161415"/>
          </a:xfrm>
          <a:prstGeom prst="rect">
            <a:avLst/>
          </a:prstGeom>
        </p:spPr>
        <p:txBody>
          <a:bodyPr vert="horz" wrap="square" lIns="0" tIns="11430" rIns="0" bIns="0" rtlCol="0">
            <a:spAutoFit/>
          </a:bodyPr>
          <a:lstStyle/>
          <a:p>
            <a:pPr marL="83820" marR="5080" indent="-71755">
              <a:lnSpc>
                <a:spcPct val="101400"/>
              </a:lnSpc>
              <a:spcBef>
                <a:spcPts val="90"/>
              </a:spcBef>
            </a:pPr>
            <a:r>
              <a:rPr sz="2450" dirty="0">
                <a:latin typeface="Cambria"/>
                <a:cs typeface="Cambria"/>
              </a:rPr>
              <a:t>Plant</a:t>
            </a:r>
            <a:r>
              <a:rPr sz="2450" spc="-40" dirty="0">
                <a:latin typeface="Cambria"/>
                <a:cs typeface="Cambria"/>
              </a:rPr>
              <a:t> </a:t>
            </a:r>
            <a:r>
              <a:rPr sz="2450" spc="-10" dirty="0">
                <a:latin typeface="Cambria"/>
                <a:cs typeface="Cambria"/>
              </a:rPr>
              <a:t>Thermal </a:t>
            </a:r>
            <a:r>
              <a:rPr sz="2450" dirty="0">
                <a:latin typeface="Cambria"/>
                <a:cs typeface="Cambria"/>
              </a:rPr>
              <a:t>efficiency</a:t>
            </a:r>
            <a:r>
              <a:rPr sz="2450" spc="5" dirty="0">
                <a:latin typeface="Cambria"/>
                <a:cs typeface="Cambria"/>
              </a:rPr>
              <a:t> </a:t>
            </a:r>
            <a:r>
              <a:rPr sz="2450" dirty="0">
                <a:latin typeface="Cambria"/>
                <a:cs typeface="Cambria"/>
              </a:rPr>
              <a:t>with</a:t>
            </a:r>
            <a:r>
              <a:rPr sz="2450" spc="-15" dirty="0">
                <a:latin typeface="Cambria"/>
                <a:cs typeface="Cambria"/>
              </a:rPr>
              <a:t> </a:t>
            </a:r>
            <a:r>
              <a:rPr sz="2450" spc="-25" dirty="0">
                <a:latin typeface="Cambria"/>
                <a:cs typeface="Cambria"/>
              </a:rPr>
              <a:t>dry </a:t>
            </a:r>
            <a:r>
              <a:rPr sz="2450" dirty="0">
                <a:latin typeface="Cambria"/>
                <a:cs typeface="Cambria"/>
              </a:rPr>
              <a:t>Cooling</a:t>
            </a:r>
            <a:r>
              <a:rPr sz="2450" spc="35" dirty="0">
                <a:latin typeface="Cambria"/>
                <a:cs typeface="Cambria"/>
              </a:rPr>
              <a:t> </a:t>
            </a:r>
            <a:r>
              <a:rPr sz="2450" spc="-10" dirty="0">
                <a:latin typeface="Cambria"/>
                <a:cs typeface="Cambria"/>
              </a:rPr>
              <a:t>system</a:t>
            </a:r>
            <a:endParaRPr sz="2450">
              <a:latin typeface="Cambria"/>
              <a:cs typeface="Cambria"/>
            </a:endParaRPr>
          </a:p>
        </p:txBody>
      </p:sp>
      <p:grpSp>
        <p:nvGrpSpPr>
          <p:cNvPr id="8" name="object 8"/>
          <p:cNvGrpSpPr/>
          <p:nvPr/>
        </p:nvGrpSpPr>
        <p:grpSpPr>
          <a:xfrm>
            <a:off x="4502467" y="3111055"/>
            <a:ext cx="1539875" cy="758190"/>
            <a:chOff x="4502467" y="3111055"/>
            <a:chExt cx="1539875" cy="758190"/>
          </a:xfrm>
        </p:grpSpPr>
        <p:sp>
          <p:nvSpPr>
            <p:cNvPr id="9" name="object 9"/>
            <p:cNvSpPr/>
            <p:nvPr/>
          </p:nvSpPr>
          <p:spPr>
            <a:xfrm>
              <a:off x="4511039" y="3119627"/>
              <a:ext cx="1522730" cy="741045"/>
            </a:xfrm>
            <a:custGeom>
              <a:avLst/>
              <a:gdLst/>
              <a:ahLst/>
              <a:cxnLst/>
              <a:rect l="l" t="t" r="r" b="b"/>
              <a:pathLst>
                <a:path w="1522729" h="741045">
                  <a:moveTo>
                    <a:pt x="1141475" y="740664"/>
                  </a:moveTo>
                  <a:lnTo>
                    <a:pt x="380999" y="740664"/>
                  </a:lnTo>
                  <a:lnTo>
                    <a:pt x="380999" y="370332"/>
                  </a:lnTo>
                  <a:lnTo>
                    <a:pt x="0" y="370332"/>
                  </a:lnTo>
                  <a:lnTo>
                    <a:pt x="760475" y="0"/>
                  </a:lnTo>
                  <a:lnTo>
                    <a:pt x="1522475" y="370332"/>
                  </a:lnTo>
                  <a:lnTo>
                    <a:pt x="1141475" y="370332"/>
                  </a:lnTo>
                  <a:lnTo>
                    <a:pt x="1141475" y="740664"/>
                  </a:lnTo>
                  <a:close/>
                </a:path>
              </a:pathLst>
            </a:custGeom>
            <a:solidFill>
              <a:srgbClr val="BF0000"/>
            </a:solidFill>
          </p:spPr>
          <p:txBody>
            <a:bodyPr wrap="square" lIns="0" tIns="0" rIns="0" bIns="0" rtlCol="0"/>
            <a:lstStyle/>
            <a:p>
              <a:endParaRPr/>
            </a:p>
          </p:txBody>
        </p:sp>
        <p:sp>
          <p:nvSpPr>
            <p:cNvPr id="10" name="object 10"/>
            <p:cNvSpPr/>
            <p:nvPr/>
          </p:nvSpPr>
          <p:spPr>
            <a:xfrm>
              <a:off x="4511039" y="3119627"/>
              <a:ext cx="1522730" cy="741045"/>
            </a:xfrm>
            <a:custGeom>
              <a:avLst/>
              <a:gdLst/>
              <a:ahLst/>
              <a:cxnLst/>
              <a:rect l="l" t="t" r="r" b="b"/>
              <a:pathLst>
                <a:path w="1522729" h="741045">
                  <a:moveTo>
                    <a:pt x="1522475" y="370332"/>
                  </a:moveTo>
                  <a:lnTo>
                    <a:pt x="1141475" y="370332"/>
                  </a:lnTo>
                  <a:lnTo>
                    <a:pt x="1141475" y="740664"/>
                  </a:lnTo>
                  <a:lnTo>
                    <a:pt x="381000" y="740664"/>
                  </a:lnTo>
                  <a:lnTo>
                    <a:pt x="381000" y="370332"/>
                  </a:lnTo>
                  <a:lnTo>
                    <a:pt x="0" y="370332"/>
                  </a:lnTo>
                  <a:lnTo>
                    <a:pt x="760475" y="0"/>
                  </a:lnTo>
                  <a:lnTo>
                    <a:pt x="1522475" y="370332"/>
                  </a:lnTo>
                  <a:close/>
                </a:path>
              </a:pathLst>
            </a:custGeom>
            <a:ln w="16764">
              <a:solidFill>
                <a:srgbClr val="385D89"/>
              </a:solidFill>
            </a:ln>
          </p:spPr>
          <p:txBody>
            <a:bodyPr wrap="square" lIns="0" tIns="0" rIns="0" bIns="0" rtlCol="0"/>
            <a:lstStyle/>
            <a:p>
              <a:endParaRPr/>
            </a:p>
          </p:txBody>
        </p:sp>
      </p:grpSp>
      <p:sp>
        <p:nvSpPr>
          <p:cNvPr id="11" name="object 11"/>
          <p:cNvSpPr txBox="1"/>
          <p:nvPr/>
        </p:nvSpPr>
        <p:spPr>
          <a:xfrm>
            <a:off x="5103331" y="3370629"/>
            <a:ext cx="365760" cy="311150"/>
          </a:xfrm>
          <a:prstGeom prst="rect">
            <a:avLst/>
          </a:prstGeom>
        </p:spPr>
        <p:txBody>
          <a:bodyPr vert="horz" wrap="square" lIns="0" tIns="15240" rIns="0" bIns="0" rtlCol="0">
            <a:spAutoFit/>
          </a:bodyPr>
          <a:lstStyle/>
          <a:p>
            <a:pPr marL="12700">
              <a:lnSpc>
                <a:spcPct val="100000"/>
              </a:lnSpc>
              <a:spcBef>
                <a:spcPts val="120"/>
              </a:spcBef>
            </a:pPr>
            <a:r>
              <a:rPr sz="1850" spc="-25" dirty="0">
                <a:solidFill>
                  <a:srgbClr val="FDE9DA"/>
                </a:solidFill>
                <a:latin typeface="Cambria"/>
                <a:cs typeface="Cambria"/>
              </a:rPr>
              <a:t>7%</a:t>
            </a:r>
            <a:endParaRPr sz="1850">
              <a:latin typeface="Cambria"/>
              <a:cs typeface="Cambria"/>
            </a:endParaRPr>
          </a:p>
        </p:txBody>
      </p:sp>
      <p:grpSp>
        <p:nvGrpSpPr>
          <p:cNvPr id="12" name="object 12"/>
          <p:cNvGrpSpPr/>
          <p:nvPr/>
        </p:nvGrpSpPr>
        <p:grpSpPr>
          <a:xfrm>
            <a:off x="4650295" y="5355907"/>
            <a:ext cx="1539875" cy="747395"/>
            <a:chOff x="4650295" y="5355907"/>
            <a:chExt cx="1539875" cy="747395"/>
          </a:xfrm>
        </p:grpSpPr>
        <p:sp>
          <p:nvSpPr>
            <p:cNvPr id="13" name="object 13"/>
            <p:cNvSpPr/>
            <p:nvPr/>
          </p:nvSpPr>
          <p:spPr>
            <a:xfrm>
              <a:off x="4658868" y="5364480"/>
              <a:ext cx="1522730" cy="730250"/>
            </a:xfrm>
            <a:custGeom>
              <a:avLst/>
              <a:gdLst/>
              <a:ahLst/>
              <a:cxnLst/>
              <a:rect l="l" t="t" r="r" b="b"/>
              <a:pathLst>
                <a:path w="1522729" h="730250">
                  <a:moveTo>
                    <a:pt x="761999" y="729995"/>
                  </a:moveTo>
                  <a:lnTo>
                    <a:pt x="0" y="364236"/>
                  </a:lnTo>
                  <a:lnTo>
                    <a:pt x="381000" y="364236"/>
                  </a:lnTo>
                  <a:lnTo>
                    <a:pt x="381000" y="0"/>
                  </a:lnTo>
                  <a:lnTo>
                    <a:pt x="1141475" y="0"/>
                  </a:lnTo>
                  <a:lnTo>
                    <a:pt x="1141475" y="364236"/>
                  </a:lnTo>
                  <a:lnTo>
                    <a:pt x="1522475" y="364236"/>
                  </a:lnTo>
                  <a:lnTo>
                    <a:pt x="761999" y="729995"/>
                  </a:lnTo>
                  <a:close/>
                </a:path>
              </a:pathLst>
            </a:custGeom>
            <a:solidFill>
              <a:srgbClr val="BF0000"/>
            </a:solidFill>
          </p:spPr>
          <p:txBody>
            <a:bodyPr wrap="square" lIns="0" tIns="0" rIns="0" bIns="0" rtlCol="0"/>
            <a:lstStyle/>
            <a:p>
              <a:endParaRPr/>
            </a:p>
          </p:txBody>
        </p:sp>
        <p:sp>
          <p:nvSpPr>
            <p:cNvPr id="14" name="object 14"/>
            <p:cNvSpPr/>
            <p:nvPr/>
          </p:nvSpPr>
          <p:spPr>
            <a:xfrm>
              <a:off x="4658868" y="5364480"/>
              <a:ext cx="1522730" cy="730250"/>
            </a:xfrm>
            <a:custGeom>
              <a:avLst/>
              <a:gdLst/>
              <a:ahLst/>
              <a:cxnLst/>
              <a:rect l="l" t="t" r="r" b="b"/>
              <a:pathLst>
                <a:path w="1522729" h="730250">
                  <a:moveTo>
                    <a:pt x="0" y="364236"/>
                  </a:moveTo>
                  <a:lnTo>
                    <a:pt x="381000" y="364236"/>
                  </a:lnTo>
                  <a:lnTo>
                    <a:pt x="381000" y="0"/>
                  </a:lnTo>
                  <a:lnTo>
                    <a:pt x="1141475" y="0"/>
                  </a:lnTo>
                  <a:lnTo>
                    <a:pt x="1141475" y="364236"/>
                  </a:lnTo>
                  <a:lnTo>
                    <a:pt x="1522475" y="364236"/>
                  </a:lnTo>
                  <a:lnTo>
                    <a:pt x="762000" y="729996"/>
                  </a:lnTo>
                  <a:lnTo>
                    <a:pt x="0" y="364236"/>
                  </a:lnTo>
                  <a:close/>
                </a:path>
              </a:pathLst>
            </a:custGeom>
            <a:ln w="16764">
              <a:solidFill>
                <a:srgbClr val="385D89"/>
              </a:solidFill>
            </a:ln>
          </p:spPr>
          <p:txBody>
            <a:bodyPr wrap="square" lIns="0" tIns="0" rIns="0" bIns="0" rtlCol="0"/>
            <a:lstStyle/>
            <a:p>
              <a:endParaRPr/>
            </a:p>
          </p:txBody>
        </p:sp>
      </p:grpSp>
      <p:sp>
        <p:nvSpPr>
          <p:cNvPr id="15" name="object 15"/>
          <p:cNvSpPr txBox="1"/>
          <p:nvPr/>
        </p:nvSpPr>
        <p:spPr>
          <a:xfrm>
            <a:off x="5118655" y="5559086"/>
            <a:ext cx="539115" cy="311150"/>
          </a:xfrm>
          <a:prstGeom prst="rect">
            <a:avLst/>
          </a:prstGeom>
        </p:spPr>
        <p:txBody>
          <a:bodyPr vert="horz" wrap="square" lIns="0" tIns="15240" rIns="0" bIns="0" rtlCol="0">
            <a:spAutoFit/>
          </a:bodyPr>
          <a:lstStyle/>
          <a:p>
            <a:pPr marL="12700">
              <a:lnSpc>
                <a:spcPct val="100000"/>
              </a:lnSpc>
              <a:spcBef>
                <a:spcPts val="120"/>
              </a:spcBef>
            </a:pPr>
            <a:r>
              <a:rPr sz="1850" spc="-20" dirty="0">
                <a:solidFill>
                  <a:srgbClr val="FFFFFF"/>
                </a:solidFill>
                <a:latin typeface="Cambria"/>
                <a:cs typeface="Cambria"/>
              </a:rPr>
              <a:t>2.5%</a:t>
            </a:r>
            <a:endParaRPr sz="1850">
              <a:latin typeface="Cambria"/>
              <a:cs typeface="Cambria"/>
            </a:endParaRPr>
          </a:p>
        </p:txBody>
      </p:sp>
      <p:pic>
        <p:nvPicPr>
          <p:cNvPr id="16" name="object 16"/>
          <p:cNvPicPr/>
          <p:nvPr/>
        </p:nvPicPr>
        <p:blipFill>
          <a:blip r:embed="rId3" cstate="print"/>
          <a:stretch>
            <a:fillRect/>
          </a:stretch>
        </p:blipFill>
        <p:spPr>
          <a:xfrm>
            <a:off x="9078467" y="330708"/>
            <a:ext cx="960120" cy="53644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186071" rIns="0" bIns="0" rtlCol="0">
            <a:spAutoFit/>
          </a:bodyPr>
          <a:lstStyle/>
          <a:p>
            <a:pPr marL="1043305">
              <a:lnSpc>
                <a:spcPct val="100000"/>
              </a:lnSpc>
              <a:spcBef>
                <a:spcPts val="110"/>
              </a:spcBef>
            </a:pPr>
            <a:r>
              <a:rPr sz="2650" b="1" spc="-40" dirty="0">
                <a:solidFill>
                  <a:srgbClr val="000000"/>
                </a:solidFill>
                <a:latin typeface="Cambria"/>
                <a:cs typeface="Cambria"/>
              </a:rPr>
              <a:t>Techno-</a:t>
            </a:r>
            <a:r>
              <a:rPr sz="2650" b="1" spc="-125" dirty="0">
                <a:solidFill>
                  <a:srgbClr val="000000"/>
                </a:solidFill>
                <a:latin typeface="Cambria"/>
                <a:cs typeface="Cambria"/>
              </a:rPr>
              <a:t> </a:t>
            </a:r>
            <a:r>
              <a:rPr sz="2650" b="1" dirty="0">
                <a:solidFill>
                  <a:srgbClr val="000000"/>
                </a:solidFill>
                <a:latin typeface="Cambria"/>
                <a:cs typeface="Cambria"/>
              </a:rPr>
              <a:t>economics</a:t>
            </a:r>
            <a:r>
              <a:rPr sz="2650" b="1" spc="-120" dirty="0">
                <a:solidFill>
                  <a:srgbClr val="000000"/>
                </a:solidFill>
                <a:latin typeface="Cambria"/>
                <a:cs typeface="Cambria"/>
              </a:rPr>
              <a:t> </a:t>
            </a:r>
            <a:r>
              <a:rPr sz="2650" b="1" dirty="0">
                <a:solidFill>
                  <a:srgbClr val="000000"/>
                </a:solidFill>
                <a:latin typeface="Cambria"/>
                <a:cs typeface="Cambria"/>
              </a:rPr>
              <a:t>of</a:t>
            </a:r>
            <a:r>
              <a:rPr sz="2650" b="1" spc="-114" dirty="0">
                <a:solidFill>
                  <a:srgbClr val="000000"/>
                </a:solidFill>
                <a:latin typeface="Cambria"/>
                <a:cs typeface="Cambria"/>
              </a:rPr>
              <a:t> </a:t>
            </a:r>
            <a:r>
              <a:rPr sz="2650" b="1" dirty="0">
                <a:solidFill>
                  <a:srgbClr val="000000"/>
                </a:solidFill>
                <a:latin typeface="Cambria"/>
                <a:cs typeface="Cambria"/>
              </a:rPr>
              <a:t>Dry</a:t>
            </a:r>
            <a:r>
              <a:rPr sz="2650" b="1" spc="-80" dirty="0">
                <a:solidFill>
                  <a:srgbClr val="000000"/>
                </a:solidFill>
                <a:latin typeface="Cambria"/>
                <a:cs typeface="Cambria"/>
              </a:rPr>
              <a:t> </a:t>
            </a:r>
            <a:r>
              <a:rPr sz="2650" b="1" dirty="0">
                <a:solidFill>
                  <a:srgbClr val="000000"/>
                </a:solidFill>
                <a:latin typeface="Cambria"/>
                <a:cs typeface="Cambria"/>
              </a:rPr>
              <a:t>&amp;</a:t>
            </a:r>
            <a:r>
              <a:rPr sz="2650" b="1" spc="-125" dirty="0">
                <a:solidFill>
                  <a:srgbClr val="000000"/>
                </a:solidFill>
                <a:latin typeface="Cambria"/>
                <a:cs typeface="Cambria"/>
              </a:rPr>
              <a:t> </a:t>
            </a:r>
            <a:r>
              <a:rPr sz="2650" b="1" dirty="0">
                <a:solidFill>
                  <a:srgbClr val="000000"/>
                </a:solidFill>
                <a:latin typeface="Cambria"/>
                <a:cs typeface="Cambria"/>
              </a:rPr>
              <a:t>Wet</a:t>
            </a:r>
            <a:r>
              <a:rPr sz="2650" b="1" spc="-85" dirty="0">
                <a:solidFill>
                  <a:srgbClr val="000000"/>
                </a:solidFill>
                <a:latin typeface="Cambria"/>
                <a:cs typeface="Cambria"/>
              </a:rPr>
              <a:t> </a:t>
            </a:r>
            <a:r>
              <a:rPr sz="2650" b="1" dirty="0">
                <a:solidFill>
                  <a:srgbClr val="000000"/>
                </a:solidFill>
                <a:latin typeface="Cambria"/>
                <a:cs typeface="Cambria"/>
              </a:rPr>
              <a:t>Cooling</a:t>
            </a:r>
            <a:r>
              <a:rPr sz="2650" b="1" spc="-25" dirty="0">
                <a:solidFill>
                  <a:srgbClr val="000000"/>
                </a:solidFill>
                <a:latin typeface="Cambria"/>
                <a:cs typeface="Cambria"/>
              </a:rPr>
              <a:t> </a:t>
            </a:r>
            <a:r>
              <a:rPr sz="2650" b="1" spc="-10" dirty="0">
                <a:solidFill>
                  <a:srgbClr val="000000"/>
                </a:solidFill>
                <a:latin typeface="Cambria"/>
                <a:cs typeface="Cambria"/>
              </a:rPr>
              <a:t>Systems</a:t>
            </a:r>
            <a:endParaRPr sz="2650">
              <a:latin typeface="Cambria"/>
              <a:cs typeface="Cambria"/>
            </a:endParaRPr>
          </a:p>
        </p:txBody>
      </p:sp>
      <p:sp>
        <p:nvSpPr>
          <p:cNvPr id="4" name="object 4"/>
          <p:cNvSpPr txBox="1"/>
          <p:nvPr/>
        </p:nvSpPr>
        <p:spPr>
          <a:xfrm>
            <a:off x="1201932" y="2050823"/>
            <a:ext cx="6724650" cy="1105535"/>
          </a:xfrm>
          <a:prstGeom prst="rect">
            <a:avLst/>
          </a:prstGeom>
        </p:spPr>
        <p:txBody>
          <a:bodyPr vert="horz" wrap="square" lIns="0" tIns="11430" rIns="0" bIns="0" rtlCol="0">
            <a:spAutoFit/>
          </a:bodyPr>
          <a:lstStyle/>
          <a:p>
            <a:pPr marL="12700" marR="5080">
              <a:lnSpc>
                <a:spcPct val="101400"/>
              </a:lnSpc>
              <a:spcBef>
                <a:spcPts val="90"/>
              </a:spcBef>
            </a:pPr>
            <a:r>
              <a:rPr sz="2050" dirty="0">
                <a:latin typeface="Cambria"/>
                <a:cs typeface="Cambria"/>
              </a:rPr>
              <a:t>Specific</a:t>
            </a:r>
            <a:r>
              <a:rPr sz="2050" spc="20" dirty="0">
                <a:latin typeface="Cambria"/>
                <a:cs typeface="Cambria"/>
              </a:rPr>
              <a:t> </a:t>
            </a:r>
            <a:r>
              <a:rPr sz="2050" dirty="0">
                <a:latin typeface="Cambria"/>
                <a:cs typeface="Cambria"/>
              </a:rPr>
              <a:t>coal </a:t>
            </a:r>
            <a:r>
              <a:rPr sz="2050" spc="-10" dirty="0">
                <a:latin typeface="Cambria"/>
                <a:cs typeface="Cambria"/>
              </a:rPr>
              <a:t>consumption</a:t>
            </a:r>
            <a:r>
              <a:rPr sz="2050" spc="-40" dirty="0">
                <a:latin typeface="Cambria"/>
                <a:cs typeface="Cambria"/>
              </a:rPr>
              <a:t> </a:t>
            </a:r>
            <a:r>
              <a:rPr sz="2050" dirty="0">
                <a:latin typeface="Cambria"/>
                <a:cs typeface="Cambria"/>
              </a:rPr>
              <a:t>of</a:t>
            </a:r>
            <a:r>
              <a:rPr sz="2050" spc="-25" dirty="0">
                <a:latin typeface="Cambria"/>
                <a:cs typeface="Cambria"/>
              </a:rPr>
              <a:t> </a:t>
            </a:r>
            <a:r>
              <a:rPr sz="2050" dirty="0">
                <a:latin typeface="Cambria"/>
                <a:cs typeface="Cambria"/>
              </a:rPr>
              <a:t>the</a:t>
            </a:r>
            <a:r>
              <a:rPr sz="2050" spc="-15" dirty="0">
                <a:latin typeface="Cambria"/>
                <a:cs typeface="Cambria"/>
              </a:rPr>
              <a:t> </a:t>
            </a:r>
            <a:r>
              <a:rPr sz="2050" dirty="0">
                <a:latin typeface="Cambria"/>
                <a:cs typeface="Cambria"/>
              </a:rPr>
              <a:t>unit</a:t>
            </a:r>
            <a:r>
              <a:rPr sz="2050" spc="-35" dirty="0">
                <a:latin typeface="Cambria"/>
                <a:cs typeface="Cambria"/>
              </a:rPr>
              <a:t> </a:t>
            </a:r>
            <a:r>
              <a:rPr sz="2050" dirty="0">
                <a:latin typeface="Cambria"/>
                <a:cs typeface="Cambria"/>
              </a:rPr>
              <a:t>shall increase</a:t>
            </a:r>
            <a:r>
              <a:rPr sz="2050" spc="-20" dirty="0">
                <a:latin typeface="Cambria"/>
                <a:cs typeface="Cambria"/>
              </a:rPr>
              <a:t> </a:t>
            </a:r>
            <a:r>
              <a:rPr sz="2050" dirty="0">
                <a:latin typeface="Cambria"/>
                <a:cs typeface="Cambria"/>
              </a:rPr>
              <a:t>by</a:t>
            </a:r>
            <a:r>
              <a:rPr sz="2050" spc="-25" dirty="0">
                <a:latin typeface="Cambria"/>
                <a:cs typeface="Cambria"/>
              </a:rPr>
              <a:t> </a:t>
            </a:r>
            <a:r>
              <a:rPr sz="2050" spc="-10" dirty="0">
                <a:latin typeface="Cambria"/>
                <a:cs typeface="Cambria"/>
              </a:rPr>
              <a:t>about </a:t>
            </a:r>
            <a:r>
              <a:rPr sz="2050" spc="-25" dirty="0">
                <a:latin typeface="Cambria"/>
                <a:cs typeface="Cambria"/>
              </a:rPr>
              <a:t>7%.</a:t>
            </a:r>
            <a:endParaRPr sz="2050">
              <a:latin typeface="Cambria"/>
              <a:cs typeface="Cambria"/>
            </a:endParaRPr>
          </a:p>
          <a:p>
            <a:pPr marL="86995">
              <a:lnSpc>
                <a:spcPct val="100000"/>
              </a:lnSpc>
              <a:spcBef>
                <a:spcPts val="570"/>
              </a:spcBef>
            </a:pPr>
            <a:r>
              <a:rPr sz="2450" dirty="0">
                <a:latin typeface="Cambria"/>
                <a:cs typeface="Cambria"/>
              </a:rPr>
              <a:t>Specific</a:t>
            </a:r>
            <a:r>
              <a:rPr sz="2450" spc="20" dirty="0">
                <a:latin typeface="Cambria"/>
                <a:cs typeface="Cambria"/>
              </a:rPr>
              <a:t> </a:t>
            </a:r>
            <a:r>
              <a:rPr sz="2450" spc="-20" dirty="0">
                <a:latin typeface="Cambria"/>
                <a:cs typeface="Cambria"/>
              </a:rPr>
              <a:t>coal</a:t>
            </a:r>
            <a:endParaRPr sz="2450">
              <a:latin typeface="Cambria"/>
              <a:cs typeface="Cambria"/>
            </a:endParaRPr>
          </a:p>
        </p:txBody>
      </p:sp>
      <p:sp>
        <p:nvSpPr>
          <p:cNvPr id="5" name="object 5"/>
          <p:cNvSpPr txBox="1"/>
          <p:nvPr/>
        </p:nvSpPr>
        <p:spPr>
          <a:xfrm>
            <a:off x="1278128" y="3131344"/>
            <a:ext cx="2992120" cy="782320"/>
          </a:xfrm>
          <a:prstGeom prst="rect">
            <a:avLst/>
          </a:prstGeom>
        </p:spPr>
        <p:txBody>
          <a:bodyPr vert="horz" wrap="square" lIns="0" tIns="12065" rIns="0" bIns="0" rtlCol="0">
            <a:spAutoFit/>
          </a:bodyPr>
          <a:lstStyle/>
          <a:p>
            <a:pPr marL="12700" marR="5080">
              <a:lnSpc>
                <a:spcPct val="101200"/>
              </a:lnSpc>
              <a:spcBef>
                <a:spcPts val="95"/>
              </a:spcBef>
            </a:pPr>
            <a:r>
              <a:rPr sz="2450" dirty="0">
                <a:latin typeface="Cambria"/>
                <a:cs typeface="Cambria"/>
              </a:rPr>
              <a:t>consumption</a:t>
            </a:r>
            <a:r>
              <a:rPr sz="2450" spc="30" dirty="0">
                <a:latin typeface="Cambria"/>
                <a:cs typeface="Cambria"/>
              </a:rPr>
              <a:t> </a:t>
            </a:r>
            <a:r>
              <a:rPr sz="2450" dirty="0">
                <a:latin typeface="Cambria"/>
                <a:cs typeface="Cambria"/>
              </a:rPr>
              <a:t>with</a:t>
            </a:r>
            <a:r>
              <a:rPr sz="2450" spc="-5" dirty="0">
                <a:latin typeface="Cambria"/>
                <a:cs typeface="Cambria"/>
              </a:rPr>
              <a:t> </a:t>
            </a:r>
            <a:r>
              <a:rPr sz="2450" spc="-25" dirty="0">
                <a:latin typeface="Cambria"/>
                <a:cs typeface="Cambria"/>
              </a:rPr>
              <a:t>dry </a:t>
            </a:r>
            <a:r>
              <a:rPr sz="2450" dirty="0">
                <a:latin typeface="Cambria"/>
                <a:cs typeface="Cambria"/>
              </a:rPr>
              <a:t>Cooling</a:t>
            </a:r>
            <a:r>
              <a:rPr sz="2450" spc="35" dirty="0">
                <a:latin typeface="Cambria"/>
                <a:cs typeface="Cambria"/>
              </a:rPr>
              <a:t> </a:t>
            </a:r>
            <a:r>
              <a:rPr sz="2450" spc="-10" dirty="0">
                <a:latin typeface="Cambria"/>
                <a:cs typeface="Cambria"/>
              </a:rPr>
              <a:t>system</a:t>
            </a:r>
            <a:endParaRPr sz="2450">
              <a:latin typeface="Cambria"/>
              <a:cs typeface="Cambria"/>
            </a:endParaRPr>
          </a:p>
        </p:txBody>
      </p:sp>
      <p:sp>
        <p:nvSpPr>
          <p:cNvPr id="6" name="object 6"/>
          <p:cNvSpPr txBox="1"/>
          <p:nvPr/>
        </p:nvSpPr>
        <p:spPr>
          <a:xfrm>
            <a:off x="1169876" y="4291102"/>
            <a:ext cx="7616190" cy="986790"/>
          </a:xfrm>
          <a:prstGeom prst="rect">
            <a:avLst/>
          </a:prstGeom>
        </p:spPr>
        <p:txBody>
          <a:bodyPr vert="horz" wrap="square" lIns="0" tIns="5715" rIns="0" bIns="0" rtlCol="0">
            <a:spAutoFit/>
          </a:bodyPr>
          <a:lstStyle/>
          <a:p>
            <a:pPr marL="12700" marR="5080">
              <a:lnSpc>
                <a:spcPct val="103200"/>
              </a:lnSpc>
              <a:spcBef>
                <a:spcPts val="45"/>
              </a:spcBef>
            </a:pPr>
            <a:r>
              <a:rPr sz="2050" dirty="0">
                <a:latin typeface="Cambria"/>
                <a:cs typeface="Cambria"/>
              </a:rPr>
              <a:t>Typical</a:t>
            </a:r>
            <a:r>
              <a:rPr sz="2050" spc="-30" dirty="0">
                <a:latin typeface="Cambria"/>
                <a:cs typeface="Cambria"/>
              </a:rPr>
              <a:t> </a:t>
            </a:r>
            <a:r>
              <a:rPr sz="2050" dirty="0">
                <a:latin typeface="Cambria"/>
                <a:cs typeface="Cambria"/>
              </a:rPr>
              <a:t>CO2</a:t>
            </a:r>
            <a:r>
              <a:rPr sz="2050" spc="-50" dirty="0">
                <a:latin typeface="Cambria"/>
                <a:cs typeface="Cambria"/>
              </a:rPr>
              <a:t> </a:t>
            </a:r>
            <a:r>
              <a:rPr sz="2050" dirty="0">
                <a:latin typeface="Cambria"/>
                <a:cs typeface="Cambria"/>
              </a:rPr>
              <a:t>emission</a:t>
            </a:r>
            <a:r>
              <a:rPr sz="2050" spc="-20" dirty="0">
                <a:latin typeface="Cambria"/>
                <a:cs typeface="Cambria"/>
              </a:rPr>
              <a:t> </a:t>
            </a:r>
            <a:r>
              <a:rPr sz="2050" dirty="0">
                <a:latin typeface="Cambria"/>
                <a:cs typeface="Cambria"/>
              </a:rPr>
              <a:t>from</a:t>
            </a:r>
            <a:r>
              <a:rPr sz="2050" spc="-50" dirty="0">
                <a:latin typeface="Cambria"/>
                <a:cs typeface="Cambria"/>
              </a:rPr>
              <a:t> </a:t>
            </a:r>
            <a:r>
              <a:rPr sz="2050" dirty="0">
                <a:latin typeface="Cambria"/>
                <a:cs typeface="Cambria"/>
              </a:rPr>
              <a:t>the</a:t>
            </a:r>
            <a:r>
              <a:rPr sz="2050" spc="-20" dirty="0">
                <a:latin typeface="Cambria"/>
                <a:cs typeface="Cambria"/>
              </a:rPr>
              <a:t> </a:t>
            </a:r>
            <a:r>
              <a:rPr sz="2050" dirty="0">
                <a:latin typeface="Cambria"/>
                <a:cs typeface="Cambria"/>
              </a:rPr>
              <a:t>plant</a:t>
            </a:r>
            <a:r>
              <a:rPr sz="2050" spc="-20" dirty="0">
                <a:latin typeface="Cambria"/>
                <a:cs typeface="Cambria"/>
              </a:rPr>
              <a:t> </a:t>
            </a:r>
            <a:r>
              <a:rPr sz="2050" dirty="0">
                <a:latin typeface="Cambria"/>
                <a:cs typeface="Cambria"/>
              </a:rPr>
              <a:t>shall</a:t>
            </a:r>
            <a:r>
              <a:rPr sz="2050" spc="15" dirty="0">
                <a:latin typeface="Cambria"/>
                <a:cs typeface="Cambria"/>
              </a:rPr>
              <a:t> </a:t>
            </a:r>
            <a:r>
              <a:rPr sz="2050" dirty="0">
                <a:latin typeface="Cambria"/>
                <a:cs typeface="Cambria"/>
              </a:rPr>
              <a:t>also</a:t>
            </a:r>
            <a:r>
              <a:rPr sz="2050" spc="-25" dirty="0">
                <a:latin typeface="Cambria"/>
                <a:cs typeface="Cambria"/>
              </a:rPr>
              <a:t> </a:t>
            </a:r>
            <a:r>
              <a:rPr sz="2050" dirty="0">
                <a:latin typeface="Cambria"/>
                <a:cs typeface="Cambria"/>
              </a:rPr>
              <a:t>increase by</a:t>
            </a:r>
            <a:r>
              <a:rPr sz="2050" spc="-30" dirty="0">
                <a:latin typeface="Cambria"/>
                <a:cs typeface="Cambria"/>
              </a:rPr>
              <a:t> </a:t>
            </a:r>
            <a:r>
              <a:rPr sz="2050" dirty="0">
                <a:latin typeface="Cambria"/>
                <a:cs typeface="Cambria"/>
              </a:rPr>
              <a:t>about</a:t>
            </a:r>
            <a:r>
              <a:rPr sz="2050" spc="-65" dirty="0">
                <a:latin typeface="Cambria"/>
                <a:cs typeface="Cambria"/>
              </a:rPr>
              <a:t> </a:t>
            </a:r>
            <a:r>
              <a:rPr sz="2050" spc="-25" dirty="0">
                <a:latin typeface="Cambria"/>
                <a:cs typeface="Cambria"/>
              </a:rPr>
              <a:t>7% </a:t>
            </a:r>
            <a:r>
              <a:rPr sz="2050" dirty="0">
                <a:latin typeface="Cambria"/>
                <a:cs typeface="Cambria"/>
              </a:rPr>
              <a:t>(from</a:t>
            </a:r>
            <a:r>
              <a:rPr sz="2050" spc="-5" dirty="0">
                <a:latin typeface="Cambria"/>
                <a:cs typeface="Cambria"/>
              </a:rPr>
              <a:t> </a:t>
            </a:r>
            <a:r>
              <a:rPr sz="2050" dirty="0">
                <a:latin typeface="Cambria"/>
                <a:cs typeface="Cambria"/>
              </a:rPr>
              <a:t>0.9</a:t>
            </a:r>
            <a:r>
              <a:rPr sz="2050" spc="-25" dirty="0">
                <a:latin typeface="Cambria"/>
                <a:cs typeface="Cambria"/>
              </a:rPr>
              <a:t> </a:t>
            </a:r>
            <a:r>
              <a:rPr sz="2050" dirty="0">
                <a:latin typeface="Cambria"/>
                <a:cs typeface="Cambria"/>
              </a:rPr>
              <a:t>kg/kWh</a:t>
            </a:r>
            <a:r>
              <a:rPr sz="2050" spc="-5" dirty="0">
                <a:latin typeface="Cambria"/>
                <a:cs typeface="Cambria"/>
              </a:rPr>
              <a:t> </a:t>
            </a:r>
            <a:r>
              <a:rPr sz="2050" dirty="0">
                <a:latin typeface="Cambria"/>
                <a:cs typeface="Cambria"/>
              </a:rPr>
              <a:t>to</a:t>
            </a:r>
            <a:r>
              <a:rPr sz="2050" spc="-20" dirty="0">
                <a:latin typeface="Cambria"/>
                <a:cs typeface="Cambria"/>
              </a:rPr>
              <a:t> </a:t>
            </a:r>
            <a:r>
              <a:rPr sz="2050" dirty="0">
                <a:latin typeface="Cambria"/>
                <a:cs typeface="Cambria"/>
              </a:rPr>
              <a:t>0.96</a:t>
            </a:r>
            <a:r>
              <a:rPr sz="2050" spc="-30" dirty="0">
                <a:latin typeface="Cambria"/>
                <a:cs typeface="Cambria"/>
              </a:rPr>
              <a:t> </a:t>
            </a:r>
            <a:r>
              <a:rPr sz="2050" dirty="0">
                <a:latin typeface="Cambria"/>
                <a:cs typeface="Cambria"/>
              </a:rPr>
              <a:t>kg/kWh) with</a:t>
            </a:r>
            <a:r>
              <a:rPr sz="2050" spc="-5" dirty="0">
                <a:latin typeface="Cambria"/>
                <a:cs typeface="Cambria"/>
              </a:rPr>
              <a:t> </a:t>
            </a:r>
            <a:r>
              <a:rPr sz="2050" dirty="0">
                <a:latin typeface="Cambria"/>
                <a:cs typeface="Cambria"/>
              </a:rPr>
              <a:t>dry</a:t>
            </a:r>
            <a:r>
              <a:rPr sz="2050" spc="-25" dirty="0">
                <a:latin typeface="Cambria"/>
                <a:cs typeface="Cambria"/>
              </a:rPr>
              <a:t> </a:t>
            </a:r>
            <a:r>
              <a:rPr sz="2050" dirty="0">
                <a:latin typeface="Cambria"/>
                <a:cs typeface="Cambria"/>
              </a:rPr>
              <a:t>cooling</a:t>
            </a:r>
            <a:r>
              <a:rPr sz="2050" spc="-55" dirty="0">
                <a:latin typeface="Cambria"/>
                <a:cs typeface="Cambria"/>
              </a:rPr>
              <a:t> </a:t>
            </a:r>
            <a:r>
              <a:rPr sz="2050" dirty="0">
                <a:latin typeface="Cambria"/>
                <a:cs typeface="Cambria"/>
              </a:rPr>
              <a:t>system </a:t>
            </a:r>
            <a:r>
              <a:rPr sz="2050" spc="-25" dirty="0">
                <a:latin typeface="Cambria"/>
                <a:cs typeface="Cambria"/>
              </a:rPr>
              <a:t>as </a:t>
            </a:r>
            <a:r>
              <a:rPr sz="2050" dirty="0">
                <a:latin typeface="Cambria"/>
                <a:cs typeface="Cambria"/>
              </a:rPr>
              <a:t>compared</a:t>
            </a:r>
            <a:r>
              <a:rPr sz="2050" spc="-5" dirty="0">
                <a:latin typeface="Cambria"/>
                <a:cs typeface="Cambria"/>
              </a:rPr>
              <a:t> </a:t>
            </a:r>
            <a:r>
              <a:rPr sz="2050" dirty="0">
                <a:latin typeface="Cambria"/>
                <a:cs typeface="Cambria"/>
              </a:rPr>
              <a:t>to</a:t>
            </a:r>
            <a:r>
              <a:rPr sz="2050" spc="-35" dirty="0">
                <a:latin typeface="Cambria"/>
                <a:cs typeface="Cambria"/>
              </a:rPr>
              <a:t> </a:t>
            </a:r>
            <a:r>
              <a:rPr sz="2050" dirty="0">
                <a:latin typeface="Cambria"/>
                <a:cs typeface="Cambria"/>
              </a:rPr>
              <a:t>wet</a:t>
            </a:r>
            <a:r>
              <a:rPr sz="2050" spc="-30" dirty="0">
                <a:latin typeface="Cambria"/>
                <a:cs typeface="Cambria"/>
              </a:rPr>
              <a:t> </a:t>
            </a:r>
            <a:r>
              <a:rPr sz="2050" dirty="0">
                <a:latin typeface="Cambria"/>
                <a:cs typeface="Cambria"/>
              </a:rPr>
              <a:t>cooling</a:t>
            </a:r>
            <a:r>
              <a:rPr sz="2050" spc="-65" dirty="0">
                <a:latin typeface="Cambria"/>
                <a:cs typeface="Cambria"/>
              </a:rPr>
              <a:t> </a:t>
            </a:r>
            <a:r>
              <a:rPr sz="2050" spc="-10" dirty="0">
                <a:latin typeface="Cambria"/>
                <a:cs typeface="Cambria"/>
              </a:rPr>
              <a:t>system.</a:t>
            </a:r>
            <a:endParaRPr sz="2050">
              <a:latin typeface="Cambria"/>
              <a:cs typeface="Cambria"/>
            </a:endParaRPr>
          </a:p>
        </p:txBody>
      </p:sp>
      <p:sp>
        <p:nvSpPr>
          <p:cNvPr id="7" name="object 7"/>
          <p:cNvSpPr txBox="1"/>
          <p:nvPr/>
        </p:nvSpPr>
        <p:spPr>
          <a:xfrm>
            <a:off x="1271966" y="5455451"/>
            <a:ext cx="2946400" cy="1161415"/>
          </a:xfrm>
          <a:prstGeom prst="rect">
            <a:avLst/>
          </a:prstGeom>
        </p:spPr>
        <p:txBody>
          <a:bodyPr vert="horz" wrap="square" lIns="0" tIns="11430" rIns="0" bIns="0" rtlCol="0">
            <a:spAutoFit/>
          </a:bodyPr>
          <a:lstStyle/>
          <a:p>
            <a:pPr marL="12700" marR="5080">
              <a:lnSpc>
                <a:spcPct val="101400"/>
              </a:lnSpc>
              <a:spcBef>
                <a:spcPts val="90"/>
              </a:spcBef>
            </a:pPr>
            <a:r>
              <a:rPr sz="2450" dirty="0">
                <a:latin typeface="Cambria"/>
                <a:cs typeface="Cambria"/>
              </a:rPr>
              <a:t>Specific</a:t>
            </a:r>
            <a:r>
              <a:rPr sz="2450" spc="5" dirty="0">
                <a:latin typeface="Cambria"/>
                <a:cs typeface="Cambria"/>
              </a:rPr>
              <a:t> </a:t>
            </a:r>
            <a:r>
              <a:rPr sz="2450" dirty="0">
                <a:latin typeface="Cambria"/>
                <a:cs typeface="Cambria"/>
              </a:rPr>
              <a:t>CO2</a:t>
            </a:r>
            <a:r>
              <a:rPr sz="2450" spc="20" dirty="0">
                <a:latin typeface="Cambria"/>
                <a:cs typeface="Cambria"/>
              </a:rPr>
              <a:t> </a:t>
            </a:r>
            <a:r>
              <a:rPr sz="2450" spc="-10" dirty="0">
                <a:latin typeface="Cambria"/>
                <a:cs typeface="Cambria"/>
              </a:rPr>
              <a:t>emission </a:t>
            </a:r>
            <a:r>
              <a:rPr sz="2450" dirty="0">
                <a:latin typeface="Cambria"/>
                <a:cs typeface="Cambria"/>
              </a:rPr>
              <a:t>with</a:t>
            </a:r>
            <a:r>
              <a:rPr sz="2450" spc="15" dirty="0">
                <a:latin typeface="Cambria"/>
                <a:cs typeface="Cambria"/>
              </a:rPr>
              <a:t> </a:t>
            </a:r>
            <a:r>
              <a:rPr sz="2450" dirty="0">
                <a:latin typeface="Cambria"/>
                <a:cs typeface="Cambria"/>
              </a:rPr>
              <a:t>dry</a:t>
            </a:r>
            <a:r>
              <a:rPr sz="2450" spc="35" dirty="0">
                <a:latin typeface="Cambria"/>
                <a:cs typeface="Cambria"/>
              </a:rPr>
              <a:t> </a:t>
            </a:r>
            <a:r>
              <a:rPr sz="2450" spc="-10" dirty="0">
                <a:latin typeface="Cambria"/>
                <a:cs typeface="Cambria"/>
              </a:rPr>
              <a:t>Cooling system</a:t>
            </a:r>
            <a:endParaRPr sz="2450">
              <a:latin typeface="Cambria"/>
              <a:cs typeface="Cambria"/>
            </a:endParaRPr>
          </a:p>
        </p:txBody>
      </p:sp>
      <p:grpSp>
        <p:nvGrpSpPr>
          <p:cNvPr id="8" name="object 8"/>
          <p:cNvGrpSpPr/>
          <p:nvPr/>
        </p:nvGrpSpPr>
        <p:grpSpPr>
          <a:xfrm>
            <a:off x="6428803" y="2995231"/>
            <a:ext cx="1538605" cy="721360"/>
            <a:chOff x="6428803" y="2995231"/>
            <a:chExt cx="1538605" cy="721360"/>
          </a:xfrm>
        </p:grpSpPr>
        <p:sp>
          <p:nvSpPr>
            <p:cNvPr id="9" name="object 9"/>
            <p:cNvSpPr/>
            <p:nvPr/>
          </p:nvSpPr>
          <p:spPr>
            <a:xfrm>
              <a:off x="6437375" y="3003803"/>
              <a:ext cx="1521460" cy="704215"/>
            </a:xfrm>
            <a:custGeom>
              <a:avLst/>
              <a:gdLst/>
              <a:ahLst/>
              <a:cxnLst/>
              <a:rect l="l" t="t" r="r" b="b"/>
              <a:pathLst>
                <a:path w="1521459" h="704214">
                  <a:moveTo>
                    <a:pt x="1141475" y="704087"/>
                  </a:moveTo>
                  <a:lnTo>
                    <a:pt x="380999" y="704087"/>
                  </a:lnTo>
                  <a:lnTo>
                    <a:pt x="380999" y="352043"/>
                  </a:lnTo>
                  <a:lnTo>
                    <a:pt x="0" y="352043"/>
                  </a:lnTo>
                  <a:lnTo>
                    <a:pt x="760475" y="0"/>
                  </a:lnTo>
                  <a:lnTo>
                    <a:pt x="1520951" y="352043"/>
                  </a:lnTo>
                  <a:lnTo>
                    <a:pt x="1141475" y="352043"/>
                  </a:lnTo>
                  <a:lnTo>
                    <a:pt x="1141475" y="704087"/>
                  </a:lnTo>
                  <a:close/>
                </a:path>
              </a:pathLst>
            </a:custGeom>
            <a:solidFill>
              <a:srgbClr val="BF0000"/>
            </a:solidFill>
          </p:spPr>
          <p:txBody>
            <a:bodyPr wrap="square" lIns="0" tIns="0" rIns="0" bIns="0" rtlCol="0"/>
            <a:lstStyle/>
            <a:p>
              <a:endParaRPr/>
            </a:p>
          </p:txBody>
        </p:sp>
        <p:sp>
          <p:nvSpPr>
            <p:cNvPr id="10" name="object 10"/>
            <p:cNvSpPr/>
            <p:nvPr/>
          </p:nvSpPr>
          <p:spPr>
            <a:xfrm>
              <a:off x="6437376" y="3003804"/>
              <a:ext cx="1521460" cy="704215"/>
            </a:xfrm>
            <a:custGeom>
              <a:avLst/>
              <a:gdLst/>
              <a:ahLst/>
              <a:cxnLst/>
              <a:rect l="l" t="t" r="r" b="b"/>
              <a:pathLst>
                <a:path w="1521459" h="704214">
                  <a:moveTo>
                    <a:pt x="1520951" y="352043"/>
                  </a:moveTo>
                  <a:lnTo>
                    <a:pt x="1141475" y="352043"/>
                  </a:lnTo>
                  <a:lnTo>
                    <a:pt x="1141475" y="704087"/>
                  </a:lnTo>
                  <a:lnTo>
                    <a:pt x="380999" y="704087"/>
                  </a:lnTo>
                  <a:lnTo>
                    <a:pt x="380999" y="352043"/>
                  </a:lnTo>
                  <a:lnTo>
                    <a:pt x="0" y="352043"/>
                  </a:lnTo>
                  <a:lnTo>
                    <a:pt x="760475" y="0"/>
                  </a:lnTo>
                  <a:lnTo>
                    <a:pt x="1520951" y="352043"/>
                  </a:lnTo>
                  <a:close/>
                </a:path>
              </a:pathLst>
            </a:custGeom>
            <a:ln w="16764">
              <a:solidFill>
                <a:srgbClr val="385D89"/>
              </a:solidFill>
            </a:ln>
          </p:spPr>
          <p:txBody>
            <a:bodyPr wrap="square" lIns="0" tIns="0" rIns="0" bIns="0" rtlCol="0"/>
            <a:lstStyle/>
            <a:p>
              <a:endParaRPr/>
            </a:p>
          </p:txBody>
        </p:sp>
      </p:grpSp>
      <p:sp>
        <p:nvSpPr>
          <p:cNvPr id="11" name="object 11"/>
          <p:cNvSpPr txBox="1"/>
          <p:nvPr/>
        </p:nvSpPr>
        <p:spPr>
          <a:xfrm>
            <a:off x="7032799" y="3245605"/>
            <a:ext cx="365760" cy="311150"/>
          </a:xfrm>
          <a:prstGeom prst="rect">
            <a:avLst/>
          </a:prstGeom>
        </p:spPr>
        <p:txBody>
          <a:bodyPr vert="horz" wrap="square" lIns="0" tIns="15240" rIns="0" bIns="0" rtlCol="0">
            <a:spAutoFit/>
          </a:bodyPr>
          <a:lstStyle/>
          <a:p>
            <a:pPr marL="12700">
              <a:lnSpc>
                <a:spcPct val="100000"/>
              </a:lnSpc>
              <a:spcBef>
                <a:spcPts val="120"/>
              </a:spcBef>
            </a:pPr>
            <a:r>
              <a:rPr sz="1850" spc="-25" dirty="0">
                <a:solidFill>
                  <a:srgbClr val="FDE9DA"/>
                </a:solidFill>
                <a:latin typeface="Cambria"/>
                <a:cs typeface="Cambria"/>
              </a:rPr>
              <a:t>7%</a:t>
            </a:r>
            <a:endParaRPr sz="1850">
              <a:latin typeface="Cambria"/>
              <a:cs typeface="Cambria"/>
            </a:endParaRPr>
          </a:p>
        </p:txBody>
      </p:sp>
      <p:grpSp>
        <p:nvGrpSpPr>
          <p:cNvPr id="12" name="object 12"/>
          <p:cNvGrpSpPr/>
          <p:nvPr/>
        </p:nvGrpSpPr>
        <p:grpSpPr>
          <a:xfrm>
            <a:off x="6576631" y="5441251"/>
            <a:ext cx="1538605" cy="789940"/>
            <a:chOff x="6576631" y="5441251"/>
            <a:chExt cx="1538605" cy="789940"/>
          </a:xfrm>
        </p:grpSpPr>
        <p:sp>
          <p:nvSpPr>
            <p:cNvPr id="13" name="object 13"/>
            <p:cNvSpPr/>
            <p:nvPr/>
          </p:nvSpPr>
          <p:spPr>
            <a:xfrm>
              <a:off x="6585203" y="5449823"/>
              <a:ext cx="1521460" cy="772795"/>
            </a:xfrm>
            <a:custGeom>
              <a:avLst/>
              <a:gdLst/>
              <a:ahLst/>
              <a:cxnLst/>
              <a:rect l="l" t="t" r="r" b="b"/>
              <a:pathLst>
                <a:path w="1521459" h="772795">
                  <a:moveTo>
                    <a:pt x="1141475" y="772668"/>
                  </a:moveTo>
                  <a:lnTo>
                    <a:pt x="380999" y="772668"/>
                  </a:lnTo>
                  <a:lnTo>
                    <a:pt x="380999" y="385572"/>
                  </a:lnTo>
                  <a:lnTo>
                    <a:pt x="0" y="385572"/>
                  </a:lnTo>
                  <a:lnTo>
                    <a:pt x="760475" y="0"/>
                  </a:lnTo>
                  <a:lnTo>
                    <a:pt x="1520951" y="385572"/>
                  </a:lnTo>
                  <a:lnTo>
                    <a:pt x="1141475" y="385572"/>
                  </a:lnTo>
                  <a:lnTo>
                    <a:pt x="1141475" y="772668"/>
                  </a:lnTo>
                  <a:close/>
                </a:path>
              </a:pathLst>
            </a:custGeom>
            <a:solidFill>
              <a:srgbClr val="BF0000"/>
            </a:solidFill>
          </p:spPr>
          <p:txBody>
            <a:bodyPr wrap="square" lIns="0" tIns="0" rIns="0" bIns="0" rtlCol="0"/>
            <a:lstStyle/>
            <a:p>
              <a:endParaRPr/>
            </a:p>
          </p:txBody>
        </p:sp>
        <p:sp>
          <p:nvSpPr>
            <p:cNvPr id="14" name="object 14"/>
            <p:cNvSpPr/>
            <p:nvPr/>
          </p:nvSpPr>
          <p:spPr>
            <a:xfrm>
              <a:off x="6585203" y="5449824"/>
              <a:ext cx="1521460" cy="772795"/>
            </a:xfrm>
            <a:custGeom>
              <a:avLst/>
              <a:gdLst/>
              <a:ahLst/>
              <a:cxnLst/>
              <a:rect l="l" t="t" r="r" b="b"/>
              <a:pathLst>
                <a:path w="1521459" h="772795">
                  <a:moveTo>
                    <a:pt x="1520951" y="385572"/>
                  </a:moveTo>
                  <a:lnTo>
                    <a:pt x="1141475" y="385572"/>
                  </a:lnTo>
                  <a:lnTo>
                    <a:pt x="1141475" y="772667"/>
                  </a:lnTo>
                  <a:lnTo>
                    <a:pt x="380999" y="772667"/>
                  </a:lnTo>
                  <a:lnTo>
                    <a:pt x="380999" y="385572"/>
                  </a:lnTo>
                  <a:lnTo>
                    <a:pt x="0" y="385572"/>
                  </a:lnTo>
                  <a:lnTo>
                    <a:pt x="760475" y="0"/>
                  </a:lnTo>
                  <a:lnTo>
                    <a:pt x="1520951" y="385572"/>
                  </a:lnTo>
                  <a:close/>
                </a:path>
              </a:pathLst>
            </a:custGeom>
            <a:ln w="16764">
              <a:solidFill>
                <a:srgbClr val="385D89"/>
              </a:solidFill>
            </a:ln>
          </p:spPr>
          <p:txBody>
            <a:bodyPr wrap="square" lIns="0" tIns="0" rIns="0" bIns="0" rtlCol="0"/>
            <a:lstStyle/>
            <a:p>
              <a:endParaRPr/>
            </a:p>
          </p:txBody>
        </p:sp>
      </p:grpSp>
      <p:sp>
        <p:nvSpPr>
          <p:cNvPr id="15" name="object 15"/>
          <p:cNvSpPr txBox="1"/>
          <p:nvPr/>
        </p:nvSpPr>
        <p:spPr>
          <a:xfrm>
            <a:off x="7133329" y="5723695"/>
            <a:ext cx="365760" cy="311150"/>
          </a:xfrm>
          <a:prstGeom prst="rect">
            <a:avLst/>
          </a:prstGeom>
        </p:spPr>
        <p:txBody>
          <a:bodyPr vert="horz" wrap="square" lIns="0" tIns="15240" rIns="0" bIns="0" rtlCol="0">
            <a:spAutoFit/>
          </a:bodyPr>
          <a:lstStyle/>
          <a:p>
            <a:pPr marL="12700">
              <a:lnSpc>
                <a:spcPct val="100000"/>
              </a:lnSpc>
              <a:spcBef>
                <a:spcPts val="120"/>
              </a:spcBef>
            </a:pPr>
            <a:r>
              <a:rPr sz="1850" spc="-25" dirty="0">
                <a:solidFill>
                  <a:srgbClr val="FDE9DA"/>
                </a:solidFill>
                <a:latin typeface="Cambria"/>
                <a:cs typeface="Cambria"/>
              </a:rPr>
              <a:t>7%</a:t>
            </a:r>
            <a:endParaRPr sz="1850">
              <a:latin typeface="Cambria"/>
              <a:cs typeface="Cambria"/>
            </a:endParaRPr>
          </a:p>
        </p:txBody>
      </p:sp>
      <p:pic>
        <p:nvPicPr>
          <p:cNvPr id="16" name="object 16"/>
          <p:cNvPicPr/>
          <p:nvPr/>
        </p:nvPicPr>
        <p:blipFill>
          <a:blip r:embed="rId3" cstate="print"/>
          <a:stretch>
            <a:fillRect/>
          </a:stretch>
        </p:blipFill>
        <p:spPr>
          <a:xfrm>
            <a:off x="9066276" y="356615"/>
            <a:ext cx="914399" cy="56845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128628" rIns="0" bIns="0" rtlCol="0">
            <a:spAutoFit/>
          </a:bodyPr>
          <a:lstStyle/>
          <a:p>
            <a:pPr marL="845185">
              <a:lnSpc>
                <a:spcPct val="100000"/>
              </a:lnSpc>
              <a:spcBef>
                <a:spcPts val="125"/>
              </a:spcBef>
            </a:pPr>
            <a:r>
              <a:rPr sz="2900" b="1" spc="-25" dirty="0">
                <a:solidFill>
                  <a:srgbClr val="000000"/>
                </a:solidFill>
                <a:latin typeface="Cambria"/>
                <a:cs typeface="Cambria"/>
              </a:rPr>
              <a:t>Techno-</a:t>
            </a:r>
            <a:r>
              <a:rPr sz="2900" b="1" spc="-150" dirty="0">
                <a:solidFill>
                  <a:srgbClr val="000000"/>
                </a:solidFill>
                <a:latin typeface="Cambria"/>
                <a:cs typeface="Cambria"/>
              </a:rPr>
              <a:t> </a:t>
            </a:r>
            <a:r>
              <a:rPr sz="2900" b="1" dirty="0">
                <a:solidFill>
                  <a:srgbClr val="000000"/>
                </a:solidFill>
                <a:latin typeface="Cambria"/>
                <a:cs typeface="Cambria"/>
              </a:rPr>
              <a:t>economics</a:t>
            </a:r>
            <a:r>
              <a:rPr sz="2900" b="1" spc="-55" dirty="0">
                <a:solidFill>
                  <a:srgbClr val="000000"/>
                </a:solidFill>
                <a:latin typeface="Cambria"/>
                <a:cs typeface="Cambria"/>
              </a:rPr>
              <a:t> </a:t>
            </a:r>
            <a:r>
              <a:rPr sz="2900" b="1" dirty="0">
                <a:solidFill>
                  <a:srgbClr val="000000"/>
                </a:solidFill>
                <a:latin typeface="Cambria"/>
                <a:cs typeface="Cambria"/>
              </a:rPr>
              <a:t>of</a:t>
            </a:r>
            <a:r>
              <a:rPr sz="2900" b="1" spc="-55" dirty="0">
                <a:solidFill>
                  <a:srgbClr val="000000"/>
                </a:solidFill>
                <a:latin typeface="Cambria"/>
                <a:cs typeface="Cambria"/>
              </a:rPr>
              <a:t> </a:t>
            </a:r>
            <a:r>
              <a:rPr sz="2900" b="1" dirty="0">
                <a:solidFill>
                  <a:srgbClr val="000000"/>
                </a:solidFill>
                <a:latin typeface="Cambria"/>
                <a:cs typeface="Cambria"/>
              </a:rPr>
              <a:t>Dry</a:t>
            </a:r>
            <a:r>
              <a:rPr sz="2900" b="1" spc="-65" dirty="0">
                <a:solidFill>
                  <a:srgbClr val="000000"/>
                </a:solidFill>
                <a:latin typeface="Cambria"/>
                <a:cs typeface="Cambria"/>
              </a:rPr>
              <a:t> </a:t>
            </a:r>
            <a:r>
              <a:rPr sz="2900" b="1" dirty="0">
                <a:solidFill>
                  <a:srgbClr val="000000"/>
                </a:solidFill>
                <a:latin typeface="Cambria"/>
                <a:cs typeface="Cambria"/>
              </a:rPr>
              <a:t>&amp;</a:t>
            </a:r>
            <a:r>
              <a:rPr sz="2900" b="1" spc="-60" dirty="0">
                <a:solidFill>
                  <a:srgbClr val="000000"/>
                </a:solidFill>
                <a:latin typeface="Cambria"/>
                <a:cs typeface="Cambria"/>
              </a:rPr>
              <a:t> </a:t>
            </a:r>
            <a:r>
              <a:rPr sz="2900" b="1" dirty="0">
                <a:solidFill>
                  <a:srgbClr val="000000"/>
                </a:solidFill>
                <a:latin typeface="Cambria"/>
                <a:cs typeface="Cambria"/>
              </a:rPr>
              <a:t>Wet</a:t>
            </a:r>
            <a:r>
              <a:rPr sz="2900" b="1" spc="-80" dirty="0">
                <a:solidFill>
                  <a:srgbClr val="000000"/>
                </a:solidFill>
                <a:latin typeface="Cambria"/>
                <a:cs typeface="Cambria"/>
              </a:rPr>
              <a:t> </a:t>
            </a:r>
            <a:r>
              <a:rPr sz="2900" b="1" dirty="0">
                <a:solidFill>
                  <a:srgbClr val="000000"/>
                </a:solidFill>
                <a:latin typeface="Cambria"/>
                <a:cs typeface="Cambria"/>
              </a:rPr>
              <a:t>Cooling </a:t>
            </a:r>
            <a:r>
              <a:rPr sz="2900" b="1" spc="-10" dirty="0">
                <a:solidFill>
                  <a:srgbClr val="000000"/>
                </a:solidFill>
                <a:latin typeface="Cambria"/>
                <a:cs typeface="Cambria"/>
              </a:rPr>
              <a:t>Systems</a:t>
            </a:r>
            <a:endParaRPr sz="2900">
              <a:latin typeface="Cambria"/>
              <a:cs typeface="Cambria"/>
            </a:endParaRPr>
          </a:p>
        </p:txBody>
      </p:sp>
      <p:grpSp>
        <p:nvGrpSpPr>
          <p:cNvPr id="4" name="object 4"/>
          <p:cNvGrpSpPr/>
          <p:nvPr/>
        </p:nvGrpSpPr>
        <p:grpSpPr>
          <a:xfrm>
            <a:off x="2580005" y="4207636"/>
            <a:ext cx="3950335" cy="2658110"/>
            <a:chOff x="2580005" y="4207636"/>
            <a:chExt cx="3950335" cy="2658110"/>
          </a:xfrm>
        </p:grpSpPr>
        <p:sp>
          <p:nvSpPr>
            <p:cNvPr id="5" name="object 5"/>
            <p:cNvSpPr/>
            <p:nvPr/>
          </p:nvSpPr>
          <p:spPr>
            <a:xfrm>
              <a:off x="2657856" y="4210811"/>
              <a:ext cx="3493135" cy="2209800"/>
            </a:xfrm>
            <a:custGeom>
              <a:avLst/>
              <a:gdLst/>
              <a:ahLst/>
              <a:cxnLst/>
              <a:rect l="l" t="t" r="r" b="b"/>
              <a:pathLst>
                <a:path w="3493135" h="2209800">
                  <a:moveTo>
                    <a:pt x="0" y="2209800"/>
                  </a:moveTo>
                  <a:lnTo>
                    <a:pt x="3493008" y="2209800"/>
                  </a:lnTo>
                </a:path>
                <a:path w="3493135" h="2209800">
                  <a:moveTo>
                    <a:pt x="0" y="1840991"/>
                  </a:moveTo>
                  <a:lnTo>
                    <a:pt x="3493008" y="1840991"/>
                  </a:lnTo>
                </a:path>
                <a:path w="3493135" h="2209800">
                  <a:moveTo>
                    <a:pt x="0" y="1472184"/>
                  </a:moveTo>
                  <a:lnTo>
                    <a:pt x="3493008" y="1472184"/>
                  </a:lnTo>
                </a:path>
                <a:path w="3493135" h="2209800">
                  <a:moveTo>
                    <a:pt x="0" y="1104900"/>
                  </a:moveTo>
                  <a:lnTo>
                    <a:pt x="3493008" y="1104900"/>
                  </a:lnTo>
                </a:path>
                <a:path w="3493135" h="2209800">
                  <a:moveTo>
                    <a:pt x="0" y="736091"/>
                  </a:moveTo>
                  <a:lnTo>
                    <a:pt x="3493008" y="736091"/>
                  </a:lnTo>
                </a:path>
                <a:path w="3493135" h="2209800">
                  <a:moveTo>
                    <a:pt x="0" y="368808"/>
                  </a:moveTo>
                  <a:lnTo>
                    <a:pt x="3493008" y="368808"/>
                  </a:lnTo>
                </a:path>
                <a:path w="3493135" h="2209800">
                  <a:moveTo>
                    <a:pt x="0" y="0"/>
                  </a:moveTo>
                  <a:lnTo>
                    <a:pt x="3493008" y="0"/>
                  </a:lnTo>
                </a:path>
              </a:pathLst>
            </a:custGeom>
            <a:ln w="6096">
              <a:solidFill>
                <a:srgbClr val="87878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959608" y="5106923"/>
              <a:ext cx="560832" cy="1700783"/>
            </a:xfrm>
            <a:prstGeom prst="rect">
              <a:avLst/>
            </a:prstGeom>
          </p:spPr>
        </p:pic>
        <p:pic>
          <p:nvPicPr>
            <p:cNvPr id="7" name="object 7"/>
            <p:cNvPicPr/>
            <p:nvPr/>
          </p:nvPicPr>
          <p:blipFill>
            <a:blip r:embed="rId4" cstate="print"/>
            <a:stretch>
              <a:fillRect/>
            </a:stretch>
          </p:blipFill>
          <p:spPr>
            <a:xfrm>
              <a:off x="4123943" y="6030467"/>
              <a:ext cx="560832" cy="777239"/>
            </a:xfrm>
            <a:prstGeom prst="rect">
              <a:avLst/>
            </a:prstGeom>
          </p:spPr>
        </p:pic>
        <p:pic>
          <p:nvPicPr>
            <p:cNvPr id="8" name="object 8"/>
            <p:cNvPicPr/>
            <p:nvPr/>
          </p:nvPicPr>
          <p:blipFill>
            <a:blip r:embed="rId5" cstate="print"/>
            <a:stretch>
              <a:fillRect/>
            </a:stretch>
          </p:blipFill>
          <p:spPr>
            <a:xfrm>
              <a:off x="5288280" y="4553711"/>
              <a:ext cx="560832" cy="2253995"/>
            </a:xfrm>
            <a:prstGeom prst="rect">
              <a:avLst/>
            </a:prstGeom>
          </p:spPr>
        </p:pic>
        <p:sp>
          <p:nvSpPr>
            <p:cNvPr id="9" name="object 9"/>
            <p:cNvSpPr/>
            <p:nvPr/>
          </p:nvSpPr>
          <p:spPr>
            <a:xfrm>
              <a:off x="2583180" y="4210811"/>
              <a:ext cx="3568065" cy="2651760"/>
            </a:xfrm>
            <a:custGeom>
              <a:avLst/>
              <a:gdLst/>
              <a:ahLst/>
              <a:cxnLst/>
              <a:rect l="l" t="t" r="r" b="b"/>
              <a:pathLst>
                <a:path w="3568065" h="2651759">
                  <a:moveTo>
                    <a:pt x="74675" y="2577084"/>
                  </a:moveTo>
                  <a:lnTo>
                    <a:pt x="74675" y="0"/>
                  </a:lnTo>
                </a:path>
                <a:path w="3568065" h="2651759">
                  <a:moveTo>
                    <a:pt x="0" y="2577084"/>
                  </a:moveTo>
                  <a:lnTo>
                    <a:pt x="74675" y="2577084"/>
                  </a:lnTo>
                </a:path>
                <a:path w="3568065" h="2651759">
                  <a:moveTo>
                    <a:pt x="0" y="2209800"/>
                  </a:moveTo>
                  <a:lnTo>
                    <a:pt x="74675" y="2209800"/>
                  </a:lnTo>
                </a:path>
                <a:path w="3568065" h="2651759">
                  <a:moveTo>
                    <a:pt x="0" y="1840991"/>
                  </a:moveTo>
                  <a:lnTo>
                    <a:pt x="74675" y="1840991"/>
                  </a:lnTo>
                </a:path>
                <a:path w="3568065" h="2651759">
                  <a:moveTo>
                    <a:pt x="0" y="1472184"/>
                  </a:moveTo>
                  <a:lnTo>
                    <a:pt x="74675" y="1472184"/>
                  </a:lnTo>
                </a:path>
                <a:path w="3568065" h="2651759">
                  <a:moveTo>
                    <a:pt x="0" y="1104900"/>
                  </a:moveTo>
                  <a:lnTo>
                    <a:pt x="74675" y="1104900"/>
                  </a:lnTo>
                </a:path>
                <a:path w="3568065" h="2651759">
                  <a:moveTo>
                    <a:pt x="0" y="736091"/>
                  </a:moveTo>
                  <a:lnTo>
                    <a:pt x="74675" y="736091"/>
                  </a:lnTo>
                </a:path>
                <a:path w="3568065" h="2651759">
                  <a:moveTo>
                    <a:pt x="0" y="368808"/>
                  </a:moveTo>
                  <a:lnTo>
                    <a:pt x="74675" y="368808"/>
                  </a:lnTo>
                </a:path>
                <a:path w="3568065" h="2651759">
                  <a:moveTo>
                    <a:pt x="0" y="0"/>
                  </a:moveTo>
                  <a:lnTo>
                    <a:pt x="74675" y="0"/>
                  </a:lnTo>
                </a:path>
                <a:path w="3568065" h="2651759">
                  <a:moveTo>
                    <a:pt x="74675" y="2577084"/>
                  </a:moveTo>
                  <a:lnTo>
                    <a:pt x="3567683" y="2577084"/>
                  </a:lnTo>
                </a:path>
                <a:path w="3568065" h="2651759">
                  <a:moveTo>
                    <a:pt x="74675" y="2577084"/>
                  </a:moveTo>
                  <a:lnTo>
                    <a:pt x="74675" y="2651759"/>
                  </a:lnTo>
                </a:path>
                <a:path w="3568065" h="2651759">
                  <a:moveTo>
                    <a:pt x="1239011" y="2577084"/>
                  </a:moveTo>
                  <a:lnTo>
                    <a:pt x="1239011" y="2651759"/>
                  </a:lnTo>
                </a:path>
                <a:path w="3568065" h="2651759">
                  <a:moveTo>
                    <a:pt x="2401823" y="2577084"/>
                  </a:moveTo>
                  <a:lnTo>
                    <a:pt x="2401823" y="2651759"/>
                  </a:lnTo>
                </a:path>
                <a:path w="3568065" h="2651759">
                  <a:moveTo>
                    <a:pt x="3567683" y="2577084"/>
                  </a:moveTo>
                  <a:lnTo>
                    <a:pt x="3567683" y="2651759"/>
                  </a:lnTo>
                </a:path>
              </a:pathLst>
            </a:custGeom>
            <a:ln w="6096">
              <a:solidFill>
                <a:srgbClr val="878787"/>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6371844" y="5356860"/>
              <a:ext cx="158495" cy="153923"/>
            </a:xfrm>
            <a:prstGeom prst="rect">
              <a:avLst/>
            </a:prstGeom>
          </p:spPr>
        </p:pic>
      </p:grpSp>
      <p:sp>
        <p:nvSpPr>
          <p:cNvPr id="11" name="object 11"/>
          <p:cNvSpPr txBox="1"/>
          <p:nvPr/>
        </p:nvSpPr>
        <p:spPr>
          <a:xfrm>
            <a:off x="2133152" y="3939172"/>
            <a:ext cx="334010" cy="2978150"/>
          </a:xfrm>
          <a:prstGeom prst="rect">
            <a:avLst/>
          </a:prstGeom>
        </p:spPr>
        <p:txBody>
          <a:bodyPr vert="horz" wrap="square" lIns="0" tIns="99060" rIns="0" bIns="0" rtlCol="0">
            <a:spAutoFit/>
          </a:bodyPr>
          <a:lstStyle/>
          <a:p>
            <a:pPr marR="5080" algn="r">
              <a:lnSpc>
                <a:spcPct val="100000"/>
              </a:lnSpc>
              <a:spcBef>
                <a:spcPts val="780"/>
              </a:spcBef>
            </a:pPr>
            <a:r>
              <a:rPr sz="1850" spc="-50" dirty="0">
                <a:latin typeface="Cambria"/>
                <a:cs typeface="Cambria"/>
              </a:rPr>
              <a:t>7</a:t>
            </a:r>
            <a:endParaRPr sz="1850">
              <a:latin typeface="Cambria"/>
              <a:cs typeface="Cambria"/>
            </a:endParaRPr>
          </a:p>
          <a:p>
            <a:pPr marR="7620" algn="r">
              <a:lnSpc>
                <a:spcPct val="100000"/>
              </a:lnSpc>
              <a:spcBef>
                <a:spcPts val="685"/>
              </a:spcBef>
            </a:pPr>
            <a:r>
              <a:rPr sz="1850" spc="-25" dirty="0">
                <a:latin typeface="Cambria"/>
                <a:cs typeface="Cambria"/>
              </a:rPr>
              <a:t>6.8</a:t>
            </a:r>
            <a:endParaRPr sz="1850">
              <a:latin typeface="Cambria"/>
              <a:cs typeface="Cambria"/>
            </a:endParaRPr>
          </a:p>
          <a:p>
            <a:pPr marR="7620" algn="r">
              <a:lnSpc>
                <a:spcPct val="100000"/>
              </a:lnSpc>
              <a:spcBef>
                <a:spcPts val="685"/>
              </a:spcBef>
            </a:pPr>
            <a:r>
              <a:rPr sz="1850" spc="-25" dirty="0">
                <a:latin typeface="Cambria"/>
                <a:cs typeface="Cambria"/>
              </a:rPr>
              <a:t>6.6</a:t>
            </a:r>
            <a:endParaRPr sz="1850">
              <a:latin typeface="Cambria"/>
              <a:cs typeface="Cambria"/>
            </a:endParaRPr>
          </a:p>
          <a:p>
            <a:pPr marR="7620" algn="r">
              <a:lnSpc>
                <a:spcPct val="100000"/>
              </a:lnSpc>
              <a:spcBef>
                <a:spcPts val="695"/>
              </a:spcBef>
            </a:pPr>
            <a:r>
              <a:rPr sz="1850" spc="-25" dirty="0">
                <a:latin typeface="Cambria"/>
                <a:cs typeface="Cambria"/>
              </a:rPr>
              <a:t>6.4</a:t>
            </a:r>
            <a:endParaRPr sz="1850">
              <a:latin typeface="Cambria"/>
              <a:cs typeface="Cambria"/>
            </a:endParaRPr>
          </a:p>
          <a:p>
            <a:pPr marR="7620" algn="r">
              <a:lnSpc>
                <a:spcPct val="100000"/>
              </a:lnSpc>
              <a:spcBef>
                <a:spcPts val="685"/>
              </a:spcBef>
            </a:pPr>
            <a:r>
              <a:rPr sz="1850" spc="-25" dirty="0">
                <a:latin typeface="Cambria"/>
                <a:cs typeface="Cambria"/>
              </a:rPr>
              <a:t>6.2</a:t>
            </a:r>
            <a:endParaRPr sz="1850">
              <a:latin typeface="Cambria"/>
              <a:cs typeface="Cambria"/>
            </a:endParaRPr>
          </a:p>
          <a:p>
            <a:pPr marR="5080" algn="r">
              <a:lnSpc>
                <a:spcPct val="100000"/>
              </a:lnSpc>
              <a:spcBef>
                <a:spcPts val="680"/>
              </a:spcBef>
            </a:pPr>
            <a:r>
              <a:rPr sz="1850" spc="-50" dirty="0">
                <a:latin typeface="Cambria"/>
                <a:cs typeface="Cambria"/>
              </a:rPr>
              <a:t>6</a:t>
            </a:r>
            <a:endParaRPr sz="1850">
              <a:latin typeface="Cambria"/>
              <a:cs typeface="Cambria"/>
            </a:endParaRPr>
          </a:p>
          <a:p>
            <a:pPr marR="7620" algn="r">
              <a:lnSpc>
                <a:spcPct val="100000"/>
              </a:lnSpc>
              <a:spcBef>
                <a:spcPts val="685"/>
              </a:spcBef>
            </a:pPr>
            <a:r>
              <a:rPr sz="1850" spc="-25" dirty="0">
                <a:latin typeface="Cambria"/>
                <a:cs typeface="Cambria"/>
              </a:rPr>
              <a:t>5.8</a:t>
            </a:r>
            <a:endParaRPr sz="1850">
              <a:latin typeface="Cambria"/>
              <a:cs typeface="Cambria"/>
            </a:endParaRPr>
          </a:p>
          <a:p>
            <a:pPr marR="7620" algn="r">
              <a:lnSpc>
                <a:spcPct val="100000"/>
              </a:lnSpc>
              <a:spcBef>
                <a:spcPts val="685"/>
              </a:spcBef>
            </a:pPr>
            <a:r>
              <a:rPr sz="1850" spc="-25" dirty="0">
                <a:latin typeface="Cambria"/>
                <a:cs typeface="Cambria"/>
              </a:rPr>
              <a:t>5.6</a:t>
            </a:r>
            <a:endParaRPr sz="1850">
              <a:latin typeface="Cambria"/>
              <a:cs typeface="Cambria"/>
            </a:endParaRPr>
          </a:p>
        </p:txBody>
      </p:sp>
      <p:sp>
        <p:nvSpPr>
          <p:cNvPr id="12" name="object 12"/>
          <p:cNvSpPr txBox="1"/>
          <p:nvPr/>
        </p:nvSpPr>
        <p:spPr>
          <a:xfrm>
            <a:off x="3003333" y="6977890"/>
            <a:ext cx="525780"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Cambria"/>
                <a:cs typeface="Cambria"/>
              </a:rPr>
              <a:t>IDCT</a:t>
            </a:r>
            <a:endParaRPr sz="1850">
              <a:latin typeface="Cambria"/>
              <a:cs typeface="Cambria"/>
            </a:endParaRPr>
          </a:p>
        </p:txBody>
      </p:sp>
      <p:sp>
        <p:nvSpPr>
          <p:cNvPr id="13" name="object 13"/>
          <p:cNvSpPr txBox="1"/>
          <p:nvPr/>
        </p:nvSpPr>
        <p:spPr>
          <a:xfrm>
            <a:off x="4123109" y="6977890"/>
            <a:ext cx="608965" cy="311150"/>
          </a:xfrm>
          <a:prstGeom prst="rect">
            <a:avLst/>
          </a:prstGeom>
        </p:spPr>
        <p:txBody>
          <a:bodyPr vert="horz" wrap="square" lIns="0" tIns="15240" rIns="0" bIns="0" rtlCol="0">
            <a:spAutoFit/>
          </a:bodyPr>
          <a:lstStyle/>
          <a:p>
            <a:pPr marL="12700">
              <a:lnSpc>
                <a:spcPct val="100000"/>
              </a:lnSpc>
              <a:spcBef>
                <a:spcPts val="120"/>
              </a:spcBef>
            </a:pPr>
            <a:r>
              <a:rPr sz="1850" spc="-20" dirty="0">
                <a:latin typeface="Cambria"/>
                <a:cs typeface="Cambria"/>
              </a:rPr>
              <a:t>NDCT</a:t>
            </a:r>
            <a:endParaRPr sz="1850">
              <a:latin typeface="Cambria"/>
              <a:cs typeface="Cambria"/>
            </a:endParaRPr>
          </a:p>
        </p:txBody>
      </p:sp>
      <p:sp>
        <p:nvSpPr>
          <p:cNvPr id="14" name="object 14"/>
          <p:cNvSpPr txBox="1"/>
          <p:nvPr/>
        </p:nvSpPr>
        <p:spPr>
          <a:xfrm>
            <a:off x="5361757" y="6977890"/>
            <a:ext cx="434975" cy="311150"/>
          </a:xfrm>
          <a:prstGeom prst="rect">
            <a:avLst/>
          </a:prstGeom>
        </p:spPr>
        <p:txBody>
          <a:bodyPr vert="horz" wrap="square" lIns="0" tIns="15240" rIns="0" bIns="0" rtlCol="0">
            <a:spAutoFit/>
          </a:bodyPr>
          <a:lstStyle/>
          <a:p>
            <a:pPr marL="12700">
              <a:lnSpc>
                <a:spcPct val="100000"/>
              </a:lnSpc>
              <a:spcBef>
                <a:spcPts val="120"/>
              </a:spcBef>
            </a:pPr>
            <a:r>
              <a:rPr sz="1850" spc="-25" dirty="0">
                <a:latin typeface="Cambria"/>
                <a:cs typeface="Cambria"/>
              </a:rPr>
              <a:t>ACC</a:t>
            </a:r>
            <a:endParaRPr sz="1850">
              <a:latin typeface="Cambria"/>
              <a:cs typeface="Cambria"/>
            </a:endParaRPr>
          </a:p>
        </p:txBody>
      </p:sp>
      <p:sp>
        <p:nvSpPr>
          <p:cNvPr id="15" name="object 15"/>
          <p:cNvSpPr txBox="1"/>
          <p:nvPr/>
        </p:nvSpPr>
        <p:spPr>
          <a:xfrm>
            <a:off x="1201932" y="2103553"/>
            <a:ext cx="7837170" cy="1845945"/>
          </a:xfrm>
          <a:prstGeom prst="rect">
            <a:avLst/>
          </a:prstGeom>
        </p:spPr>
        <p:txBody>
          <a:bodyPr vert="horz" wrap="square" lIns="0" tIns="12065" rIns="0" bIns="0" rtlCol="0">
            <a:spAutoFit/>
          </a:bodyPr>
          <a:lstStyle/>
          <a:p>
            <a:pPr marL="12700" marR="5080">
              <a:lnSpc>
                <a:spcPct val="108300"/>
              </a:lnSpc>
              <a:spcBef>
                <a:spcPts val="95"/>
              </a:spcBef>
            </a:pPr>
            <a:r>
              <a:rPr sz="2050" dirty="0">
                <a:latin typeface="Cambria"/>
                <a:cs typeface="Cambria"/>
              </a:rPr>
              <a:t>For</a:t>
            </a:r>
            <a:r>
              <a:rPr sz="2050" spc="-25" dirty="0">
                <a:latin typeface="Cambria"/>
                <a:cs typeface="Cambria"/>
              </a:rPr>
              <a:t> </a:t>
            </a:r>
            <a:r>
              <a:rPr sz="2050" dirty="0">
                <a:latin typeface="Cambria"/>
                <a:cs typeface="Cambria"/>
              </a:rPr>
              <a:t>a</a:t>
            </a:r>
            <a:r>
              <a:rPr sz="2050" spc="-10" dirty="0">
                <a:latin typeface="Cambria"/>
                <a:cs typeface="Cambria"/>
              </a:rPr>
              <a:t> conventional</a:t>
            </a:r>
            <a:r>
              <a:rPr sz="2050" spc="-15" dirty="0">
                <a:latin typeface="Cambria"/>
                <a:cs typeface="Cambria"/>
              </a:rPr>
              <a:t> </a:t>
            </a:r>
            <a:r>
              <a:rPr sz="2050" dirty="0">
                <a:latin typeface="Cambria"/>
                <a:cs typeface="Cambria"/>
              </a:rPr>
              <a:t>500</a:t>
            </a:r>
            <a:r>
              <a:rPr sz="2050" spc="-45" dirty="0">
                <a:latin typeface="Cambria"/>
                <a:cs typeface="Cambria"/>
              </a:rPr>
              <a:t> </a:t>
            </a:r>
            <a:r>
              <a:rPr sz="2050" dirty="0">
                <a:latin typeface="Cambria"/>
                <a:cs typeface="Cambria"/>
              </a:rPr>
              <a:t>MW</a:t>
            </a:r>
            <a:r>
              <a:rPr sz="2050" spc="-15" dirty="0">
                <a:latin typeface="Cambria"/>
                <a:cs typeface="Cambria"/>
              </a:rPr>
              <a:t> </a:t>
            </a:r>
            <a:r>
              <a:rPr sz="2050" dirty="0">
                <a:latin typeface="Cambria"/>
                <a:cs typeface="Cambria"/>
              </a:rPr>
              <a:t>unit,</a:t>
            </a:r>
            <a:r>
              <a:rPr sz="2050" spc="-25" dirty="0">
                <a:latin typeface="Cambria"/>
                <a:cs typeface="Cambria"/>
              </a:rPr>
              <a:t> </a:t>
            </a:r>
            <a:r>
              <a:rPr sz="2050" dirty="0">
                <a:latin typeface="Cambria"/>
                <a:cs typeface="Cambria"/>
              </a:rPr>
              <a:t>Aux Power</a:t>
            </a:r>
            <a:r>
              <a:rPr sz="2050" spc="-25" dirty="0">
                <a:latin typeface="Cambria"/>
                <a:cs typeface="Cambria"/>
              </a:rPr>
              <a:t> </a:t>
            </a:r>
            <a:r>
              <a:rPr sz="2050" dirty="0">
                <a:latin typeface="Cambria"/>
                <a:cs typeface="Cambria"/>
              </a:rPr>
              <a:t>Consumption</a:t>
            </a:r>
            <a:r>
              <a:rPr sz="2050" spc="-30" dirty="0">
                <a:latin typeface="Cambria"/>
                <a:cs typeface="Cambria"/>
              </a:rPr>
              <a:t> </a:t>
            </a:r>
            <a:r>
              <a:rPr sz="2050" dirty="0">
                <a:latin typeface="Cambria"/>
                <a:cs typeface="Cambria"/>
              </a:rPr>
              <a:t>is</a:t>
            </a:r>
            <a:r>
              <a:rPr sz="2050" spc="-15" dirty="0">
                <a:latin typeface="Cambria"/>
                <a:cs typeface="Cambria"/>
              </a:rPr>
              <a:t> </a:t>
            </a:r>
            <a:r>
              <a:rPr sz="2050" dirty="0">
                <a:latin typeface="Cambria"/>
                <a:cs typeface="Cambria"/>
              </a:rPr>
              <a:t>6.5</a:t>
            </a:r>
            <a:r>
              <a:rPr sz="2050" spc="-25" dirty="0">
                <a:latin typeface="Cambria"/>
                <a:cs typeface="Cambria"/>
              </a:rPr>
              <a:t> </a:t>
            </a:r>
            <a:r>
              <a:rPr sz="2050" spc="-50" dirty="0">
                <a:latin typeface="Cambria"/>
                <a:cs typeface="Cambria"/>
              </a:rPr>
              <a:t>% </a:t>
            </a:r>
            <a:r>
              <a:rPr sz="2050" dirty="0">
                <a:latin typeface="Cambria"/>
                <a:cs typeface="Cambria"/>
              </a:rPr>
              <a:t>with</a:t>
            </a:r>
            <a:r>
              <a:rPr sz="2050" spc="-25" dirty="0">
                <a:latin typeface="Cambria"/>
                <a:cs typeface="Cambria"/>
              </a:rPr>
              <a:t> </a:t>
            </a:r>
            <a:r>
              <a:rPr sz="2050" spc="-30" dirty="0">
                <a:latin typeface="Cambria"/>
                <a:cs typeface="Cambria"/>
              </a:rPr>
              <a:t>IDCT,</a:t>
            </a:r>
            <a:r>
              <a:rPr sz="2050" spc="-100" dirty="0">
                <a:latin typeface="Cambria"/>
                <a:cs typeface="Cambria"/>
              </a:rPr>
              <a:t> </a:t>
            </a:r>
            <a:r>
              <a:rPr sz="2050" dirty="0">
                <a:latin typeface="Cambria"/>
                <a:cs typeface="Cambria"/>
              </a:rPr>
              <a:t>6</a:t>
            </a:r>
            <a:r>
              <a:rPr sz="2050" spc="-10" dirty="0">
                <a:latin typeface="Cambria"/>
                <a:cs typeface="Cambria"/>
              </a:rPr>
              <a:t> </a:t>
            </a:r>
            <a:r>
              <a:rPr sz="2050" dirty="0">
                <a:latin typeface="Cambria"/>
                <a:cs typeface="Cambria"/>
              </a:rPr>
              <a:t>%</a:t>
            </a:r>
            <a:r>
              <a:rPr sz="2050" spc="-25" dirty="0">
                <a:latin typeface="Cambria"/>
                <a:cs typeface="Cambria"/>
              </a:rPr>
              <a:t> </a:t>
            </a:r>
            <a:r>
              <a:rPr sz="2050" dirty="0">
                <a:latin typeface="Cambria"/>
                <a:cs typeface="Cambria"/>
              </a:rPr>
              <a:t>with</a:t>
            </a:r>
            <a:r>
              <a:rPr sz="2050" spc="-25" dirty="0">
                <a:latin typeface="Cambria"/>
                <a:cs typeface="Cambria"/>
              </a:rPr>
              <a:t> </a:t>
            </a:r>
            <a:r>
              <a:rPr sz="2050" dirty="0">
                <a:latin typeface="Cambria"/>
                <a:cs typeface="Cambria"/>
              </a:rPr>
              <a:t>NDCT</a:t>
            </a:r>
            <a:r>
              <a:rPr sz="2050" spc="-50" dirty="0">
                <a:latin typeface="Cambria"/>
                <a:cs typeface="Cambria"/>
              </a:rPr>
              <a:t> </a:t>
            </a:r>
            <a:r>
              <a:rPr sz="2050" dirty="0">
                <a:latin typeface="Cambria"/>
                <a:cs typeface="Cambria"/>
              </a:rPr>
              <a:t>based</a:t>
            </a:r>
            <a:r>
              <a:rPr sz="2050" spc="15" dirty="0">
                <a:latin typeface="Cambria"/>
                <a:cs typeface="Cambria"/>
              </a:rPr>
              <a:t> </a:t>
            </a:r>
            <a:r>
              <a:rPr sz="2050" dirty="0">
                <a:latin typeface="Cambria"/>
                <a:cs typeface="Cambria"/>
              </a:rPr>
              <a:t>CW</a:t>
            </a:r>
            <a:r>
              <a:rPr sz="2050" spc="-50" dirty="0">
                <a:latin typeface="Cambria"/>
                <a:cs typeface="Cambria"/>
              </a:rPr>
              <a:t> </a:t>
            </a:r>
            <a:r>
              <a:rPr sz="2050" dirty="0">
                <a:latin typeface="Cambria"/>
                <a:cs typeface="Cambria"/>
              </a:rPr>
              <a:t>system</a:t>
            </a:r>
            <a:r>
              <a:rPr sz="2050" spc="20" dirty="0">
                <a:latin typeface="Cambria"/>
                <a:cs typeface="Cambria"/>
              </a:rPr>
              <a:t> </a:t>
            </a:r>
            <a:r>
              <a:rPr sz="2050" dirty="0">
                <a:latin typeface="Cambria"/>
                <a:cs typeface="Cambria"/>
              </a:rPr>
              <a:t>and</a:t>
            </a:r>
            <a:r>
              <a:rPr sz="2050" spc="-15" dirty="0">
                <a:latin typeface="Cambria"/>
                <a:cs typeface="Cambria"/>
              </a:rPr>
              <a:t> </a:t>
            </a:r>
            <a:r>
              <a:rPr sz="2050" dirty="0">
                <a:latin typeface="Cambria"/>
                <a:cs typeface="Cambria"/>
              </a:rPr>
              <a:t>6.8</a:t>
            </a:r>
            <a:r>
              <a:rPr sz="2050" spc="-30" dirty="0">
                <a:latin typeface="Cambria"/>
                <a:cs typeface="Cambria"/>
              </a:rPr>
              <a:t> </a:t>
            </a:r>
            <a:r>
              <a:rPr sz="2050" dirty="0">
                <a:latin typeface="Cambria"/>
                <a:cs typeface="Cambria"/>
              </a:rPr>
              <a:t>%</a:t>
            </a:r>
            <a:r>
              <a:rPr sz="2050" spc="-25" dirty="0">
                <a:latin typeface="Cambria"/>
                <a:cs typeface="Cambria"/>
              </a:rPr>
              <a:t> </a:t>
            </a:r>
            <a:r>
              <a:rPr sz="2050" dirty="0">
                <a:latin typeface="Cambria"/>
                <a:cs typeface="Cambria"/>
              </a:rPr>
              <a:t>of</a:t>
            </a:r>
            <a:r>
              <a:rPr sz="2050" spc="-30" dirty="0">
                <a:latin typeface="Cambria"/>
                <a:cs typeface="Cambria"/>
              </a:rPr>
              <a:t> </a:t>
            </a:r>
            <a:r>
              <a:rPr sz="2050" dirty="0">
                <a:latin typeface="Cambria"/>
                <a:cs typeface="Cambria"/>
              </a:rPr>
              <a:t>gross</a:t>
            </a:r>
            <a:r>
              <a:rPr sz="2050" spc="-25" dirty="0">
                <a:latin typeface="Cambria"/>
                <a:cs typeface="Cambria"/>
              </a:rPr>
              <a:t> </a:t>
            </a:r>
            <a:r>
              <a:rPr sz="2050" spc="-10" dirty="0">
                <a:latin typeface="Cambria"/>
                <a:cs typeface="Cambria"/>
              </a:rPr>
              <a:t>output </a:t>
            </a:r>
            <a:r>
              <a:rPr sz="2050" dirty="0">
                <a:latin typeface="Cambria"/>
                <a:cs typeface="Cambria"/>
              </a:rPr>
              <a:t>for</a:t>
            </a:r>
            <a:r>
              <a:rPr sz="2050" spc="-15" dirty="0">
                <a:latin typeface="Cambria"/>
                <a:cs typeface="Cambria"/>
              </a:rPr>
              <a:t> </a:t>
            </a:r>
            <a:r>
              <a:rPr sz="2050" dirty="0">
                <a:latin typeface="Cambria"/>
                <a:cs typeface="Cambria"/>
              </a:rPr>
              <a:t>plant</a:t>
            </a:r>
            <a:r>
              <a:rPr sz="2050" spc="15" dirty="0">
                <a:latin typeface="Cambria"/>
                <a:cs typeface="Cambria"/>
              </a:rPr>
              <a:t> </a:t>
            </a:r>
            <a:r>
              <a:rPr sz="2050" dirty="0">
                <a:latin typeface="Cambria"/>
                <a:cs typeface="Cambria"/>
              </a:rPr>
              <a:t>with</a:t>
            </a:r>
            <a:r>
              <a:rPr sz="2050" spc="-55" dirty="0">
                <a:latin typeface="Cambria"/>
                <a:cs typeface="Cambria"/>
              </a:rPr>
              <a:t> </a:t>
            </a:r>
            <a:r>
              <a:rPr sz="2050" dirty="0">
                <a:latin typeface="Cambria"/>
                <a:cs typeface="Cambria"/>
              </a:rPr>
              <a:t>direct</a:t>
            </a:r>
            <a:r>
              <a:rPr sz="2050" spc="-45" dirty="0">
                <a:latin typeface="Cambria"/>
                <a:cs typeface="Cambria"/>
              </a:rPr>
              <a:t> </a:t>
            </a:r>
            <a:r>
              <a:rPr sz="2050" dirty="0">
                <a:latin typeface="Cambria"/>
                <a:cs typeface="Cambria"/>
              </a:rPr>
              <a:t>cooling</a:t>
            </a:r>
            <a:r>
              <a:rPr sz="2050" spc="-35" dirty="0">
                <a:latin typeface="Cambria"/>
                <a:cs typeface="Cambria"/>
              </a:rPr>
              <a:t> </a:t>
            </a:r>
            <a:r>
              <a:rPr sz="2050" dirty="0">
                <a:latin typeface="Cambria"/>
                <a:cs typeface="Cambria"/>
              </a:rPr>
              <a:t>air</a:t>
            </a:r>
            <a:r>
              <a:rPr sz="2050" spc="-35" dirty="0">
                <a:latin typeface="Cambria"/>
                <a:cs typeface="Cambria"/>
              </a:rPr>
              <a:t> </a:t>
            </a:r>
            <a:r>
              <a:rPr sz="2050" dirty="0">
                <a:latin typeface="Cambria"/>
                <a:cs typeface="Cambria"/>
              </a:rPr>
              <a:t>cooled</a:t>
            </a:r>
            <a:r>
              <a:rPr sz="2050" spc="-65" dirty="0">
                <a:latin typeface="Cambria"/>
                <a:cs typeface="Cambria"/>
              </a:rPr>
              <a:t> </a:t>
            </a:r>
            <a:r>
              <a:rPr sz="2050" spc="-10" dirty="0">
                <a:latin typeface="Cambria"/>
                <a:cs typeface="Cambria"/>
              </a:rPr>
              <a:t>condensers</a:t>
            </a:r>
            <a:endParaRPr sz="2050">
              <a:latin typeface="Cambria"/>
              <a:cs typeface="Cambria"/>
            </a:endParaRPr>
          </a:p>
          <a:p>
            <a:pPr marL="2781300" marR="1645285" indent="-1242695">
              <a:lnSpc>
                <a:spcPct val="103600"/>
              </a:lnSpc>
              <a:spcBef>
                <a:spcPts val="869"/>
              </a:spcBef>
            </a:pPr>
            <a:r>
              <a:rPr sz="2200" b="1" dirty="0">
                <a:latin typeface="Cambria"/>
                <a:cs typeface="Cambria"/>
              </a:rPr>
              <a:t>Plant</a:t>
            </a:r>
            <a:r>
              <a:rPr sz="2200" b="1" spc="20" dirty="0">
                <a:latin typeface="Cambria"/>
                <a:cs typeface="Cambria"/>
              </a:rPr>
              <a:t> </a:t>
            </a:r>
            <a:r>
              <a:rPr sz="2200" b="1" dirty="0">
                <a:latin typeface="Cambria"/>
                <a:cs typeface="Cambria"/>
              </a:rPr>
              <a:t>Auxiliary</a:t>
            </a:r>
            <a:r>
              <a:rPr sz="2200" b="1" spc="35" dirty="0">
                <a:latin typeface="Cambria"/>
                <a:cs typeface="Cambria"/>
              </a:rPr>
              <a:t> </a:t>
            </a:r>
            <a:r>
              <a:rPr sz="2200" b="1" dirty="0">
                <a:latin typeface="Cambria"/>
                <a:cs typeface="Cambria"/>
              </a:rPr>
              <a:t>Power</a:t>
            </a:r>
            <a:r>
              <a:rPr sz="2200" b="1" spc="30" dirty="0">
                <a:latin typeface="Cambria"/>
                <a:cs typeface="Cambria"/>
              </a:rPr>
              <a:t> </a:t>
            </a:r>
            <a:r>
              <a:rPr sz="2200" b="1" spc="-10" dirty="0">
                <a:latin typeface="Cambria"/>
                <a:cs typeface="Cambria"/>
              </a:rPr>
              <a:t>Consumption </a:t>
            </a:r>
            <a:r>
              <a:rPr sz="2200" b="1" dirty="0">
                <a:latin typeface="Cambria"/>
                <a:cs typeface="Cambria"/>
              </a:rPr>
              <a:t>(% of</a:t>
            </a:r>
            <a:r>
              <a:rPr sz="2200" b="1" spc="-25" dirty="0">
                <a:latin typeface="Cambria"/>
                <a:cs typeface="Cambria"/>
              </a:rPr>
              <a:t> </a:t>
            </a:r>
            <a:r>
              <a:rPr sz="2200" b="1" dirty="0">
                <a:latin typeface="Cambria"/>
                <a:cs typeface="Cambria"/>
              </a:rPr>
              <a:t>Rated</a:t>
            </a:r>
            <a:r>
              <a:rPr sz="2200" b="1" spc="-55" dirty="0">
                <a:latin typeface="Cambria"/>
                <a:cs typeface="Cambria"/>
              </a:rPr>
              <a:t> </a:t>
            </a:r>
            <a:r>
              <a:rPr sz="2200" b="1" dirty="0">
                <a:latin typeface="Cambria"/>
                <a:cs typeface="Cambria"/>
              </a:rPr>
              <a:t>Plant</a:t>
            </a:r>
            <a:r>
              <a:rPr sz="2200" b="1" spc="-20" dirty="0">
                <a:latin typeface="Cambria"/>
                <a:cs typeface="Cambria"/>
              </a:rPr>
              <a:t> </a:t>
            </a:r>
            <a:r>
              <a:rPr sz="2200" b="1" spc="-10" dirty="0">
                <a:latin typeface="Cambria"/>
                <a:cs typeface="Cambria"/>
              </a:rPr>
              <a:t>Output)</a:t>
            </a:r>
            <a:endParaRPr sz="2200">
              <a:latin typeface="Cambria"/>
              <a:cs typeface="Cambria"/>
            </a:endParaRPr>
          </a:p>
        </p:txBody>
      </p:sp>
      <p:sp>
        <p:nvSpPr>
          <p:cNvPr id="16" name="object 16"/>
          <p:cNvSpPr txBox="1"/>
          <p:nvPr/>
        </p:nvSpPr>
        <p:spPr>
          <a:xfrm>
            <a:off x="6567990" y="5228356"/>
            <a:ext cx="1643380" cy="1181100"/>
          </a:xfrm>
          <a:prstGeom prst="rect">
            <a:avLst/>
          </a:prstGeom>
        </p:spPr>
        <p:txBody>
          <a:bodyPr vert="horz" wrap="square" lIns="0" tIns="6985" rIns="0" bIns="0" rtlCol="0">
            <a:spAutoFit/>
          </a:bodyPr>
          <a:lstStyle/>
          <a:p>
            <a:pPr marL="12700" marR="5080">
              <a:lnSpc>
                <a:spcPct val="102899"/>
              </a:lnSpc>
              <a:spcBef>
                <a:spcPts val="55"/>
              </a:spcBef>
            </a:pPr>
            <a:r>
              <a:rPr sz="1850" dirty="0">
                <a:latin typeface="Cambria"/>
                <a:cs typeface="Cambria"/>
              </a:rPr>
              <a:t>Auxiliary</a:t>
            </a:r>
            <a:r>
              <a:rPr sz="1850" spc="-40" dirty="0">
                <a:latin typeface="Cambria"/>
                <a:cs typeface="Cambria"/>
              </a:rPr>
              <a:t> </a:t>
            </a:r>
            <a:r>
              <a:rPr sz="1850" spc="-20" dirty="0">
                <a:latin typeface="Cambria"/>
                <a:cs typeface="Cambria"/>
              </a:rPr>
              <a:t>Power </a:t>
            </a:r>
            <a:r>
              <a:rPr sz="1850" spc="-10" dirty="0">
                <a:latin typeface="Cambria"/>
                <a:cs typeface="Cambria"/>
              </a:rPr>
              <a:t>Consumption </a:t>
            </a:r>
            <a:r>
              <a:rPr sz="1850" dirty="0">
                <a:latin typeface="Cambria"/>
                <a:cs typeface="Cambria"/>
              </a:rPr>
              <a:t>(%</a:t>
            </a:r>
            <a:r>
              <a:rPr sz="1850" spc="-75" dirty="0">
                <a:latin typeface="Cambria"/>
                <a:cs typeface="Cambria"/>
              </a:rPr>
              <a:t> </a:t>
            </a:r>
            <a:r>
              <a:rPr sz="1850" dirty="0">
                <a:latin typeface="Cambria"/>
                <a:cs typeface="Cambria"/>
              </a:rPr>
              <a:t>of</a:t>
            </a:r>
            <a:r>
              <a:rPr sz="1850" spc="-90" dirty="0">
                <a:latin typeface="Cambria"/>
                <a:cs typeface="Cambria"/>
              </a:rPr>
              <a:t> </a:t>
            </a:r>
            <a:r>
              <a:rPr sz="1850" spc="-20" dirty="0">
                <a:latin typeface="Cambria"/>
                <a:cs typeface="Cambria"/>
              </a:rPr>
              <a:t>Rated </a:t>
            </a:r>
            <a:r>
              <a:rPr sz="1850" spc="-10" dirty="0">
                <a:latin typeface="Cambria"/>
                <a:cs typeface="Cambria"/>
              </a:rPr>
              <a:t>Output)</a:t>
            </a:r>
            <a:endParaRPr sz="1850">
              <a:latin typeface="Cambria"/>
              <a:cs typeface="Cambria"/>
            </a:endParaRPr>
          </a:p>
        </p:txBody>
      </p:sp>
      <p:pic>
        <p:nvPicPr>
          <p:cNvPr id="17" name="object 17"/>
          <p:cNvPicPr/>
          <p:nvPr/>
        </p:nvPicPr>
        <p:blipFill>
          <a:blip r:embed="rId7" cstate="print"/>
          <a:stretch>
            <a:fillRect/>
          </a:stretch>
        </p:blipFill>
        <p:spPr>
          <a:xfrm>
            <a:off x="9128759" y="330708"/>
            <a:ext cx="909827" cy="53644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124089" rIns="0" bIns="0" rtlCol="0">
            <a:spAutoFit/>
          </a:bodyPr>
          <a:lstStyle/>
          <a:p>
            <a:pPr marL="731520">
              <a:lnSpc>
                <a:spcPct val="100000"/>
              </a:lnSpc>
              <a:spcBef>
                <a:spcPts val="125"/>
              </a:spcBef>
            </a:pPr>
            <a:r>
              <a:rPr sz="2900" b="1" spc="-25" dirty="0">
                <a:solidFill>
                  <a:srgbClr val="000000"/>
                </a:solidFill>
                <a:latin typeface="Cambria"/>
                <a:cs typeface="Cambria"/>
              </a:rPr>
              <a:t>Techno-</a:t>
            </a:r>
            <a:r>
              <a:rPr sz="2900" b="1" spc="-150" dirty="0">
                <a:solidFill>
                  <a:srgbClr val="000000"/>
                </a:solidFill>
                <a:latin typeface="Cambria"/>
                <a:cs typeface="Cambria"/>
              </a:rPr>
              <a:t> </a:t>
            </a:r>
            <a:r>
              <a:rPr sz="2900" b="1" dirty="0">
                <a:solidFill>
                  <a:srgbClr val="000000"/>
                </a:solidFill>
                <a:latin typeface="Cambria"/>
                <a:cs typeface="Cambria"/>
              </a:rPr>
              <a:t>economics</a:t>
            </a:r>
            <a:r>
              <a:rPr sz="2900" b="1" spc="-55" dirty="0">
                <a:solidFill>
                  <a:srgbClr val="000000"/>
                </a:solidFill>
                <a:latin typeface="Cambria"/>
                <a:cs typeface="Cambria"/>
              </a:rPr>
              <a:t> </a:t>
            </a:r>
            <a:r>
              <a:rPr sz="2900" b="1" dirty="0">
                <a:solidFill>
                  <a:srgbClr val="000000"/>
                </a:solidFill>
                <a:latin typeface="Cambria"/>
                <a:cs typeface="Cambria"/>
              </a:rPr>
              <a:t>of</a:t>
            </a:r>
            <a:r>
              <a:rPr sz="2900" b="1" spc="-55" dirty="0">
                <a:solidFill>
                  <a:srgbClr val="000000"/>
                </a:solidFill>
                <a:latin typeface="Cambria"/>
                <a:cs typeface="Cambria"/>
              </a:rPr>
              <a:t> </a:t>
            </a:r>
            <a:r>
              <a:rPr sz="2900" b="1" dirty="0">
                <a:solidFill>
                  <a:srgbClr val="000000"/>
                </a:solidFill>
                <a:latin typeface="Cambria"/>
                <a:cs typeface="Cambria"/>
              </a:rPr>
              <a:t>Dry</a:t>
            </a:r>
            <a:r>
              <a:rPr sz="2900" b="1" spc="-65" dirty="0">
                <a:solidFill>
                  <a:srgbClr val="000000"/>
                </a:solidFill>
                <a:latin typeface="Cambria"/>
                <a:cs typeface="Cambria"/>
              </a:rPr>
              <a:t> </a:t>
            </a:r>
            <a:r>
              <a:rPr sz="2900" b="1" dirty="0">
                <a:solidFill>
                  <a:srgbClr val="000000"/>
                </a:solidFill>
                <a:latin typeface="Cambria"/>
                <a:cs typeface="Cambria"/>
              </a:rPr>
              <a:t>&amp;</a:t>
            </a:r>
            <a:r>
              <a:rPr sz="2900" b="1" spc="-60" dirty="0">
                <a:solidFill>
                  <a:srgbClr val="000000"/>
                </a:solidFill>
                <a:latin typeface="Cambria"/>
                <a:cs typeface="Cambria"/>
              </a:rPr>
              <a:t> </a:t>
            </a:r>
            <a:r>
              <a:rPr sz="2900" b="1" dirty="0">
                <a:solidFill>
                  <a:srgbClr val="000000"/>
                </a:solidFill>
                <a:latin typeface="Cambria"/>
                <a:cs typeface="Cambria"/>
              </a:rPr>
              <a:t>Wet</a:t>
            </a:r>
            <a:r>
              <a:rPr sz="2900" b="1" spc="-80" dirty="0">
                <a:solidFill>
                  <a:srgbClr val="000000"/>
                </a:solidFill>
                <a:latin typeface="Cambria"/>
                <a:cs typeface="Cambria"/>
              </a:rPr>
              <a:t> </a:t>
            </a:r>
            <a:r>
              <a:rPr sz="2900" b="1" dirty="0">
                <a:solidFill>
                  <a:srgbClr val="000000"/>
                </a:solidFill>
                <a:latin typeface="Cambria"/>
                <a:cs typeface="Cambria"/>
              </a:rPr>
              <a:t>Cooling </a:t>
            </a:r>
            <a:r>
              <a:rPr sz="2900" b="1" spc="-10" dirty="0">
                <a:solidFill>
                  <a:srgbClr val="000000"/>
                </a:solidFill>
                <a:latin typeface="Cambria"/>
                <a:cs typeface="Cambria"/>
              </a:rPr>
              <a:t>Systems</a:t>
            </a:r>
            <a:endParaRPr sz="2900">
              <a:latin typeface="Cambria"/>
              <a:cs typeface="Cambria"/>
            </a:endParaRPr>
          </a:p>
        </p:txBody>
      </p:sp>
      <p:sp>
        <p:nvSpPr>
          <p:cNvPr id="4" name="object 4"/>
          <p:cNvSpPr txBox="1"/>
          <p:nvPr/>
        </p:nvSpPr>
        <p:spPr>
          <a:xfrm>
            <a:off x="845331" y="2000487"/>
            <a:ext cx="7712709" cy="974725"/>
          </a:xfrm>
          <a:prstGeom prst="rect">
            <a:avLst/>
          </a:prstGeom>
        </p:spPr>
        <p:txBody>
          <a:bodyPr vert="horz" wrap="square" lIns="0" tIns="12065" rIns="0" bIns="0" rtlCol="0">
            <a:spAutoFit/>
          </a:bodyPr>
          <a:lstStyle/>
          <a:p>
            <a:pPr marL="368935" marR="5080" indent="-356870">
              <a:lnSpc>
                <a:spcPct val="101200"/>
              </a:lnSpc>
              <a:spcBef>
                <a:spcPts val="95"/>
              </a:spcBef>
              <a:buFont typeface="Arial MT"/>
              <a:buChar char="•"/>
              <a:tabLst>
                <a:tab pos="368935" algn="l"/>
              </a:tabLst>
            </a:pPr>
            <a:r>
              <a:rPr sz="2050" dirty="0">
                <a:latin typeface="Cambria"/>
                <a:cs typeface="Cambria"/>
              </a:rPr>
              <a:t>Cost</a:t>
            </a:r>
            <a:r>
              <a:rPr sz="2050" spc="-45" dirty="0">
                <a:latin typeface="Cambria"/>
                <a:cs typeface="Cambria"/>
              </a:rPr>
              <a:t> </a:t>
            </a:r>
            <a:r>
              <a:rPr sz="2050" dirty="0">
                <a:latin typeface="Cambria"/>
                <a:cs typeface="Cambria"/>
              </a:rPr>
              <a:t>for</a:t>
            </a:r>
            <a:r>
              <a:rPr sz="2050" spc="-25" dirty="0">
                <a:latin typeface="Cambria"/>
                <a:cs typeface="Cambria"/>
              </a:rPr>
              <a:t> </a:t>
            </a:r>
            <a:r>
              <a:rPr sz="2050" dirty="0">
                <a:latin typeface="Cambria"/>
                <a:cs typeface="Cambria"/>
              </a:rPr>
              <a:t>plant</a:t>
            </a:r>
            <a:r>
              <a:rPr sz="2050" spc="-20" dirty="0">
                <a:latin typeface="Cambria"/>
                <a:cs typeface="Cambria"/>
              </a:rPr>
              <a:t> </a:t>
            </a:r>
            <a:r>
              <a:rPr sz="2050" dirty="0">
                <a:latin typeface="Cambria"/>
                <a:cs typeface="Cambria"/>
              </a:rPr>
              <a:t>with</a:t>
            </a:r>
            <a:r>
              <a:rPr sz="2050" spc="-25" dirty="0">
                <a:latin typeface="Cambria"/>
                <a:cs typeface="Cambria"/>
              </a:rPr>
              <a:t> </a:t>
            </a:r>
            <a:r>
              <a:rPr sz="2050" dirty="0">
                <a:latin typeface="Cambria"/>
                <a:cs typeface="Cambria"/>
              </a:rPr>
              <a:t>wet</a:t>
            </a:r>
            <a:r>
              <a:rPr sz="2050" spc="-20" dirty="0">
                <a:latin typeface="Cambria"/>
                <a:cs typeface="Cambria"/>
              </a:rPr>
              <a:t> </a:t>
            </a:r>
            <a:r>
              <a:rPr sz="2050" dirty="0">
                <a:latin typeface="Cambria"/>
                <a:cs typeface="Cambria"/>
              </a:rPr>
              <a:t>cooling</a:t>
            </a:r>
            <a:r>
              <a:rPr sz="2050" spc="-55" dirty="0">
                <a:latin typeface="Cambria"/>
                <a:cs typeface="Cambria"/>
              </a:rPr>
              <a:t> </a:t>
            </a:r>
            <a:r>
              <a:rPr sz="2050" dirty="0">
                <a:latin typeface="Cambria"/>
                <a:cs typeface="Cambria"/>
              </a:rPr>
              <a:t>system</a:t>
            </a:r>
            <a:r>
              <a:rPr sz="2050" spc="-5" dirty="0">
                <a:latin typeface="Cambria"/>
                <a:cs typeface="Cambria"/>
              </a:rPr>
              <a:t> </a:t>
            </a:r>
            <a:r>
              <a:rPr sz="2050" dirty="0">
                <a:latin typeface="Cambria"/>
                <a:cs typeface="Cambria"/>
              </a:rPr>
              <a:t>as</a:t>
            </a:r>
            <a:r>
              <a:rPr sz="2050" spc="5" dirty="0">
                <a:latin typeface="Cambria"/>
                <a:cs typeface="Cambria"/>
              </a:rPr>
              <a:t> </a:t>
            </a:r>
            <a:r>
              <a:rPr sz="2050" dirty="0">
                <a:latin typeface="Cambria"/>
                <a:cs typeface="Cambria"/>
              </a:rPr>
              <a:t>`</a:t>
            </a:r>
            <a:r>
              <a:rPr sz="2050" spc="-40" dirty="0">
                <a:latin typeface="Cambria"/>
                <a:cs typeface="Cambria"/>
              </a:rPr>
              <a:t> </a:t>
            </a:r>
            <a:r>
              <a:rPr sz="2050" dirty="0">
                <a:latin typeface="Cambria"/>
                <a:cs typeface="Cambria"/>
              </a:rPr>
              <a:t>5</a:t>
            </a:r>
            <a:r>
              <a:rPr sz="2050" spc="-30" dirty="0">
                <a:latin typeface="Cambria"/>
                <a:cs typeface="Cambria"/>
              </a:rPr>
              <a:t> </a:t>
            </a:r>
            <a:r>
              <a:rPr sz="2050" spc="-25" dirty="0">
                <a:latin typeface="Cambria"/>
                <a:cs typeface="Cambria"/>
              </a:rPr>
              <a:t>crore/MW,</a:t>
            </a:r>
            <a:r>
              <a:rPr sz="2050" spc="-35" dirty="0">
                <a:latin typeface="Cambria"/>
                <a:cs typeface="Cambria"/>
              </a:rPr>
              <a:t> </a:t>
            </a:r>
            <a:r>
              <a:rPr sz="2050" dirty="0">
                <a:latin typeface="Cambria"/>
                <a:cs typeface="Cambria"/>
              </a:rPr>
              <a:t>the</a:t>
            </a:r>
            <a:r>
              <a:rPr sz="2050" spc="-40" dirty="0">
                <a:latin typeface="Cambria"/>
                <a:cs typeface="Cambria"/>
              </a:rPr>
              <a:t> </a:t>
            </a:r>
            <a:r>
              <a:rPr sz="2050" dirty="0">
                <a:latin typeface="Cambria"/>
                <a:cs typeface="Cambria"/>
              </a:rPr>
              <a:t>cost</a:t>
            </a:r>
            <a:r>
              <a:rPr sz="2050" spc="-20" dirty="0">
                <a:latin typeface="Cambria"/>
                <a:cs typeface="Cambria"/>
              </a:rPr>
              <a:t> </a:t>
            </a:r>
            <a:r>
              <a:rPr sz="2050" spc="-25" dirty="0">
                <a:latin typeface="Cambria"/>
                <a:cs typeface="Cambria"/>
              </a:rPr>
              <a:t>of </a:t>
            </a:r>
            <a:r>
              <a:rPr sz="2050" dirty="0">
                <a:latin typeface="Cambria"/>
                <a:cs typeface="Cambria"/>
              </a:rPr>
              <a:t>the</a:t>
            </a:r>
            <a:r>
              <a:rPr sz="2050" spc="-40" dirty="0">
                <a:latin typeface="Cambria"/>
                <a:cs typeface="Cambria"/>
              </a:rPr>
              <a:t> </a:t>
            </a:r>
            <a:r>
              <a:rPr sz="2050" dirty="0">
                <a:latin typeface="Cambria"/>
                <a:cs typeface="Cambria"/>
              </a:rPr>
              <a:t>plant</a:t>
            </a:r>
            <a:r>
              <a:rPr sz="2050" spc="-15" dirty="0">
                <a:latin typeface="Cambria"/>
                <a:cs typeface="Cambria"/>
              </a:rPr>
              <a:t> </a:t>
            </a:r>
            <a:r>
              <a:rPr sz="2050" dirty="0">
                <a:latin typeface="Cambria"/>
                <a:cs typeface="Cambria"/>
              </a:rPr>
              <a:t>with</a:t>
            </a:r>
            <a:r>
              <a:rPr sz="2050" spc="-25" dirty="0">
                <a:latin typeface="Cambria"/>
                <a:cs typeface="Cambria"/>
              </a:rPr>
              <a:t> </a:t>
            </a:r>
            <a:r>
              <a:rPr sz="2050" dirty="0">
                <a:latin typeface="Cambria"/>
                <a:cs typeface="Cambria"/>
              </a:rPr>
              <a:t>dry</a:t>
            </a:r>
            <a:r>
              <a:rPr sz="2050" spc="-50" dirty="0">
                <a:latin typeface="Cambria"/>
                <a:cs typeface="Cambria"/>
              </a:rPr>
              <a:t> </a:t>
            </a:r>
            <a:r>
              <a:rPr sz="2050" dirty="0">
                <a:latin typeface="Cambria"/>
                <a:cs typeface="Cambria"/>
              </a:rPr>
              <a:t>cooling</a:t>
            </a:r>
            <a:r>
              <a:rPr sz="2050" spc="-55" dirty="0">
                <a:latin typeface="Cambria"/>
                <a:cs typeface="Cambria"/>
              </a:rPr>
              <a:t> </a:t>
            </a:r>
            <a:r>
              <a:rPr sz="2050" dirty="0">
                <a:latin typeface="Cambria"/>
                <a:cs typeface="Cambria"/>
              </a:rPr>
              <a:t>system would</a:t>
            </a:r>
            <a:r>
              <a:rPr sz="2050" spc="-55" dirty="0">
                <a:latin typeface="Cambria"/>
                <a:cs typeface="Cambria"/>
              </a:rPr>
              <a:t> </a:t>
            </a:r>
            <a:r>
              <a:rPr sz="2050" dirty="0">
                <a:latin typeface="Cambria"/>
                <a:cs typeface="Cambria"/>
              </a:rPr>
              <a:t>vary</a:t>
            </a:r>
            <a:r>
              <a:rPr sz="2050" spc="-25" dirty="0">
                <a:latin typeface="Cambria"/>
                <a:cs typeface="Cambria"/>
              </a:rPr>
              <a:t> </a:t>
            </a:r>
            <a:r>
              <a:rPr sz="2050" dirty="0">
                <a:latin typeface="Cambria"/>
                <a:cs typeface="Cambria"/>
              </a:rPr>
              <a:t>from</a:t>
            </a:r>
            <a:r>
              <a:rPr sz="2050" spc="-30" dirty="0">
                <a:latin typeface="Cambria"/>
                <a:cs typeface="Cambria"/>
              </a:rPr>
              <a:t> </a:t>
            </a:r>
            <a:r>
              <a:rPr sz="2050" dirty="0">
                <a:latin typeface="Cambria"/>
                <a:cs typeface="Cambria"/>
              </a:rPr>
              <a:t>`</a:t>
            </a:r>
            <a:r>
              <a:rPr sz="2050" spc="-30" dirty="0">
                <a:latin typeface="Cambria"/>
                <a:cs typeface="Cambria"/>
              </a:rPr>
              <a:t> </a:t>
            </a:r>
            <a:r>
              <a:rPr sz="2050" dirty="0">
                <a:latin typeface="Cambria"/>
                <a:cs typeface="Cambria"/>
              </a:rPr>
              <a:t>5.5</a:t>
            </a:r>
            <a:r>
              <a:rPr sz="2050" spc="-30" dirty="0">
                <a:latin typeface="Cambria"/>
                <a:cs typeface="Cambria"/>
              </a:rPr>
              <a:t> </a:t>
            </a:r>
            <a:r>
              <a:rPr sz="2050" dirty="0">
                <a:latin typeface="Cambria"/>
                <a:cs typeface="Cambria"/>
              </a:rPr>
              <a:t>to</a:t>
            </a:r>
            <a:r>
              <a:rPr sz="2050" spc="-40" dirty="0">
                <a:latin typeface="Cambria"/>
                <a:cs typeface="Cambria"/>
              </a:rPr>
              <a:t> </a:t>
            </a:r>
            <a:r>
              <a:rPr sz="2050" spc="-25" dirty="0">
                <a:latin typeface="Cambria"/>
                <a:cs typeface="Cambria"/>
              </a:rPr>
              <a:t>5.7 </a:t>
            </a:r>
            <a:r>
              <a:rPr sz="2050" spc="-10" dirty="0">
                <a:latin typeface="Cambria"/>
                <a:cs typeface="Cambria"/>
              </a:rPr>
              <a:t>crore/MW</a:t>
            </a:r>
            <a:endParaRPr sz="2050">
              <a:latin typeface="Cambria"/>
              <a:cs typeface="Cambria"/>
            </a:endParaRPr>
          </a:p>
        </p:txBody>
      </p:sp>
      <p:sp>
        <p:nvSpPr>
          <p:cNvPr id="5" name="object 5"/>
          <p:cNvSpPr txBox="1"/>
          <p:nvPr/>
        </p:nvSpPr>
        <p:spPr>
          <a:xfrm>
            <a:off x="1201879" y="3245639"/>
            <a:ext cx="3998595" cy="783590"/>
          </a:xfrm>
          <a:prstGeom prst="rect">
            <a:avLst/>
          </a:prstGeom>
        </p:spPr>
        <p:txBody>
          <a:bodyPr vert="horz" wrap="square" lIns="0" tIns="10795" rIns="0" bIns="0" rtlCol="0">
            <a:spAutoFit/>
          </a:bodyPr>
          <a:lstStyle/>
          <a:p>
            <a:pPr marL="12700" marR="5080">
              <a:lnSpc>
                <a:spcPct val="101600"/>
              </a:lnSpc>
              <a:spcBef>
                <a:spcPts val="85"/>
              </a:spcBef>
            </a:pPr>
            <a:r>
              <a:rPr sz="2450" dirty="0">
                <a:latin typeface="Cambria"/>
                <a:cs typeface="Cambria"/>
              </a:rPr>
              <a:t>Cost</a:t>
            </a:r>
            <a:r>
              <a:rPr sz="2450" spc="20" dirty="0">
                <a:latin typeface="Cambria"/>
                <a:cs typeface="Cambria"/>
              </a:rPr>
              <a:t> </a:t>
            </a:r>
            <a:r>
              <a:rPr sz="2450" dirty="0">
                <a:latin typeface="Cambria"/>
                <a:cs typeface="Cambria"/>
              </a:rPr>
              <a:t>of</a:t>
            </a:r>
            <a:r>
              <a:rPr sz="2450" spc="15" dirty="0">
                <a:latin typeface="Cambria"/>
                <a:cs typeface="Cambria"/>
              </a:rPr>
              <a:t> </a:t>
            </a:r>
            <a:r>
              <a:rPr sz="2450" dirty="0">
                <a:latin typeface="Cambria"/>
                <a:cs typeface="Cambria"/>
              </a:rPr>
              <a:t>Plant</a:t>
            </a:r>
            <a:r>
              <a:rPr sz="2450" spc="-10" dirty="0">
                <a:latin typeface="Cambria"/>
                <a:cs typeface="Cambria"/>
              </a:rPr>
              <a:t> </a:t>
            </a:r>
            <a:r>
              <a:rPr sz="2450" dirty="0">
                <a:latin typeface="Cambria"/>
                <a:cs typeface="Cambria"/>
              </a:rPr>
              <a:t>with</a:t>
            </a:r>
            <a:r>
              <a:rPr sz="2450" spc="-15" dirty="0">
                <a:latin typeface="Cambria"/>
                <a:cs typeface="Cambria"/>
              </a:rPr>
              <a:t> </a:t>
            </a:r>
            <a:r>
              <a:rPr sz="2450" dirty="0">
                <a:latin typeface="Cambria"/>
                <a:cs typeface="Cambria"/>
              </a:rPr>
              <a:t>dry</a:t>
            </a:r>
            <a:r>
              <a:rPr sz="2450" spc="10" dirty="0">
                <a:latin typeface="Cambria"/>
                <a:cs typeface="Cambria"/>
              </a:rPr>
              <a:t> </a:t>
            </a:r>
            <a:r>
              <a:rPr sz="2450" spc="-10" dirty="0">
                <a:latin typeface="Cambria"/>
                <a:cs typeface="Cambria"/>
              </a:rPr>
              <a:t>Cooling system</a:t>
            </a:r>
            <a:endParaRPr sz="2450">
              <a:latin typeface="Cambria"/>
              <a:cs typeface="Cambria"/>
            </a:endParaRPr>
          </a:p>
        </p:txBody>
      </p:sp>
      <p:sp>
        <p:nvSpPr>
          <p:cNvPr id="6" name="object 6"/>
          <p:cNvSpPr txBox="1"/>
          <p:nvPr/>
        </p:nvSpPr>
        <p:spPr>
          <a:xfrm>
            <a:off x="845331" y="4384049"/>
            <a:ext cx="7351395" cy="659130"/>
          </a:xfrm>
          <a:prstGeom prst="rect">
            <a:avLst/>
          </a:prstGeom>
        </p:spPr>
        <p:txBody>
          <a:bodyPr vert="horz" wrap="square" lIns="0" tIns="11430" rIns="0" bIns="0" rtlCol="0">
            <a:spAutoFit/>
          </a:bodyPr>
          <a:lstStyle/>
          <a:p>
            <a:pPr marL="368935" marR="5080" indent="-356870">
              <a:lnSpc>
                <a:spcPct val="101400"/>
              </a:lnSpc>
              <a:spcBef>
                <a:spcPts val="90"/>
              </a:spcBef>
              <a:buFont typeface="Arial MT"/>
              <a:buChar char="•"/>
              <a:tabLst>
                <a:tab pos="368935" algn="l"/>
              </a:tabLst>
            </a:pPr>
            <a:r>
              <a:rPr sz="2050" dirty="0">
                <a:latin typeface="Cambria"/>
                <a:cs typeface="Cambria"/>
              </a:rPr>
              <a:t>The</a:t>
            </a:r>
            <a:r>
              <a:rPr sz="2050" spc="-15" dirty="0">
                <a:latin typeface="Cambria"/>
                <a:cs typeface="Cambria"/>
              </a:rPr>
              <a:t> </a:t>
            </a:r>
            <a:r>
              <a:rPr sz="2050" dirty="0">
                <a:latin typeface="Cambria"/>
                <a:cs typeface="Cambria"/>
              </a:rPr>
              <a:t>levelised</a:t>
            </a:r>
            <a:r>
              <a:rPr sz="2050" spc="25" dirty="0">
                <a:latin typeface="Cambria"/>
                <a:cs typeface="Cambria"/>
              </a:rPr>
              <a:t> </a:t>
            </a:r>
            <a:r>
              <a:rPr sz="2050" dirty="0">
                <a:latin typeface="Cambria"/>
                <a:cs typeface="Cambria"/>
              </a:rPr>
              <a:t>tariff</a:t>
            </a:r>
            <a:r>
              <a:rPr sz="2050" spc="-20" dirty="0">
                <a:latin typeface="Cambria"/>
                <a:cs typeface="Cambria"/>
              </a:rPr>
              <a:t> </a:t>
            </a:r>
            <a:r>
              <a:rPr sz="2050" dirty="0">
                <a:latin typeface="Cambria"/>
                <a:cs typeface="Cambria"/>
              </a:rPr>
              <a:t>is</a:t>
            </a:r>
            <a:r>
              <a:rPr sz="2050" spc="-40" dirty="0">
                <a:latin typeface="Cambria"/>
                <a:cs typeface="Cambria"/>
              </a:rPr>
              <a:t> </a:t>
            </a:r>
            <a:r>
              <a:rPr sz="2050" dirty="0">
                <a:latin typeface="Cambria"/>
                <a:cs typeface="Cambria"/>
              </a:rPr>
              <a:t>expected</a:t>
            </a:r>
            <a:r>
              <a:rPr sz="2050" spc="-5" dirty="0">
                <a:latin typeface="Cambria"/>
                <a:cs typeface="Cambria"/>
              </a:rPr>
              <a:t> </a:t>
            </a:r>
            <a:r>
              <a:rPr sz="2050" dirty="0">
                <a:latin typeface="Cambria"/>
                <a:cs typeface="Cambria"/>
              </a:rPr>
              <a:t>to</a:t>
            </a:r>
            <a:r>
              <a:rPr sz="2050" spc="-35" dirty="0">
                <a:latin typeface="Cambria"/>
                <a:cs typeface="Cambria"/>
              </a:rPr>
              <a:t> </a:t>
            </a:r>
            <a:r>
              <a:rPr sz="2050" dirty="0">
                <a:latin typeface="Cambria"/>
                <a:cs typeface="Cambria"/>
              </a:rPr>
              <a:t>increase</a:t>
            </a:r>
            <a:r>
              <a:rPr sz="2050" spc="-10" dirty="0">
                <a:latin typeface="Cambria"/>
                <a:cs typeface="Cambria"/>
              </a:rPr>
              <a:t> </a:t>
            </a:r>
            <a:r>
              <a:rPr sz="2050" dirty="0">
                <a:latin typeface="Cambria"/>
                <a:cs typeface="Cambria"/>
              </a:rPr>
              <a:t>by</a:t>
            </a:r>
            <a:r>
              <a:rPr sz="2050" spc="-50" dirty="0">
                <a:latin typeface="Cambria"/>
                <a:cs typeface="Cambria"/>
              </a:rPr>
              <a:t> </a:t>
            </a:r>
            <a:r>
              <a:rPr sz="2050" dirty="0">
                <a:latin typeface="Cambria"/>
                <a:cs typeface="Cambria"/>
              </a:rPr>
              <a:t>about</a:t>
            </a:r>
            <a:r>
              <a:rPr sz="2050" spc="-50" dirty="0">
                <a:latin typeface="Cambria"/>
                <a:cs typeface="Cambria"/>
              </a:rPr>
              <a:t> </a:t>
            </a:r>
            <a:r>
              <a:rPr sz="2050" dirty="0">
                <a:latin typeface="Cambria"/>
                <a:cs typeface="Cambria"/>
              </a:rPr>
              <a:t>8-</a:t>
            </a:r>
            <a:r>
              <a:rPr sz="2050" spc="-45" dirty="0">
                <a:latin typeface="Cambria"/>
                <a:cs typeface="Cambria"/>
              </a:rPr>
              <a:t> </a:t>
            </a:r>
            <a:r>
              <a:rPr sz="2050" dirty="0">
                <a:latin typeface="Cambria"/>
                <a:cs typeface="Cambria"/>
              </a:rPr>
              <a:t>9%</a:t>
            </a:r>
            <a:r>
              <a:rPr sz="2050" spc="-35" dirty="0">
                <a:latin typeface="Cambria"/>
                <a:cs typeface="Cambria"/>
              </a:rPr>
              <a:t> </a:t>
            </a:r>
            <a:r>
              <a:rPr sz="2050" spc="-20" dirty="0">
                <a:latin typeface="Cambria"/>
                <a:cs typeface="Cambria"/>
              </a:rPr>
              <a:t>over </a:t>
            </a:r>
            <a:r>
              <a:rPr sz="2050" dirty="0">
                <a:latin typeface="Cambria"/>
                <a:cs typeface="Cambria"/>
              </a:rPr>
              <a:t>base</a:t>
            </a:r>
            <a:r>
              <a:rPr sz="2050" spc="-10" dirty="0">
                <a:latin typeface="Cambria"/>
                <a:cs typeface="Cambria"/>
              </a:rPr>
              <a:t> </a:t>
            </a:r>
            <a:r>
              <a:rPr sz="2050" dirty="0">
                <a:latin typeface="Cambria"/>
                <a:cs typeface="Cambria"/>
              </a:rPr>
              <a:t>levelised</a:t>
            </a:r>
            <a:r>
              <a:rPr sz="2050" spc="-20" dirty="0">
                <a:latin typeface="Cambria"/>
                <a:cs typeface="Cambria"/>
              </a:rPr>
              <a:t> </a:t>
            </a:r>
            <a:r>
              <a:rPr sz="2050" dirty="0">
                <a:latin typeface="Cambria"/>
                <a:cs typeface="Cambria"/>
              </a:rPr>
              <a:t>tariff</a:t>
            </a:r>
            <a:r>
              <a:rPr sz="2050" spc="-35" dirty="0">
                <a:latin typeface="Cambria"/>
                <a:cs typeface="Cambria"/>
              </a:rPr>
              <a:t> </a:t>
            </a:r>
            <a:r>
              <a:rPr sz="2050" dirty="0">
                <a:latin typeface="Cambria"/>
                <a:cs typeface="Cambria"/>
              </a:rPr>
              <a:t>for</a:t>
            </a:r>
            <a:r>
              <a:rPr sz="2050" spc="-60" dirty="0">
                <a:latin typeface="Cambria"/>
                <a:cs typeface="Cambria"/>
              </a:rPr>
              <a:t> </a:t>
            </a:r>
            <a:r>
              <a:rPr sz="2050" dirty="0">
                <a:latin typeface="Cambria"/>
                <a:cs typeface="Cambria"/>
              </a:rPr>
              <a:t>plant</a:t>
            </a:r>
            <a:r>
              <a:rPr sz="2050" spc="-25" dirty="0">
                <a:latin typeface="Cambria"/>
                <a:cs typeface="Cambria"/>
              </a:rPr>
              <a:t> </a:t>
            </a:r>
            <a:r>
              <a:rPr sz="2050" dirty="0">
                <a:latin typeface="Cambria"/>
                <a:cs typeface="Cambria"/>
              </a:rPr>
              <a:t>with</a:t>
            </a:r>
            <a:r>
              <a:rPr sz="2050" spc="-55" dirty="0">
                <a:latin typeface="Cambria"/>
                <a:cs typeface="Cambria"/>
              </a:rPr>
              <a:t> </a:t>
            </a:r>
            <a:r>
              <a:rPr sz="2050" dirty="0">
                <a:latin typeface="Cambria"/>
                <a:cs typeface="Cambria"/>
              </a:rPr>
              <a:t>dry</a:t>
            </a:r>
            <a:r>
              <a:rPr sz="2050" spc="-65" dirty="0">
                <a:latin typeface="Cambria"/>
                <a:cs typeface="Cambria"/>
              </a:rPr>
              <a:t> </a:t>
            </a:r>
            <a:r>
              <a:rPr sz="2050" dirty="0">
                <a:latin typeface="Cambria"/>
                <a:cs typeface="Cambria"/>
              </a:rPr>
              <a:t>Cooling</a:t>
            </a:r>
            <a:r>
              <a:rPr sz="2050" spc="-80" dirty="0">
                <a:latin typeface="Cambria"/>
                <a:cs typeface="Cambria"/>
              </a:rPr>
              <a:t> </a:t>
            </a:r>
            <a:r>
              <a:rPr sz="2050" spc="-10" dirty="0">
                <a:latin typeface="Cambria"/>
                <a:cs typeface="Cambria"/>
              </a:rPr>
              <a:t>system</a:t>
            </a:r>
            <a:endParaRPr sz="2050">
              <a:latin typeface="Cambria"/>
              <a:cs typeface="Cambria"/>
            </a:endParaRPr>
          </a:p>
        </p:txBody>
      </p:sp>
      <p:sp>
        <p:nvSpPr>
          <p:cNvPr id="7" name="object 7"/>
          <p:cNvSpPr txBox="1"/>
          <p:nvPr/>
        </p:nvSpPr>
        <p:spPr>
          <a:xfrm>
            <a:off x="1201879" y="5847013"/>
            <a:ext cx="4377055" cy="783590"/>
          </a:xfrm>
          <a:prstGeom prst="rect">
            <a:avLst/>
          </a:prstGeom>
        </p:spPr>
        <p:txBody>
          <a:bodyPr vert="horz" wrap="square" lIns="0" tIns="10795" rIns="0" bIns="0" rtlCol="0">
            <a:spAutoFit/>
          </a:bodyPr>
          <a:lstStyle/>
          <a:p>
            <a:pPr marL="12700" marR="5080">
              <a:lnSpc>
                <a:spcPct val="101699"/>
              </a:lnSpc>
              <a:spcBef>
                <a:spcPts val="85"/>
              </a:spcBef>
            </a:pPr>
            <a:r>
              <a:rPr sz="2450" dirty="0">
                <a:latin typeface="Cambria"/>
                <a:cs typeface="Cambria"/>
              </a:rPr>
              <a:t>Levelised</a:t>
            </a:r>
            <a:r>
              <a:rPr sz="2450" spc="30" dirty="0">
                <a:latin typeface="Cambria"/>
                <a:cs typeface="Cambria"/>
              </a:rPr>
              <a:t> </a:t>
            </a:r>
            <a:r>
              <a:rPr sz="2450" spc="-20" dirty="0">
                <a:latin typeface="Cambria"/>
                <a:cs typeface="Cambria"/>
              </a:rPr>
              <a:t>Tariff</a:t>
            </a:r>
            <a:r>
              <a:rPr sz="2450" spc="-35" dirty="0">
                <a:latin typeface="Cambria"/>
                <a:cs typeface="Cambria"/>
              </a:rPr>
              <a:t> </a:t>
            </a:r>
            <a:r>
              <a:rPr sz="2450" dirty="0">
                <a:latin typeface="Cambria"/>
                <a:cs typeface="Cambria"/>
              </a:rPr>
              <a:t>with</a:t>
            </a:r>
            <a:r>
              <a:rPr sz="2450" spc="-35" dirty="0">
                <a:latin typeface="Cambria"/>
                <a:cs typeface="Cambria"/>
              </a:rPr>
              <a:t> </a:t>
            </a:r>
            <a:r>
              <a:rPr sz="2450" dirty="0">
                <a:latin typeface="Cambria"/>
                <a:cs typeface="Cambria"/>
              </a:rPr>
              <a:t>dry</a:t>
            </a:r>
            <a:r>
              <a:rPr sz="2450" spc="15" dirty="0">
                <a:latin typeface="Cambria"/>
                <a:cs typeface="Cambria"/>
              </a:rPr>
              <a:t> </a:t>
            </a:r>
            <a:r>
              <a:rPr sz="2450" spc="-10" dirty="0">
                <a:latin typeface="Cambria"/>
                <a:cs typeface="Cambria"/>
              </a:rPr>
              <a:t>Cooling system</a:t>
            </a:r>
            <a:endParaRPr sz="2450">
              <a:latin typeface="Cambria"/>
              <a:cs typeface="Cambria"/>
            </a:endParaRPr>
          </a:p>
        </p:txBody>
      </p:sp>
      <p:grpSp>
        <p:nvGrpSpPr>
          <p:cNvPr id="8" name="object 8"/>
          <p:cNvGrpSpPr/>
          <p:nvPr/>
        </p:nvGrpSpPr>
        <p:grpSpPr>
          <a:xfrm>
            <a:off x="6354127" y="3039427"/>
            <a:ext cx="1539875" cy="694055"/>
            <a:chOff x="6354127" y="3039427"/>
            <a:chExt cx="1539875" cy="694055"/>
          </a:xfrm>
        </p:grpSpPr>
        <p:sp>
          <p:nvSpPr>
            <p:cNvPr id="9" name="object 9"/>
            <p:cNvSpPr/>
            <p:nvPr/>
          </p:nvSpPr>
          <p:spPr>
            <a:xfrm>
              <a:off x="6362699" y="3048000"/>
              <a:ext cx="1522730" cy="676910"/>
            </a:xfrm>
            <a:custGeom>
              <a:avLst/>
              <a:gdLst/>
              <a:ahLst/>
              <a:cxnLst/>
              <a:rect l="l" t="t" r="r" b="b"/>
              <a:pathLst>
                <a:path w="1522729" h="676910">
                  <a:moveTo>
                    <a:pt x="1141476" y="676656"/>
                  </a:moveTo>
                  <a:lnTo>
                    <a:pt x="381000" y="676656"/>
                  </a:lnTo>
                  <a:lnTo>
                    <a:pt x="381000" y="338328"/>
                  </a:lnTo>
                  <a:lnTo>
                    <a:pt x="0" y="338328"/>
                  </a:lnTo>
                  <a:lnTo>
                    <a:pt x="762000" y="0"/>
                  </a:lnTo>
                  <a:lnTo>
                    <a:pt x="1522475" y="338328"/>
                  </a:lnTo>
                  <a:lnTo>
                    <a:pt x="1141476" y="338328"/>
                  </a:lnTo>
                  <a:lnTo>
                    <a:pt x="1141476" y="676656"/>
                  </a:lnTo>
                  <a:close/>
                </a:path>
              </a:pathLst>
            </a:custGeom>
            <a:solidFill>
              <a:srgbClr val="BF0000"/>
            </a:solidFill>
          </p:spPr>
          <p:txBody>
            <a:bodyPr wrap="square" lIns="0" tIns="0" rIns="0" bIns="0" rtlCol="0"/>
            <a:lstStyle/>
            <a:p>
              <a:endParaRPr/>
            </a:p>
          </p:txBody>
        </p:sp>
        <p:sp>
          <p:nvSpPr>
            <p:cNvPr id="10" name="object 10"/>
            <p:cNvSpPr/>
            <p:nvPr/>
          </p:nvSpPr>
          <p:spPr>
            <a:xfrm>
              <a:off x="6362700" y="3047999"/>
              <a:ext cx="1522730" cy="676910"/>
            </a:xfrm>
            <a:custGeom>
              <a:avLst/>
              <a:gdLst/>
              <a:ahLst/>
              <a:cxnLst/>
              <a:rect l="l" t="t" r="r" b="b"/>
              <a:pathLst>
                <a:path w="1522729" h="676910">
                  <a:moveTo>
                    <a:pt x="1522475" y="338327"/>
                  </a:moveTo>
                  <a:lnTo>
                    <a:pt x="1141475" y="338327"/>
                  </a:lnTo>
                  <a:lnTo>
                    <a:pt x="1141475" y="676655"/>
                  </a:lnTo>
                  <a:lnTo>
                    <a:pt x="381000" y="676655"/>
                  </a:lnTo>
                  <a:lnTo>
                    <a:pt x="381000" y="338327"/>
                  </a:lnTo>
                  <a:lnTo>
                    <a:pt x="0" y="338327"/>
                  </a:lnTo>
                  <a:lnTo>
                    <a:pt x="762000" y="0"/>
                  </a:lnTo>
                  <a:lnTo>
                    <a:pt x="1522475" y="338327"/>
                  </a:lnTo>
                  <a:close/>
                </a:path>
              </a:pathLst>
            </a:custGeom>
            <a:ln w="16764">
              <a:solidFill>
                <a:srgbClr val="385D89"/>
              </a:solidFill>
            </a:ln>
          </p:spPr>
          <p:txBody>
            <a:bodyPr wrap="square" lIns="0" tIns="0" rIns="0" bIns="0" rtlCol="0"/>
            <a:lstStyle/>
            <a:p>
              <a:endParaRPr/>
            </a:p>
          </p:txBody>
        </p:sp>
      </p:grpSp>
      <p:sp>
        <p:nvSpPr>
          <p:cNvPr id="11" name="object 11"/>
          <p:cNvSpPr txBox="1"/>
          <p:nvPr/>
        </p:nvSpPr>
        <p:spPr>
          <a:xfrm>
            <a:off x="6891058" y="3381310"/>
            <a:ext cx="494030" cy="311150"/>
          </a:xfrm>
          <a:prstGeom prst="rect">
            <a:avLst/>
          </a:prstGeom>
        </p:spPr>
        <p:txBody>
          <a:bodyPr vert="horz" wrap="square" lIns="0" tIns="15240" rIns="0" bIns="0" rtlCol="0">
            <a:spAutoFit/>
          </a:bodyPr>
          <a:lstStyle/>
          <a:p>
            <a:pPr marL="12700">
              <a:lnSpc>
                <a:spcPct val="100000"/>
              </a:lnSpc>
              <a:spcBef>
                <a:spcPts val="120"/>
              </a:spcBef>
            </a:pPr>
            <a:r>
              <a:rPr sz="1850" spc="-25" dirty="0">
                <a:solidFill>
                  <a:srgbClr val="FDE9DA"/>
                </a:solidFill>
                <a:latin typeface="Cambria"/>
                <a:cs typeface="Cambria"/>
              </a:rPr>
              <a:t>10%</a:t>
            </a:r>
            <a:endParaRPr sz="1850">
              <a:latin typeface="Cambria"/>
              <a:cs typeface="Cambria"/>
            </a:endParaRPr>
          </a:p>
        </p:txBody>
      </p:sp>
      <p:grpSp>
        <p:nvGrpSpPr>
          <p:cNvPr id="12" name="object 12"/>
          <p:cNvGrpSpPr/>
          <p:nvPr/>
        </p:nvGrpSpPr>
        <p:grpSpPr>
          <a:xfrm>
            <a:off x="6503479" y="5717095"/>
            <a:ext cx="1538605" cy="683260"/>
            <a:chOff x="6503479" y="5717095"/>
            <a:chExt cx="1538605" cy="683260"/>
          </a:xfrm>
        </p:grpSpPr>
        <p:sp>
          <p:nvSpPr>
            <p:cNvPr id="13" name="object 13"/>
            <p:cNvSpPr/>
            <p:nvPr/>
          </p:nvSpPr>
          <p:spPr>
            <a:xfrm>
              <a:off x="6512052" y="5725667"/>
              <a:ext cx="1521460" cy="666115"/>
            </a:xfrm>
            <a:custGeom>
              <a:avLst/>
              <a:gdLst/>
              <a:ahLst/>
              <a:cxnLst/>
              <a:rect l="l" t="t" r="r" b="b"/>
              <a:pathLst>
                <a:path w="1521459" h="666114">
                  <a:moveTo>
                    <a:pt x="1139951" y="665987"/>
                  </a:moveTo>
                  <a:lnTo>
                    <a:pt x="379475" y="665987"/>
                  </a:lnTo>
                  <a:lnTo>
                    <a:pt x="379475" y="333756"/>
                  </a:lnTo>
                  <a:lnTo>
                    <a:pt x="0" y="333756"/>
                  </a:lnTo>
                  <a:lnTo>
                    <a:pt x="760475" y="0"/>
                  </a:lnTo>
                  <a:lnTo>
                    <a:pt x="1520951" y="333756"/>
                  </a:lnTo>
                  <a:lnTo>
                    <a:pt x="1139951" y="333756"/>
                  </a:lnTo>
                  <a:lnTo>
                    <a:pt x="1139951" y="665987"/>
                  </a:lnTo>
                  <a:close/>
                </a:path>
              </a:pathLst>
            </a:custGeom>
            <a:solidFill>
              <a:srgbClr val="BF0000"/>
            </a:solidFill>
          </p:spPr>
          <p:txBody>
            <a:bodyPr wrap="square" lIns="0" tIns="0" rIns="0" bIns="0" rtlCol="0"/>
            <a:lstStyle/>
            <a:p>
              <a:endParaRPr/>
            </a:p>
          </p:txBody>
        </p:sp>
        <p:sp>
          <p:nvSpPr>
            <p:cNvPr id="14" name="object 14"/>
            <p:cNvSpPr/>
            <p:nvPr/>
          </p:nvSpPr>
          <p:spPr>
            <a:xfrm>
              <a:off x="6512052" y="5725667"/>
              <a:ext cx="1521460" cy="666115"/>
            </a:xfrm>
            <a:custGeom>
              <a:avLst/>
              <a:gdLst/>
              <a:ahLst/>
              <a:cxnLst/>
              <a:rect l="l" t="t" r="r" b="b"/>
              <a:pathLst>
                <a:path w="1521459" h="666114">
                  <a:moveTo>
                    <a:pt x="1520951" y="333756"/>
                  </a:moveTo>
                  <a:lnTo>
                    <a:pt x="1139951" y="333756"/>
                  </a:lnTo>
                  <a:lnTo>
                    <a:pt x="1139951" y="665988"/>
                  </a:lnTo>
                  <a:lnTo>
                    <a:pt x="379475" y="665988"/>
                  </a:lnTo>
                  <a:lnTo>
                    <a:pt x="379475" y="333756"/>
                  </a:lnTo>
                  <a:lnTo>
                    <a:pt x="0" y="333756"/>
                  </a:lnTo>
                  <a:lnTo>
                    <a:pt x="760475" y="0"/>
                  </a:lnTo>
                  <a:lnTo>
                    <a:pt x="1520951" y="333756"/>
                  </a:lnTo>
                  <a:close/>
                </a:path>
              </a:pathLst>
            </a:custGeom>
            <a:ln w="16763">
              <a:solidFill>
                <a:srgbClr val="385D89"/>
              </a:solidFill>
            </a:ln>
          </p:spPr>
          <p:txBody>
            <a:bodyPr wrap="square" lIns="0" tIns="0" rIns="0" bIns="0" rtlCol="0"/>
            <a:lstStyle/>
            <a:p>
              <a:endParaRPr/>
            </a:p>
          </p:txBody>
        </p:sp>
      </p:grpSp>
      <p:sp>
        <p:nvSpPr>
          <p:cNvPr id="15" name="object 15"/>
          <p:cNvSpPr txBox="1"/>
          <p:nvPr/>
        </p:nvSpPr>
        <p:spPr>
          <a:xfrm>
            <a:off x="7038835" y="5973629"/>
            <a:ext cx="572135" cy="311150"/>
          </a:xfrm>
          <a:prstGeom prst="rect">
            <a:avLst/>
          </a:prstGeom>
        </p:spPr>
        <p:txBody>
          <a:bodyPr vert="horz" wrap="square" lIns="0" tIns="15240" rIns="0" bIns="0" rtlCol="0">
            <a:spAutoFit/>
          </a:bodyPr>
          <a:lstStyle/>
          <a:p>
            <a:pPr marL="12700">
              <a:lnSpc>
                <a:spcPct val="100000"/>
              </a:lnSpc>
              <a:spcBef>
                <a:spcPts val="120"/>
              </a:spcBef>
            </a:pPr>
            <a:r>
              <a:rPr sz="1850" spc="-10" dirty="0">
                <a:solidFill>
                  <a:srgbClr val="FDE9DA"/>
                </a:solidFill>
                <a:latin typeface="Cambria"/>
                <a:cs typeface="Cambria"/>
              </a:rPr>
              <a:t>8-</a:t>
            </a:r>
            <a:r>
              <a:rPr sz="1850" spc="-25" dirty="0">
                <a:solidFill>
                  <a:srgbClr val="FDE9DA"/>
                </a:solidFill>
                <a:latin typeface="Cambria"/>
                <a:cs typeface="Cambria"/>
              </a:rPr>
              <a:t>9%</a:t>
            </a:r>
            <a:endParaRPr sz="1850">
              <a:latin typeface="Cambria"/>
              <a:cs typeface="Cambria"/>
            </a:endParaRPr>
          </a:p>
        </p:txBody>
      </p:sp>
      <p:pic>
        <p:nvPicPr>
          <p:cNvPr id="16" name="object 16"/>
          <p:cNvPicPr/>
          <p:nvPr/>
        </p:nvPicPr>
        <p:blipFill>
          <a:blip r:embed="rId3" cstate="print"/>
          <a:stretch>
            <a:fillRect/>
          </a:stretch>
        </p:blipFill>
        <p:spPr>
          <a:xfrm>
            <a:off x="9078467" y="344424"/>
            <a:ext cx="909827" cy="56845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15875" rIns="0" bIns="0" rtlCol="0">
            <a:spAutoFit/>
          </a:bodyPr>
          <a:lstStyle/>
          <a:p>
            <a:pPr marL="470534">
              <a:lnSpc>
                <a:spcPct val="100000"/>
              </a:lnSpc>
              <a:spcBef>
                <a:spcPts val="125"/>
              </a:spcBef>
            </a:pPr>
            <a:r>
              <a:rPr sz="3300" b="1" dirty="0">
                <a:solidFill>
                  <a:srgbClr val="000000"/>
                </a:solidFill>
                <a:latin typeface="Calibri"/>
                <a:cs typeface="Calibri"/>
              </a:rPr>
              <a:t>Steam</a:t>
            </a:r>
            <a:r>
              <a:rPr sz="3300" b="1" spc="-15" dirty="0">
                <a:solidFill>
                  <a:srgbClr val="000000"/>
                </a:solidFill>
                <a:latin typeface="Calibri"/>
                <a:cs typeface="Calibri"/>
              </a:rPr>
              <a:t> </a:t>
            </a:r>
            <a:r>
              <a:rPr sz="3300" b="1" dirty="0">
                <a:solidFill>
                  <a:srgbClr val="000000"/>
                </a:solidFill>
                <a:latin typeface="Calibri"/>
                <a:cs typeface="Calibri"/>
              </a:rPr>
              <a:t>&amp;</a:t>
            </a:r>
            <a:r>
              <a:rPr sz="3300" b="1" spc="25" dirty="0">
                <a:solidFill>
                  <a:srgbClr val="000000"/>
                </a:solidFill>
                <a:latin typeface="Calibri"/>
                <a:cs typeface="Calibri"/>
              </a:rPr>
              <a:t> </a:t>
            </a:r>
            <a:r>
              <a:rPr sz="3300" b="1" dirty="0">
                <a:solidFill>
                  <a:srgbClr val="000000"/>
                </a:solidFill>
                <a:latin typeface="Calibri"/>
                <a:cs typeface="Calibri"/>
              </a:rPr>
              <a:t>Water</a:t>
            </a:r>
            <a:r>
              <a:rPr sz="3300" b="1" spc="-15" dirty="0">
                <a:solidFill>
                  <a:srgbClr val="000000"/>
                </a:solidFill>
                <a:latin typeface="Calibri"/>
                <a:cs typeface="Calibri"/>
              </a:rPr>
              <a:t> </a:t>
            </a:r>
            <a:r>
              <a:rPr sz="3300" b="1" dirty="0">
                <a:solidFill>
                  <a:srgbClr val="000000"/>
                </a:solidFill>
                <a:latin typeface="Calibri"/>
                <a:cs typeface="Calibri"/>
              </a:rPr>
              <a:t>Analysis</a:t>
            </a:r>
            <a:r>
              <a:rPr sz="3300" b="1" spc="-30" dirty="0">
                <a:solidFill>
                  <a:srgbClr val="000000"/>
                </a:solidFill>
                <a:latin typeface="Calibri"/>
                <a:cs typeface="Calibri"/>
              </a:rPr>
              <a:t> </a:t>
            </a:r>
            <a:r>
              <a:rPr sz="3300" b="1" spc="-10" dirty="0">
                <a:solidFill>
                  <a:srgbClr val="000000"/>
                </a:solidFill>
                <a:latin typeface="Calibri"/>
                <a:cs typeface="Calibri"/>
              </a:rPr>
              <a:t>System-</a:t>
            </a:r>
            <a:r>
              <a:rPr sz="3300" b="1" spc="-20" dirty="0">
                <a:solidFill>
                  <a:srgbClr val="000000"/>
                </a:solidFill>
                <a:latin typeface="Calibri"/>
                <a:cs typeface="Calibri"/>
              </a:rPr>
              <a:t>SWAS</a:t>
            </a:r>
            <a:endParaRPr sz="3300">
              <a:latin typeface="Calibri"/>
              <a:cs typeface="Calibri"/>
            </a:endParaRPr>
          </a:p>
        </p:txBody>
      </p:sp>
      <p:grpSp>
        <p:nvGrpSpPr>
          <p:cNvPr id="4" name="object 4"/>
          <p:cNvGrpSpPr/>
          <p:nvPr/>
        </p:nvGrpSpPr>
        <p:grpSpPr>
          <a:xfrm>
            <a:off x="114300" y="330708"/>
            <a:ext cx="9924415" cy="6286500"/>
            <a:chOff x="114300" y="330708"/>
            <a:chExt cx="9924415" cy="6286500"/>
          </a:xfrm>
        </p:grpSpPr>
        <p:pic>
          <p:nvPicPr>
            <p:cNvPr id="5" name="object 5"/>
            <p:cNvPicPr/>
            <p:nvPr/>
          </p:nvPicPr>
          <p:blipFill>
            <a:blip r:embed="rId3" cstate="print"/>
            <a:stretch>
              <a:fillRect/>
            </a:stretch>
          </p:blipFill>
          <p:spPr>
            <a:xfrm>
              <a:off x="114300" y="1453896"/>
              <a:ext cx="7075932" cy="5163311"/>
            </a:xfrm>
            <a:prstGeom prst="rect">
              <a:avLst/>
            </a:prstGeom>
          </p:spPr>
        </p:pic>
        <p:pic>
          <p:nvPicPr>
            <p:cNvPr id="6" name="object 6"/>
            <p:cNvPicPr/>
            <p:nvPr/>
          </p:nvPicPr>
          <p:blipFill>
            <a:blip r:embed="rId4" cstate="print"/>
            <a:stretch>
              <a:fillRect/>
            </a:stretch>
          </p:blipFill>
          <p:spPr>
            <a:xfrm>
              <a:off x="6702552" y="3278124"/>
              <a:ext cx="3038855" cy="2441447"/>
            </a:xfrm>
            <a:prstGeom prst="rect">
              <a:avLst/>
            </a:prstGeom>
          </p:spPr>
        </p:pic>
        <p:pic>
          <p:nvPicPr>
            <p:cNvPr id="7" name="object 7"/>
            <p:cNvPicPr/>
            <p:nvPr/>
          </p:nvPicPr>
          <p:blipFill>
            <a:blip r:embed="rId5" cstate="print"/>
            <a:stretch>
              <a:fillRect/>
            </a:stretch>
          </p:blipFill>
          <p:spPr>
            <a:xfrm>
              <a:off x="6903719" y="1911096"/>
              <a:ext cx="2634996" cy="1316736"/>
            </a:xfrm>
            <a:prstGeom prst="rect">
              <a:avLst/>
            </a:prstGeom>
          </p:spPr>
        </p:pic>
        <p:pic>
          <p:nvPicPr>
            <p:cNvPr id="8" name="object 8"/>
            <p:cNvPicPr/>
            <p:nvPr/>
          </p:nvPicPr>
          <p:blipFill>
            <a:blip r:embed="rId6" cstate="print"/>
            <a:stretch>
              <a:fillRect/>
            </a:stretch>
          </p:blipFill>
          <p:spPr>
            <a:xfrm>
              <a:off x="9128759" y="330708"/>
              <a:ext cx="909827" cy="536448"/>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30708"/>
            <a:ext cx="10055860" cy="7111365"/>
            <a:chOff x="0" y="330708"/>
            <a:chExt cx="10055860" cy="7111365"/>
          </a:xfrm>
        </p:grpSpPr>
        <p:sp>
          <p:nvSpPr>
            <p:cNvPr id="3" name="object 3"/>
            <p:cNvSpPr/>
            <p:nvPr/>
          </p:nvSpPr>
          <p:spPr>
            <a:xfrm>
              <a:off x="0" y="5539739"/>
              <a:ext cx="10055860" cy="1902460"/>
            </a:xfrm>
            <a:custGeom>
              <a:avLst/>
              <a:gdLst/>
              <a:ahLst/>
              <a:cxnLst/>
              <a:rect l="l" t="t" r="r" b="b"/>
              <a:pathLst>
                <a:path w="10055860" h="1902459">
                  <a:moveTo>
                    <a:pt x="10055352" y="1901952"/>
                  </a:moveTo>
                  <a:lnTo>
                    <a:pt x="0" y="1901952"/>
                  </a:lnTo>
                  <a:lnTo>
                    <a:pt x="0" y="0"/>
                  </a:lnTo>
                  <a:lnTo>
                    <a:pt x="10055352" y="0"/>
                  </a:lnTo>
                  <a:lnTo>
                    <a:pt x="10055352" y="1901952"/>
                  </a:lnTo>
                  <a:close/>
                </a:path>
              </a:pathLst>
            </a:custGeom>
            <a:solidFill>
              <a:srgbClr val="052162"/>
            </a:solidFill>
          </p:spPr>
          <p:txBody>
            <a:bodyPr wrap="square" lIns="0" tIns="0" rIns="0" bIns="0" rtlCol="0"/>
            <a:lstStyle/>
            <a:p>
              <a:endParaRPr/>
            </a:p>
          </p:txBody>
        </p:sp>
        <p:sp>
          <p:nvSpPr>
            <p:cNvPr id="4" name="object 4"/>
            <p:cNvSpPr/>
            <p:nvPr/>
          </p:nvSpPr>
          <p:spPr>
            <a:xfrm>
              <a:off x="0" y="330708"/>
              <a:ext cx="5027930" cy="5209540"/>
            </a:xfrm>
            <a:custGeom>
              <a:avLst/>
              <a:gdLst/>
              <a:ahLst/>
              <a:cxnLst/>
              <a:rect l="l" t="t" r="r" b="b"/>
              <a:pathLst>
                <a:path w="5027930" h="5209540">
                  <a:moveTo>
                    <a:pt x="5027676" y="5209031"/>
                  </a:moveTo>
                  <a:lnTo>
                    <a:pt x="0" y="5209031"/>
                  </a:lnTo>
                  <a:lnTo>
                    <a:pt x="0" y="0"/>
                  </a:lnTo>
                  <a:lnTo>
                    <a:pt x="5027676" y="0"/>
                  </a:lnTo>
                  <a:lnTo>
                    <a:pt x="5027676" y="5209031"/>
                  </a:lnTo>
                  <a:close/>
                </a:path>
              </a:pathLst>
            </a:custGeom>
            <a:solidFill>
              <a:srgbClr val="E8F6FD"/>
            </a:solidFill>
          </p:spPr>
          <p:txBody>
            <a:bodyPr wrap="square" lIns="0" tIns="0" rIns="0" bIns="0" rtlCol="0"/>
            <a:lstStyle/>
            <a:p>
              <a:endParaRPr/>
            </a:p>
          </p:txBody>
        </p:sp>
      </p:grpSp>
      <p:sp>
        <p:nvSpPr>
          <p:cNvPr id="5" name="object 5"/>
          <p:cNvSpPr txBox="1"/>
          <p:nvPr/>
        </p:nvSpPr>
        <p:spPr>
          <a:xfrm>
            <a:off x="420138" y="5770836"/>
            <a:ext cx="3796029" cy="1494155"/>
          </a:xfrm>
          <a:prstGeom prst="rect">
            <a:avLst/>
          </a:prstGeom>
        </p:spPr>
        <p:txBody>
          <a:bodyPr vert="horz" wrap="square" lIns="0" tIns="16510" rIns="0" bIns="0" rtlCol="0">
            <a:spAutoFit/>
          </a:bodyPr>
          <a:lstStyle/>
          <a:p>
            <a:pPr marL="12700">
              <a:lnSpc>
                <a:spcPts val="4070"/>
              </a:lnSpc>
              <a:spcBef>
                <a:spcPts val="130"/>
              </a:spcBef>
            </a:pPr>
            <a:r>
              <a:rPr sz="3950" spc="-10" dirty="0">
                <a:solidFill>
                  <a:srgbClr val="FFFFFF"/>
                </a:solidFill>
                <a:latin typeface="Cambria"/>
                <a:cs typeface="Cambria"/>
              </a:rPr>
              <a:t>EXPANDING</a:t>
            </a:r>
            <a:endParaRPr sz="3950">
              <a:latin typeface="Cambria"/>
              <a:cs typeface="Cambria"/>
            </a:endParaRPr>
          </a:p>
          <a:p>
            <a:pPr marL="12700" marR="5080">
              <a:lnSpc>
                <a:spcPct val="71400"/>
              </a:lnSpc>
              <a:spcBef>
                <a:spcPts val="685"/>
              </a:spcBef>
            </a:pPr>
            <a:r>
              <a:rPr sz="3950" dirty="0">
                <a:solidFill>
                  <a:srgbClr val="FFFFFF"/>
                </a:solidFill>
                <a:latin typeface="Cambria"/>
                <a:cs typeface="Cambria"/>
              </a:rPr>
              <a:t>CAPACITIES</a:t>
            </a:r>
            <a:r>
              <a:rPr sz="3950" spc="85" dirty="0">
                <a:solidFill>
                  <a:srgbClr val="FFFFFF"/>
                </a:solidFill>
                <a:latin typeface="Cambria"/>
                <a:cs typeface="Cambria"/>
              </a:rPr>
              <a:t> </a:t>
            </a:r>
            <a:r>
              <a:rPr sz="3950" spc="-25" dirty="0">
                <a:solidFill>
                  <a:srgbClr val="FFFFFF"/>
                </a:solidFill>
                <a:latin typeface="Cambria"/>
                <a:cs typeface="Cambria"/>
              </a:rPr>
              <a:t>AND </a:t>
            </a:r>
            <a:r>
              <a:rPr sz="3950" spc="-10" dirty="0">
                <a:solidFill>
                  <a:srgbClr val="FFFFFF"/>
                </a:solidFill>
                <a:latin typeface="Cambria"/>
                <a:cs typeface="Cambria"/>
              </a:rPr>
              <a:t>CAPABILITIES</a:t>
            </a:r>
            <a:endParaRPr sz="3950">
              <a:latin typeface="Cambria"/>
              <a:cs typeface="Cambria"/>
            </a:endParaRPr>
          </a:p>
        </p:txBody>
      </p:sp>
      <p:grpSp>
        <p:nvGrpSpPr>
          <p:cNvPr id="6" name="object 6"/>
          <p:cNvGrpSpPr/>
          <p:nvPr/>
        </p:nvGrpSpPr>
        <p:grpSpPr>
          <a:xfrm>
            <a:off x="3368040" y="4255008"/>
            <a:ext cx="1295400" cy="868680"/>
            <a:chOff x="3368040" y="4255008"/>
            <a:chExt cx="1295400" cy="868680"/>
          </a:xfrm>
        </p:grpSpPr>
        <p:pic>
          <p:nvPicPr>
            <p:cNvPr id="7" name="object 7"/>
            <p:cNvPicPr/>
            <p:nvPr/>
          </p:nvPicPr>
          <p:blipFill>
            <a:blip r:embed="rId2" cstate="print"/>
            <a:stretch>
              <a:fillRect/>
            </a:stretch>
          </p:blipFill>
          <p:spPr>
            <a:xfrm>
              <a:off x="3368040" y="4255008"/>
              <a:ext cx="1295400" cy="868679"/>
            </a:xfrm>
            <a:prstGeom prst="rect">
              <a:avLst/>
            </a:prstGeom>
          </p:spPr>
        </p:pic>
        <p:sp>
          <p:nvSpPr>
            <p:cNvPr id="8" name="object 8"/>
            <p:cNvSpPr/>
            <p:nvPr/>
          </p:nvSpPr>
          <p:spPr>
            <a:xfrm>
              <a:off x="3883152" y="4946903"/>
              <a:ext cx="309880" cy="120650"/>
            </a:xfrm>
            <a:custGeom>
              <a:avLst/>
              <a:gdLst/>
              <a:ahLst/>
              <a:cxnLst/>
              <a:rect l="l" t="t" r="r" b="b"/>
              <a:pathLst>
                <a:path w="309879" h="120650">
                  <a:moveTo>
                    <a:pt x="114300" y="120396"/>
                  </a:moveTo>
                  <a:lnTo>
                    <a:pt x="94488" y="115824"/>
                  </a:lnTo>
                  <a:lnTo>
                    <a:pt x="70103" y="108204"/>
                  </a:lnTo>
                  <a:lnTo>
                    <a:pt x="60960" y="74676"/>
                  </a:lnTo>
                  <a:lnTo>
                    <a:pt x="59436" y="71628"/>
                  </a:lnTo>
                  <a:lnTo>
                    <a:pt x="51815" y="67056"/>
                  </a:lnTo>
                  <a:lnTo>
                    <a:pt x="47244" y="62484"/>
                  </a:lnTo>
                  <a:lnTo>
                    <a:pt x="42672" y="53339"/>
                  </a:lnTo>
                  <a:lnTo>
                    <a:pt x="38100" y="38100"/>
                  </a:lnTo>
                  <a:lnTo>
                    <a:pt x="32003" y="24384"/>
                  </a:lnTo>
                  <a:lnTo>
                    <a:pt x="28955" y="16764"/>
                  </a:lnTo>
                  <a:lnTo>
                    <a:pt x="24384" y="10668"/>
                  </a:lnTo>
                  <a:lnTo>
                    <a:pt x="16764" y="4572"/>
                  </a:lnTo>
                  <a:lnTo>
                    <a:pt x="4572" y="4572"/>
                  </a:lnTo>
                  <a:lnTo>
                    <a:pt x="0" y="0"/>
                  </a:lnTo>
                  <a:lnTo>
                    <a:pt x="309372" y="0"/>
                  </a:lnTo>
                  <a:lnTo>
                    <a:pt x="309372" y="1524"/>
                  </a:lnTo>
                  <a:lnTo>
                    <a:pt x="246888" y="1524"/>
                  </a:lnTo>
                  <a:lnTo>
                    <a:pt x="246888" y="4572"/>
                  </a:lnTo>
                  <a:lnTo>
                    <a:pt x="204216" y="4572"/>
                  </a:lnTo>
                  <a:lnTo>
                    <a:pt x="167640" y="22859"/>
                  </a:lnTo>
                  <a:lnTo>
                    <a:pt x="167640" y="30480"/>
                  </a:lnTo>
                  <a:lnTo>
                    <a:pt x="153924" y="39624"/>
                  </a:lnTo>
                  <a:lnTo>
                    <a:pt x="137160" y="42672"/>
                  </a:lnTo>
                  <a:lnTo>
                    <a:pt x="131064" y="53339"/>
                  </a:lnTo>
                  <a:lnTo>
                    <a:pt x="123444" y="53339"/>
                  </a:lnTo>
                  <a:lnTo>
                    <a:pt x="118872" y="64008"/>
                  </a:lnTo>
                  <a:lnTo>
                    <a:pt x="112776" y="65532"/>
                  </a:lnTo>
                  <a:lnTo>
                    <a:pt x="114300" y="67056"/>
                  </a:lnTo>
                  <a:lnTo>
                    <a:pt x="114300" y="86868"/>
                  </a:lnTo>
                  <a:lnTo>
                    <a:pt x="112776" y="94488"/>
                  </a:lnTo>
                  <a:lnTo>
                    <a:pt x="112776" y="100584"/>
                  </a:lnTo>
                  <a:lnTo>
                    <a:pt x="114300" y="106679"/>
                  </a:lnTo>
                  <a:lnTo>
                    <a:pt x="118872" y="117348"/>
                  </a:lnTo>
                  <a:lnTo>
                    <a:pt x="114300" y="120396"/>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4319016" y="4928616"/>
              <a:ext cx="118872" cy="131064"/>
            </a:xfrm>
            <a:prstGeom prst="rect">
              <a:avLst/>
            </a:prstGeom>
          </p:spPr>
        </p:pic>
        <p:sp>
          <p:nvSpPr>
            <p:cNvPr id="10" name="object 10"/>
            <p:cNvSpPr/>
            <p:nvPr/>
          </p:nvSpPr>
          <p:spPr>
            <a:xfrm>
              <a:off x="3422904" y="4319028"/>
              <a:ext cx="1080770" cy="652780"/>
            </a:xfrm>
            <a:custGeom>
              <a:avLst/>
              <a:gdLst/>
              <a:ahLst/>
              <a:cxnLst/>
              <a:rect l="l" t="t" r="r" b="b"/>
              <a:pathLst>
                <a:path w="1080770" h="652779">
                  <a:moveTo>
                    <a:pt x="707136" y="632460"/>
                  </a:moveTo>
                  <a:lnTo>
                    <a:pt x="675119" y="632460"/>
                  </a:lnTo>
                  <a:lnTo>
                    <a:pt x="702551" y="640080"/>
                  </a:lnTo>
                  <a:lnTo>
                    <a:pt x="707136" y="638543"/>
                  </a:lnTo>
                  <a:lnTo>
                    <a:pt x="707136" y="632460"/>
                  </a:lnTo>
                  <a:close/>
                </a:path>
                <a:path w="1080770" h="652779">
                  <a:moveTo>
                    <a:pt x="783336" y="644639"/>
                  </a:moveTo>
                  <a:lnTo>
                    <a:pt x="780275" y="640080"/>
                  </a:lnTo>
                  <a:lnTo>
                    <a:pt x="769620" y="629412"/>
                  </a:lnTo>
                  <a:lnTo>
                    <a:pt x="707136" y="629412"/>
                  </a:lnTo>
                  <a:lnTo>
                    <a:pt x="725424" y="635508"/>
                  </a:lnTo>
                  <a:lnTo>
                    <a:pt x="729996" y="652272"/>
                  </a:lnTo>
                  <a:lnTo>
                    <a:pt x="746760" y="652272"/>
                  </a:lnTo>
                  <a:lnTo>
                    <a:pt x="757428" y="640080"/>
                  </a:lnTo>
                  <a:lnTo>
                    <a:pt x="775703" y="649211"/>
                  </a:lnTo>
                  <a:lnTo>
                    <a:pt x="783336" y="644639"/>
                  </a:lnTo>
                  <a:close/>
                </a:path>
                <a:path w="1080770" h="652779">
                  <a:moveTo>
                    <a:pt x="1080516" y="278892"/>
                  </a:moveTo>
                  <a:lnTo>
                    <a:pt x="1077468" y="256032"/>
                  </a:lnTo>
                  <a:lnTo>
                    <a:pt x="1074420" y="254508"/>
                  </a:lnTo>
                  <a:lnTo>
                    <a:pt x="1077468" y="249936"/>
                  </a:lnTo>
                  <a:lnTo>
                    <a:pt x="876300" y="249936"/>
                  </a:lnTo>
                  <a:lnTo>
                    <a:pt x="876300" y="242316"/>
                  </a:lnTo>
                  <a:lnTo>
                    <a:pt x="888479" y="239268"/>
                  </a:lnTo>
                  <a:lnTo>
                    <a:pt x="888479" y="219456"/>
                  </a:lnTo>
                  <a:lnTo>
                    <a:pt x="900671" y="210312"/>
                  </a:lnTo>
                  <a:lnTo>
                    <a:pt x="896112" y="187452"/>
                  </a:lnTo>
                  <a:lnTo>
                    <a:pt x="903719" y="173736"/>
                  </a:lnTo>
                  <a:lnTo>
                    <a:pt x="902208" y="160020"/>
                  </a:lnTo>
                  <a:lnTo>
                    <a:pt x="903719" y="156972"/>
                  </a:lnTo>
                  <a:lnTo>
                    <a:pt x="932675" y="156972"/>
                  </a:lnTo>
                  <a:lnTo>
                    <a:pt x="922020" y="141732"/>
                  </a:lnTo>
                  <a:lnTo>
                    <a:pt x="908304" y="129540"/>
                  </a:lnTo>
                  <a:lnTo>
                    <a:pt x="844296" y="129540"/>
                  </a:lnTo>
                  <a:lnTo>
                    <a:pt x="841248" y="121920"/>
                  </a:lnTo>
                  <a:lnTo>
                    <a:pt x="833628" y="115824"/>
                  </a:lnTo>
                  <a:lnTo>
                    <a:pt x="833628" y="108204"/>
                  </a:lnTo>
                  <a:lnTo>
                    <a:pt x="827519" y="108204"/>
                  </a:lnTo>
                  <a:lnTo>
                    <a:pt x="827519" y="97536"/>
                  </a:lnTo>
                  <a:lnTo>
                    <a:pt x="821423" y="92964"/>
                  </a:lnTo>
                  <a:lnTo>
                    <a:pt x="821423" y="89916"/>
                  </a:lnTo>
                  <a:lnTo>
                    <a:pt x="691896" y="89916"/>
                  </a:lnTo>
                  <a:lnTo>
                    <a:pt x="676656" y="83820"/>
                  </a:lnTo>
                  <a:lnTo>
                    <a:pt x="673608" y="77724"/>
                  </a:lnTo>
                  <a:lnTo>
                    <a:pt x="652272" y="77724"/>
                  </a:lnTo>
                  <a:lnTo>
                    <a:pt x="630936" y="70104"/>
                  </a:lnTo>
                  <a:lnTo>
                    <a:pt x="630936" y="65532"/>
                  </a:lnTo>
                  <a:lnTo>
                    <a:pt x="573024" y="65532"/>
                  </a:lnTo>
                  <a:lnTo>
                    <a:pt x="469379" y="60960"/>
                  </a:lnTo>
                  <a:lnTo>
                    <a:pt x="365760" y="47244"/>
                  </a:lnTo>
                  <a:lnTo>
                    <a:pt x="86868" y="47244"/>
                  </a:lnTo>
                  <a:lnTo>
                    <a:pt x="85344" y="35052"/>
                  </a:lnTo>
                  <a:lnTo>
                    <a:pt x="92964" y="32004"/>
                  </a:lnTo>
                  <a:lnTo>
                    <a:pt x="99060" y="24384"/>
                  </a:lnTo>
                  <a:lnTo>
                    <a:pt x="99060" y="15240"/>
                  </a:lnTo>
                  <a:lnTo>
                    <a:pt x="85344" y="13716"/>
                  </a:lnTo>
                  <a:lnTo>
                    <a:pt x="73152" y="9144"/>
                  </a:lnTo>
                  <a:lnTo>
                    <a:pt x="70104" y="0"/>
                  </a:lnTo>
                  <a:lnTo>
                    <a:pt x="65532" y="0"/>
                  </a:lnTo>
                  <a:lnTo>
                    <a:pt x="60960" y="10668"/>
                  </a:lnTo>
                  <a:lnTo>
                    <a:pt x="60960" y="15240"/>
                  </a:lnTo>
                  <a:lnTo>
                    <a:pt x="65532" y="16764"/>
                  </a:lnTo>
                  <a:lnTo>
                    <a:pt x="64008" y="45720"/>
                  </a:lnTo>
                  <a:lnTo>
                    <a:pt x="68580" y="53340"/>
                  </a:lnTo>
                  <a:lnTo>
                    <a:pt x="60960" y="60960"/>
                  </a:lnTo>
                  <a:lnTo>
                    <a:pt x="60960" y="68580"/>
                  </a:lnTo>
                  <a:lnTo>
                    <a:pt x="54864" y="92964"/>
                  </a:lnTo>
                  <a:lnTo>
                    <a:pt x="47244" y="103632"/>
                  </a:lnTo>
                  <a:lnTo>
                    <a:pt x="47244" y="112776"/>
                  </a:lnTo>
                  <a:lnTo>
                    <a:pt x="24384" y="156972"/>
                  </a:lnTo>
                  <a:lnTo>
                    <a:pt x="22860" y="184404"/>
                  </a:lnTo>
                  <a:lnTo>
                    <a:pt x="18288" y="192024"/>
                  </a:lnTo>
                  <a:lnTo>
                    <a:pt x="19812" y="201168"/>
                  </a:lnTo>
                  <a:lnTo>
                    <a:pt x="7620" y="224028"/>
                  </a:lnTo>
                  <a:lnTo>
                    <a:pt x="0" y="233172"/>
                  </a:lnTo>
                  <a:lnTo>
                    <a:pt x="12192" y="246888"/>
                  </a:lnTo>
                  <a:lnTo>
                    <a:pt x="10668" y="259080"/>
                  </a:lnTo>
                  <a:lnTo>
                    <a:pt x="9144" y="277368"/>
                  </a:lnTo>
                  <a:lnTo>
                    <a:pt x="18288" y="289560"/>
                  </a:lnTo>
                  <a:lnTo>
                    <a:pt x="16764" y="301752"/>
                  </a:lnTo>
                  <a:lnTo>
                    <a:pt x="24384" y="310896"/>
                  </a:lnTo>
                  <a:lnTo>
                    <a:pt x="24384" y="333756"/>
                  </a:lnTo>
                  <a:lnTo>
                    <a:pt x="32004" y="342900"/>
                  </a:lnTo>
                  <a:lnTo>
                    <a:pt x="32004" y="348996"/>
                  </a:lnTo>
                  <a:lnTo>
                    <a:pt x="27432" y="355092"/>
                  </a:lnTo>
                  <a:lnTo>
                    <a:pt x="27432" y="359651"/>
                  </a:lnTo>
                  <a:lnTo>
                    <a:pt x="30480" y="362712"/>
                  </a:lnTo>
                  <a:lnTo>
                    <a:pt x="42672" y="391668"/>
                  </a:lnTo>
                  <a:lnTo>
                    <a:pt x="39624" y="399275"/>
                  </a:lnTo>
                  <a:lnTo>
                    <a:pt x="41148" y="403860"/>
                  </a:lnTo>
                  <a:lnTo>
                    <a:pt x="44196" y="408432"/>
                  </a:lnTo>
                  <a:lnTo>
                    <a:pt x="39624" y="419100"/>
                  </a:lnTo>
                  <a:lnTo>
                    <a:pt x="45720" y="423672"/>
                  </a:lnTo>
                  <a:lnTo>
                    <a:pt x="64008" y="426720"/>
                  </a:lnTo>
                  <a:lnTo>
                    <a:pt x="77724" y="443484"/>
                  </a:lnTo>
                  <a:lnTo>
                    <a:pt x="85344" y="446532"/>
                  </a:lnTo>
                  <a:lnTo>
                    <a:pt x="86868" y="454152"/>
                  </a:lnTo>
                  <a:lnTo>
                    <a:pt x="96012" y="454152"/>
                  </a:lnTo>
                  <a:lnTo>
                    <a:pt x="96012" y="466344"/>
                  </a:lnTo>
                  <a:lnTo>
                    <a:pt x="105156" y="469392"/>
                  </a:lnTo>
                  <a:lnTo>
                    <a:pt x="108204" y="498348"/>
                  </a:lnTo>
                  <a:lnTo>
                    <a:pt x="163068" y="498348"/>
                  </a:lnTo>
                  <a:lnTo>
                    <a:pt x="163068" y="512051"/>
                  </a:lnTo>
                  <a:lnTo>
                    <a:pt x="242316" y="560832"/>
                  </a:lnTo>
                  <a:lnTo>
                    <a:pt x="312420" y="569976"/>
                  </a:lnTo>
                  <a:lnTo>
                    <a:pt x="315468" y="554736"/>
                  </a:lnTo>
                  <a:lnTo>
                    <a:pt x="315620" y="554736"/>
                  </a:lnTo>
                  <a:lnTo>
                    <a:pt x="353568" y="557771"/>
                  </a:lnTo>
                  <a:lnTo>
                    <a:pt x="396240" y="609587"/>
                  </a:lnTo>
                  <a:lnTo>
                    <a:pt x="394716" y="620255"/>
                  </a:lnTo>
                  <a:lnTo>
                    <a:pt x="394716" y="621779"/>
                  </a:lnTo>
                  <a:lnTo>
                    <a:pt x="409956" y="644639"/>
                  </a:lnTo>
                  <a:lnTo>
                    <a:pt x="428244" y="652259"/>
                  </a:lnTo>
                  <a:lnTo>
                    <a:pt x="440436" y="643115"/>
                  </a:lnTo>
                  <a:lnTo>
                    <a:pt x="440436" y="627875"/>
                  </a:lnTo>
                  <a:lnTo>
                    <a:pt x="769620" y="627875"/>
                  </a:lnTo>
                  <a:lnTo>
                    <a:pt x="774192" y="621779"/>
                  </a:lnTo>
                  <a:lnTo>
                    <a:pt x="774192" y="609587"/>
                  </a:lnTo>
                  <a:lnTo>
                    <a:pt x="801624" y="609587"/>
                  </a:lnTo>
                  <a:lnTo>
                    <a:pt x="807720" y="603491"/>
                  </a:lnTo>
                  <a:lnTo>
                    <a:pt x="813803" y="609600"/>
                  </a:lnTo>
                  <a:lnTo>
                    <a:pt x="822947" y="603504"/>
                  </a:lnTo>
                  <a:lnTo>
                    <a:pt x="857999" y="605015"/>
                  </a:lnTo>
                  <a:lnTo>
                    <a:pt x="870191" y="621779"/>
                  </a:lnTo>
                  <a:lnTo>
                    <a:pt x="876287" y="620255"/>
                  </a:lnTo>
                  <a:lnTo>
                    <a:pt x="896099" y="609587"/>
                  </a:lnTo>
                  <a:lnTo>
                    <a:pt x="975347" y="609587"/>
                  </a:lnTo>
                  <a:lnTo>
                    <a:pt x="967727" y="603491"/>
                  </a:lnTo>
                  <a:lnTo>
                    <a:pt x="964692" y="589775"/>
                  </a:lnTo>
                  <a:lnTo>
                    <a:pt x="958596" y="580631"/>
                  </a:lnTo>
                  <a:lnTo>
                    <a:pt x="960107" y="554736"/>
                  </a:lnTo>
                  <a:lnTo>
                    <a:pt x="960120" y="537972"/>
                  </a:lnTo>
                  <a:lnTo>
                    <a:pt x="970775" y="531876"/>
                  </a:lnTo>
                  <a:lnTo>
                    <a:pt x="976871" y="519684"/>
                  </a:lnTo>
                  <a:lnTo>
                    <a:pt x="982967" y="519684"/>
                  </a:lnTo>
                  <a:lnTo>
                    <a:pt x="1001268" y="499872"/>
                  </a:lnTo>
                  <a:lnTo>
                    <a:pt x="1001268" y="492252"/>
                  </a:lnTo>
                  <a:lnTo>
                    <a:pt x="1010412" y="473951"/>
                  </a:lnTo>
                  <a:lnTo>
                    <a:pt x="1024128" y="472427"/>
                  </a:lnTo>
                  <a:lnTo>
                    <a:pt x="1031748" y="455676"/>
                  </a:lnTo>
                  <a:lnTo>
                    <a:pt x="1031748" y="443484"/>
                  </a:lnTo>
                  <a:lnTo>
                    <a:pt x="1060704" y="437375"/>
                  </a:lnTo>
                  <a:lnTo>
                    <a:pt x="1065276" y="428244"/>
                  </a:lnTo>
                  <a:lnTo>
                    <a:pt x="1059167" y="419100"/>
                  </a:lnTo>
                  <a:lnTo>
                    <a:pt x="1068324" y="414528"/>
                  </a:lnTo>
                  <a:lnTo>
                    <a:pt x="1068324" y="402336"/>
                  </a:lnTo>
                  <a:lnTo>
                    <a:pt x="1057656" y="394716"/>
                  </a:lnTo>
                  <a:lnTo>
                    <a:pt x="1063752" y="388620"/>
                  </a:lnTo>
                  <a:lnTo>
                    <a:pt x="1063752" y="385572"/>
                  </a:lnTo>
                  <a:lnTo>
                    <a:pt x="1057656" y="381000"/>
                  </a:lnTo>
                  <a:lnTo>
                    <a:pt x="1059167" y="370332"/>
                  </a:lnTo>
                  <a:lnTo>
                    <a:pt x="1051560" y="367284"/>
                  </a:lnTo>
                  <a:lnTo>
                    <a:pt x="1042416" y="365760"/>
                  </a:lnTo>
                  <a:lnTo>
                    <a:pt x="1045464" y="358127"/>
                  </a:lnTo>
                  <a:lnTo>
                    <a:pt x="1042416" y="347472"/>
                  </a:lnTo>
                  <a:lnTo>
                    <a:pt x="1036320" y="335280"/>
                  </a:lnTo>
                  <a:lnTo>
                    <a:pt x="1031748" y="332232"/>
                  </a:lnTo>
                  <a:lnTo>
                    <a:pt x="1030224" y="316992"/>
                  </a:lnTo>
                  <a:lnTo>
                    <a:pt x="1027176" y="309372"/>
                  </a:lnTo>
                  <a:lnTo>
                    <a:pt x="1036320" y="300228"/>
                  </a:lnTo>
                  <a:lnTo>
                    <a:pt x="1040892" y="301739"/>
                  </a:lnTo>
                  <a:lnTo>
                    <a:pt x="1037844" y="316979"/>
                  </a:lnTo>
                  <a:lnTo>
                    <a:pt x="1037844" y="327647"/>
                  </a:lnTo>
                  <a:lnTo>
                    <a:pt x="1046988" y="332219"/>
                  </a:lnTo>
                  <a:lnTo>
                    <a:pt x="1051560" y="341363"/>
                  </a:lnTo>
                  <a:lnTo>
                    <a:pt x="1051560" y="355079"/>
                  </a:lnTo>
                  <a:lnTo>
                    <a:pt x="1054608" y="359651"/>
                  </a:lnTo>
                  <a:lnTo>
                    <a:pt x="1063752" y="342887"/>
                  </a:lnTo>
                  <a:lnTo>
                    <a:pt x="1068324" y="326123"/>
                  </a:lnTo>
                  <a:lnTo>
                    <a:pt x="1059180" y="313931"/>
                  </a:lnTo>
                  <a:lnTo>
                    <a:pt x="1050036" y="300228"/>
                  </a:lnTo>
                  <a:lnTo>
                    <a:pt x="1062228" y="300228"/>
                  </a:lnTo>
                  <a:lnTo>
                    <a:pt x="1063752" y="307848"/>
                  </a:lnTo>
                  <a:lnTo>
                    <a:pt x="1068311" y="309372"/>
                  </a:lnTo>
                  <a:lnTo>
                    <a:pt x="1072883" y="300228"/>
                  </a:lnTo>
                  <a:lnTo>
                    <a:pt x="1080516" y="278892"/>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print"/>
            <a:stretch>
              <a:fillRect/>
            </a:stretch>
          </p:blipFill>
          <p:spPr>
            <a:xfrm>
              <a:off x="4267200" y="4349496"/>
              <a:ext cx="341375" cy="219455"/>
            </a:xfrm>
            <a:prstGeom prst="rect">
              <a:avLst/>
            </a:prstGeom>
          </p:spPr>
        </p:pic>
        <p:sp>
          <p:nvSpPr>
            <p:cNvPr id="12" name="object 12"/>
            <p:cNvSpPr/>
            <p:nvPr/>
          </p:nvSpPr>
          <p:spPr>
            <a:xfrm>
              <a:off x="3520440" y="4311408"/>
              <a:ext cx="1053465" cy="97790"/>
            </a:xfrm>
            <a:custGeom>
              <a:avLst/>
              <a:gdLst/>
              <a:ahLst/>
              <a:cxnLst/>
              <a:rect l="l" t="t" r="r" b="b"/>
              <a:pathLst>
                <a:path w="1053464" h="97789">
                  <a:moveTo>
                    <a:pt x="268224" y="54864"/>
                  </a:moveTo>
                  <a:lnTo>
                    <a:pt x="228600" y="50292"/>
                  </a:lnTo>
                  <a:lnTo>
                    <a:pt x="132588" y="35052"/>
                  </a:lnTo>
                  <a:lnTo>
                    <a:pt x="111252" y="30480"/>
                  </a:lnTo>
                  <a:lnTo>
                    <a:pt x="56388" y="13716"/>
                  </a:lnTo>
                  <a:lnTo>
                    <a:pt x="10668" y="0"/>
                  </a:lnTo>
                  <a:lnTo>
                    <a:pt x="7620" y="9144"/>
                  </a:lnTo>
                  <a:lnTo>
                    <a:pt x="10668" y="12192"/>
                  </a:lnTo>
                  <a:lnTo>
                    <a:pt x="9144" y="16764"/>
                  </a:lnTo>
                  <a:lnTo>
                    <a:pt x="4572" y="24384"/>
                  </a:lnTo>
                  <a:lnTo>
                    <a:pt x="10668" y="32004"/>
                  </a:lnTo>
                  <a:lnTo>
                    <a:pt x="7620" y="35052"/>
                  </a:lnTo>
                  <a:lnTo>
                    <a:pt x="7620" y="45720"/>
                  </a:lnTo>
                  <a:lnTo>
                    <a:pt x="0" y="54864"/>
                  </a:lnTo>
                  <a:lnTo>
                    <a:pt x="268224" y="54864"/>
                  </a:lnTo>
                  <a:close/>
                </a:path>
                <a:path w="1053464" h="97789">
                  <a:moveTo>
                    <a:pt x="533400" y="67043"/>
                  </a:moveTo>
                  <a:lnTo>
                    <a:pt x="524256" y="59436"/>
                  </a:lnTo>
                  <a:lnTo>
                    <a:pt x="524256" y="70091"/>
                  </a:lnTo>
                  <a:lnTo>
                    <a:pt x="475475" y="73152"/>
                  </a:lnTo>
                  <a:lnTo>
                    <a:pt x="533400" y="73152"/>
                  </a:lnTo>
                  <a:lnTo>
                    <a:pt x="533400" y="67043"/>
                  </a:lnTo>
                  <a:close/>
                </a:path>
                <a:path w="1053464" h="97789">
                  <a:moveTo>
                    <a:pt x="576059" y="85344"/>
                  </a:moveTo>
                  <a:lnTo>
                    <a:pt x="574548" y="83820"/>
                  </a:lnTo>
                  <a:lnTo>
                    <a:pt x="559308" y="79235"/>
                  </a:lnTo>
                  <a:lnTo>
                    <a:pt x="554723" y="85344"/>
                  </a:lnTo>
                  <a:lnTo>
                    <a:pt x="576059" y="85344"/>
                  </a:lnTo>
                  <a:close/>
                </a:path>
                <a:path w="1053464" h="97789">
                  <a:moveTo>
                    <a:pt x="632460" y="97536"/>
                  </a:moveTo>
                  <a:lnTo>
                    <a:pt x="606539" y="92951"/>
                  </a:lnTo>
                  <a:lnTo>
                    <a:pt x="594360" y="97536"/>
                  </a:lnTo>
                  <a:lnTo>
                    <a:pt x="632460" y="97536"/>
                  </a:lnTo>
                  <a:close/>
                </a:path>
                <a:path w="1053464" h="97789">
                  <a:moveTo>
                    <a:pt x="723900" y="91427"/>
                  </a:moveTo>
                  <a:lnTo>
                    <a:pt x="714756" y="85344"/>
                  </a:lnTo>
                  <a:lnTo>
                    <a:pt x="711708" y="91427"/>
                  </a:lnTo>
                  <a:lnTo>
                    <a:pt x="701040" y="91427"/>
                  </a:lnTo>
                  <a:lnTo>
                    <a:pt x="691896" y="70091"/>
                  </a:lnTo>
                  <a:lnTo>
                    <a:pt x="685800" y="67043"/>
                  </a:lnTo>
                  <a:lnTo>
                    <a:pt x="658368" y="65519"/>
                  </a:lnTo>
                  <a:lnTo>
                    <a:pt x="655320" y="71615"/>
                  </a:lnTo>
                  <a:lnTo>
                    <a:pt x="655320" y="76187"/>
                  </a:lnTo>
                  <a:lnTo>
                    <a:pt x="646176" y="86855"/>
                  </a:lnTo>
                  <a:lnTo>
                    <a:pt x="638556" y="88379"/>
                  </a:lnTo>
                  <a:lnTo>
                    <a:pt x="632460" y="97523"/>
                  </a:lnTo>
                  <a:lnTo>
                    <a:pt x="723900" y="97523"/>
                  </a:lnTo>
                  <a:lnTo>
                    <a:pt x="723900" y="91427"/>
                  </a:lnTo>
                  <a:close/>
                </a:path>
                <a:path w="1053464" h="97789">
                  <a:moveTo>
                    <a:pt x="1053084" y="47244"/>
                  </a:moveTo>
                  <a:lnTo>
                    <a:pt x="1051560" y="45720"/>
                  </a:lnTo>
                  <a:lnTo>
                    <a:pt x="1040892" y="38100"/>
                  </a:lnTo>
                  <a:lnTo>
                    <a:pt x="1025639" y="47244"/>
                  </a:lnTo>
                  <a:lnTo>
                    <a:pt x="1053084" y="47244"/>
                  </a:lnTo>
                  <a:close/>
                </a:path>
              </a:pathLst>
            </a:custGeom>
            <a:solidFill>
              <a:srgbClr val="FFFFFF"/>
            </a:solidFill>
          </p:spPr>
          <p:txBody>
            <a:bodyPr wrap="square" lIns="0" tIns="0" rIns="0" bIns="0" rtlCol="0"/>
            <a:lstStyle/>
            <a:p>
              <a:endParaRPr/>
            </a:p>
          </p:txBody>
        </p:sp>
        <p:sp>
          <p:nvSpPr>
            <p:cNvPr id="13" name="object 13"/>
            <p:cNvSpPr/>
            <p:nvPr/>
          </p:nvSpPr>
          <p:spPr>
            <a:xfrm>
              <a:off x="3643884" y="4591811"/>
              <a:ext cx="599440" cy="472440"/>
            </a:xfrm>
            <a:custGeom>
              <a:avLst/>
              <a:gdLst/>
              <a:ahLst/>
              <a:cxnLst/>
              <a:rect l="l" t="t" r="r" b="b"/>
              <a:pathLst>
                <a:path w="599439" h="472439">
                  <a:moveTo>
                    <a:pt x="598932" y="0"/>
                  </a:moveTo>
                  <a:lnTo>
                    <a:pt x="0" y="0"/>
                  </a:lnTo>
                  <a:lnTo>
                    <a:pt x="0" y="472440"/>
                  </a:lnTo>
                </a:path>
              </a:pathLst>
            </a:custGeom>
            <a:ln w="4572">
              <a:solidFill>
                <a:srgbClr val="1F449E"/>
              </a:solidFill>
            </a:ln>
          </p:spPr>
          <p:txBody>
            <a:bodyPr wrap="square" lIns="0" tIns="0" rIns="0" bIns="0" rtlCol="0"/>
            <a:lstStyle/>
            <a:p>
              <a:endParaRPr/>
            </a:p>
          </p:txBody>
        </p:sp>
      </p:grpSp>
      <p:sp>
        <p:nvSpPr>
          <p:cNvPr id="14" name="object 14"/>
          <p:cNvSpPr txBox="1"/>
          <p:nvPr/>
        </p:nvSpPr>
        <p:spPr>
          <a:xfrm>
            <a:off x="3867379" y="4624800"/>
            <a:ext cx="167640" cy="116839"/>
          </a:xfrm>
          <a:prstGeom prst="rect">
            <a:avLst/>
          </a:prstGeom>
        </p:spPr>
        <p:txBody>
          <a:bodyPr vert="horz" wrap="square" lIns="0" tIns="12700" rIns="0" bIns="0" rtlCol="0">
            <a:spAutoFit/>
          </a:bodyPr>
          <a:lstStyle/>
          <a:p>
            <a:pPr marL="12700">
              <a:lnSpc>
                <a:spcPct val="100000"/>
              </a:lnSpc>
              <a:spcBef>
                <a:spcPts val="100"/>
              </a:spcBef>
            </a:pPr>
            <a:r>
              <a:rPr sz="600" b="1" spc="-45" dirty="0">
                <a:solidFill>
                  <a:srgbClr val="231F1F"/>
                </a:solidFill>
                <a:latin typeface="Arial"/>
                <a:cs typeface="Arial"/>
              </a:rPr>
              <a:t>USA</a:t>
            </a:r>
            <a:endParaRPr sz="600">
              <a:latin typeface="Arial"/>
              <a:cs typeface="Arial"/>
            </a:endParaRPr>
          </a:p>
        </p:txBody>
      </p:sp>
      <p:pic>
        <p:nvPicPr>
          <p:cNvPr id="15" name="object 15"/>
          <p:cNvPicPr/>
          <p:nvPr/>
        </p:nvPicPr>
        <p:blipFill>
          <a:blip r:embed="rId5" cstate="print"/>
          <a:stretch>
            <a:fillRect/>
          </a:stretch>
        </p:blipFill>
        <p:spPr>
          <a:xfrm>
            <a:off x="387095" y="1025652"/>
            <a:ext cx="3491483" cy="3848099"/>
          </a:xfrm>
          <a:prstGeom prst="rect">
            <a:avLst/>
          </a:prstGeom>
        </p:spPr>
      </p:pic>
      <p:sp>
        <p:nvSpPr>
          <p:cNvPr id="16" name="object 16"/>
          <p:cNvSpPr txBox="1"/>
          <p:nvPr/>
        </p:nvSpPr>
        <p:spPr>
          <a:xfrm>
            <a:off x="2681749" y="1212588"/>
            <a:ext cx="607060" cy="97155"/>
          </a:xfrm>
          <a:prstGeom prst="rect">
            <a:avLst/>
          </a:prstGeom>
        </p:spPr>
        <p:txBody>
          <a:bodyPr vert="horz" wrap="square" lIns="0" tIns="14604" rIns="0" bIns="0" rtlCol="0">
            <a:spAutoFit/>
          </a:bodyPr>
          <a:lstStyle/>
          <a:p>
            <a:pPr marL="12700">
              <a:lnSpc>
                <a:spcPct val="100000"/>
              </a:lnSpc>
              <a:spcBef>
                <a:spcPts val="114"/>
              </a:spcBef>
            </a:pPr>
            <a:r>
              <a:rPr sz="450" spc="-10" dirty="0">
                <a:solidFill>
                  <a:srgbClr val="231F1F"/>
                </a:solidFill>
                <a:latin typeface="Arial MT"/>
                <a:cs typeface="Arial MT"/>
              </a:rPr>
              <a:t>Manufacturing</a:t>
            </a:r>
            <a:r>
              <a:rPr sz="450" spc="90" dirty="0">
                <a:solidFill>
                  <a:srgbClr val="231F1F"/>
                </a:solidFill>
                <a:latin typeface="Arial MT"/>
                <a:cs typeface="Arial MT"/>
              </a:rPr>
              <a:t> </a:t>
            </a:r>
            <a:r>
              <a:rPr sz="450" spc="-10" dirty="0">
                <a:solidFill>
                  <a:srgbClr val="231F1F"/>
                </a:solidFill>
                <a:latin typeface="Arial MT"/>
                <a:cs typeface="Arial MT"/>
              </a:rPr>
              <a:t>facilities</a:t>
            </a:r>
            <a:endParaRPr sz="450">
              <a:latin typeface="Arial MT"/>
              <a:cs typeface="Arial MT"/>
            </a:endParaRPr>
          </a:p>
        </p:txBody>
      </p:sp>
      <p:pic>
        <p:nvPicPr>
          <p:cNvPr id="17" name="object 17"/>
          <p:cNvPicPr/>
          <p:nvPr/>
        </p:nvPicPr>
        <p:blipFill>
          <a:blip r:embed="rId6" cstate="print"/>
          <a:stretch>
            <a:fillRect/>
          </a:stretch>
        </p:blipFill>
        <p:spPr>
          <a:xfrm>
            <a:off x="4273296" y="1213104"/>
            <a:ext cx="79247" cy="82295"/>
          </a:xfrm>
          <a:prstGeom prst="rect">
            <a:avLst/>
          </a:prstGeom>
        </p:spPr>
      </p:pic>
      <p:sp>
        <p:nvSpPr>
          <p:cNvPr id="18" name="object 18"/>
          <p:cNvSpPr txBox="1"/>
          <p:nvPr/>
        </p:nvSpPr>
        <p:spPr>
          <a:xfrm>
            <a:off x="2457701" y="3890266"/>
            <a:ext cx="398780" cy="116839"/>
          </a:xfrm>
          <a:prstGeom prst="rect">
            <a:avLst/>
          </a:prstGeom>
        </p:spPr>
        <p:txBody>
          <a:bodyPr vert="horz" wrap="square" lIns="0" tIns="12700" rIns="0" bIns="0" rtlCol="0">
            <a:spAutoFit/>
          </a:bodyPr>
          <a:lstStyle/>
          <a:p>
            <a:pPr marL="12700">
              <a:lnSpc>
                <a:spcPct val="100000"/>
              </a:lnSpc>
              <a:spcBef>
                <a:spcPts val="100"/>
              </a:spcBef>
            </a:pPr>
            <a:r>
              <a:rPr sz="600" spc="-25" dirty="0">
                <a:solidFill>
                  <a:srgbClr val="231F1F"/>
                </a:solidFill>
                <a:latin typeface="Arial MT"/>
                <a:cs typeface="Arial MT"/>
              </a:rPr>
              <a:t>Vijayanagar</a:t>
            </a:r>
            <a:endParaRPr sz="600">
              <a:latin typeface="Arial MT"/>
              <a:cs typeface="Arial MT"/>
            </a:endParaRPr>
          </a:p>
        </p:txBody>
      </p:sp>
      <p:sp>
        <p:nvSpPr>
          <p:cNvPr id="19" name="object 19"/>
          <p:cNvSpPr txBox="1"/>
          <p:nvPr/>
        </p:nvSpPr>
        <p:spPr>
          <a:xfrm>
            <a:off x="423179" y="4295635"/>
            <a:ext cx="224790" cy="116839"/>
          </a:xfrm>
          <a:prstGeom prst="rect">
            <a:avLst/>
          </a:prstGeom>
        </p:spPr>
        <p:txBody>
          <a:bodyPr vert="horz" wrap="square" lIns="0" tIns="12700" rIns="0" bIns="0" rtlCol="0">
            <a:spAutoFit/>
          </a:bodyPr>
          <a:lstStyle/>
          <a:p>
            <a:pPr marL="12700">
              <a:lnSpc>
                <a:spcPct val="100000"/>
              </a:lnSpc>
              <a:spcBef>
                <a:spcPts val="100"/>
              </a:spcBef>
            </a:pPr>
            <a:r>
              <a:rPr sz="600" spc="-25" dirty="0">
                <a:solidFill>
                  <a:srgbClr val="231F1F"/>
                </a:solidFill>
                <a:latin typeface="Arial MT"/>
                <a:cs typeface="Arial MT"/>
              </a:rPr>
              <a:t>Salem</a:t>
            </a:r>
            <a:endParaRPr sz="600">
              <a:latin typeface="Arial MT"/>
              <a:cs typeface="Arial MT"/>
            </a:endParaRPr>
          </a:p>
        </p:txBody>
      </p:sp>
      <p:grpSp>
        <p:nvGrpSpPr>
          <p:cNvPr id="20" name="object 20"/>
          <p:cNvGrpSpPr/>
          <p:nvPr/>
        </p:nvGrpSpPr>
        <p:grpSpPr>
          <a:xfrm>
            <a:off x="660400" y="3943096"/>
            <a:ext cx="1762760" cy="416559"/>
            <a:chOff x="660400" y="3943096"/>
            <a:chExt cx="1762760" cy="416559"/>
          </a:xfrm>
        </p:grpSpPr>
        <p:sp>
          <p:nvSpPr>
            <p:cNvPr id="21" name="object 21"/>
            <p:cNvSpPr/>
            <p:nvPr/>
          </p:nvSpPr>
          <p:spPr>
            <a:xfrm>
              <a:off x="1450848" y="3954780"/>
              <a:ext cx="969644" cy="0"/>
            </a:xfrm>
            <a:custGeom>
              <a:avLst/>
              <a:gdLst/>
              <a:ahLst/>
              <a:cxnLst/>
              <a:rect l="l" t="t" r="r" b="b"/>
              <a:pathLst>
                <a:path w="969644">
                  <a:moveTo>
                    <a:pt x="0" y="0"/>
                  </a:moveTo>
                  <a:lnTo>
                    <a:pt x="969263" y="0"/>
                  </a:lnTo>
                </a:path>
              </a:pathLst>
            </a:custGeom>
            <a:ln w="4572">
              <a:solidFill>
                <a:srgbClr val="00A86E"/>
              </a:solidFill>
            </a:ln>
          </p:spPr>
          <p:txBody>
            <a:bodyPr wrap="square" lIns="0" tIns="0" rIns="0" bIns="0" rtlCol="0"/>
            <a:lstStyle/>
            <a:p>
              <a:endParaRPr/>
            </a:p>
          </p:txBody>
        </p:sp>
        <p:sp>
          <p:nvSpPr>
            <p:cNvPr id="22" name="object 22"/>
            <p:cNvSpPr/>
            <p:nvPr/>
          </p:nvSpPr>
          <p:spPr>
            <a:xfrm>
              <a:off x="1434084" y="3945636"/>
              <a:ext cx="17145" cy="17145"/>
            </a:xfrm>
            <a:custGeom>
              <a:avLst/>
              <a:gdLst/>
              <a:ahLst/>
              <a:cxnLst/>
              <a:rect l="l" t="t" r="r" b="b"/>
              <a:pathLst>
                <a:path w="17144" h="17145">
                  <a:moveTo>
                    <a:pt x="9143" y="16763"/>
                  </a:moveTo>
                  <a:lnTo>
                    <a:pt x="13715" y="16763"/>
                  </a:lnTo>
                  <a:lnTo>
                    <a:pt x="16763" y="13715"/>
                  </a:lnTo>
                  <a:lnTo>
                    <a:pt x="16763" y="9143"/>
                  </a:lnTo>
                  <a:lnTo>
                    <a:pt x="16763" y="3047"/>
                  </a:lnTo>
                  <a:lnTo>
                    <a:pt x="13715" y="0"/>
                  </a:lnTo>
                  <a:lnTo>
                    <a:pt x="9143" y="0"/>
                  </a:lnTo>
                  <a:lnTo>
                    <a:pt x="4571" y="0"/>
                  </a:lnTo>
                  <a:lnTo>
                    <a:pt x="0" y="3047"/>
                  </a:lnTo>
                  <a:lnTo>
                    <a:pt x="0" y="9143"/>
                  </a:lnTo>
                  <a:lnTo>
                    <a:pt x="0" y="13715"/>
                  </a:lnTo>
                  <a:lnTo>
                    <a:pt x="4571" y="16763"/>
                  </a:lnTo>
                  <a:lnTo>
                    <a:pt x="9143" y="16763"/>
                  </a:lnTo>
                  <a:close/>
                </a:path>
              </a:pathLst>
            </a:custGeom>
            <a:ln w="4572">
              <a:solidFill>
                <a:srgbClr val="00A86E"/>
              </a:solidFill>
            </a:ln>
          </p:spPr>
          <p:txBody>
            <a:bodyPr wrap="square" lIns="0" tIns="0" rIns="0" bIns="0" rtlCol="0"/>
            <a:lstStyle/>
            <a:p>
              <a:endParaRPr/>
            </a:p>
          </p:txBody>
        </p:sp>
        <p:sp>
          <p:nvSpPr>
            <p:cNvPr id="23" name="object 23"/>
            <p:cNvSpPr/>
            <p:nvPr/>
          </p:nvSpPr>
          <p:spPr>
            <a:xfrm>
              <a:off x="662940" y="4357116"/>
              <a:ext cx="894715" cy="0"/>
            </a:xfrm>
            <a:custGeom>
              <a:avLst/>
              <a:gdLst/>
              <a:ahLst/>
              <a:cxnLst/>
              <a:rect l="l" t="t" r="r" b="b"/>
              <a:pathLst>
                <a:path w="894715">
                  <a:moveTo>
                    <a:pt x="894588" y="0"/>
                  </a:moveTo>
                  <a:lnTo>
                    <a:pt x="0" y="0"/>
                  </a:lnTo>
                </a:path>
              </a:pathLst>
            </a:custGeom>
            <a:ln w="4572">
              <a:solidFill>
                <a:srgbClr val="00A86E"/>
              </a:solidFill>
            </a:ln>
          </p:spPr>
          <p:txBody>
            <a:bodyPr wrap="square" lIns="0" tIns="0" rIns="0" bIns="0" rtlCol="0"/>
            <a:lstStyle/>
            <a:p>
              <a:endParaRPr/>
            </a:p>
          </p:txBody>
        </p:sp>
      </p:grpSp>
      <p:sp>
        <p:nvSpPr>
          <p:cNvPr id="24" name="object 24"/>
          <p:cNvSpPr txBox="1"/>
          <p:nvPr/>
        </p:nvSpPr>
        <p:spPr>
          <a:xfrm>
            <a:off x="420128" y="3535172"/>
            <a:ext cx="20574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231F1F"/>
                </a:solidFill>
                <a:latin typeface="Arial MT"/>
                <a:cs typeface="Arial MT"/>
              </a:rPr>
              <a:t>Salav</a:t>
            </a:r>
            <a:endParaRPr sz="600">
              <a:latin typeface="Arial MT"/>
              <a:cs typeface="Arial MT"/>
            </a:endParaRPr>
          </a:p>
        </p:txBody>
      </p:sp>
      <p:sp>
        <p:nvSpPr>
          <p:cNvPr id="25" name="object 25"/>
          <p:cNvSpPr txBox="1"/>
          <p:nvPr/>
        </p:nvSpPr>
        <p:spPr>
          <a:xfrm>
            <a:off x="418602" y="3737879"/>
            <a:ext cx="189230" cy="116839"/>
          </a:xfrm>
          <a:prstGeom prst="rect">
            <a:avLst/>
          </a:prstGeom>
        </p:spPr>
        <p:txBody>
          <a:bodyPr vert="horz" wrap="square" lIns="0" tIns="12700" rIns="0" bIns="0" rtlCol="0">
            <a:spAutoFit/>
          </a:bodyPr>
          <a:lstStyle/>
          <a:p>
            <a:pPr marL="12700">
              <a:lnSpc>
                <a:spcPct val="100000"/>
              </a:lnSpc>
              <a:spcBef>
                <a:spcPts val="100"/>
              </a:spcBef>
            </a:pPr>
            <a:r>
              <a:rPr sz="600" spc="-20" dirty="0">
                <a:solidFill>
                  <a:srgbClr val="231F1F"/>
                </a:solidFill>
                <a:latin typeface="Arial MT"/>
                <a:cs typeface="Arial MT"/>
              </a:rPr>
              <a:t>Dolvi</a:t>
            </a:r>
            <a:endParaRPr sz="600">
              <a:latin typeface="Arial MT"/>
              <a:cs typeface="Arial MT"/>
            </a:endParaRPr>
          </a:p>
        </p:txBody>
      </p:sp>
      <p:grpSp>
        <p:nvGrpSpPr>
          <p:cNvPr id="26" name="object 26"/>
          <p:cNvGrpSpPr/>
          <p:nvPr/>
        </p:nvGrpSpPr>
        <p:grpSpPr>
          <a:xfrm>
            <a:off x="599440" y="3115563"/>
            <a:ext cx="2305050" cy="688340"/>
            <a:chOff x="599440" y="3115563"/>
            <a:chExt cx="2305050" cy="688340"/>
          </a:xfrm>
        </p:grpSpPr>
        <p:sp>
          <p:nvSpPr>
            <p:cNvPr id="27" name="object 27"/>
            <p:cNvSpPr/>
            <p:nvPr/>
          </p:nvSpPr>
          <p:spPr>
            <a:xfrm>
              <a:off x="635508" y="3541775"/>
              <a:ext cx="342900" cy="56515"/>
            </a:xfrm>
            <a:custGeom>
              <a:avLst/>
              <a:gdLst/>
              <a:ahLst/>
              <a:cxnLst/>
              <a:rect l="l" t="t" r="r" b="b"/>
              <a:pathLst>
                <a:path w="342900" h="56514">
                  <a:moveTo>
                    <a:pt x="342899" y="0"/>
                  </a:moveTo>
                  <a:lnTo>
                    <a:pt x="342899" y="56388"/>
                  </a:lnTo>
                  <a:lnTo>
                    <a:pt x="0" y="56388"/>
                  </a:lnTo>
                </a:path>
              </a:pathLst>
            </a:custGeom>
            <a:ln w="4572">
              <a:solidFill>
                <a:srgbClr val="00A86E"/>
              </a:solidFill>
            </a:ln>
          </p:spPr>
          <p:txBody>
            <a:bodyPr wrap="square" lIns="0" tIns="0" rIns="0" bIns="0" rtlCol="0"/>
            <a:lstStyle/>
            <a:p>
              <a:endParaRPr/>
            </a:p>
          </p:txBody>
        </p:sp>
        <p:sp>
          <p:nvSpPr>
            <p:cNvPr id="28" name="object 28"/>
            <p:cNvSpPr/>
            <p:nvPr/>
          </p:nvSpPr>
          <p:spPr>
            <a:xfrm>
              <a:off x="970788" y="3525011"/>
              <a:ext cx="17145" cy="17145"/>
            </a:xfrm>
            <a:custGeom>
              <a:avLst/>
              <a:gdLst/>
              <a:ahLst/>
              <a:cxnLst/>
              <a:rect l="l" t="t" r="r" b="b"/>
              <a:pathLst>
                <a:path w="17144" h="17145">
                  <a:moveTo>
                    <a:pt x="7619" y="16763"/>
                  </a:moveTo>
                  <a:lnTo>
                    <a:pt x="12191" y="16763"/>
                  </a:lnTo>
                  <a:lnTo>
                    <a:pt x="16763" y="12191"/>
                  </a:lnTo>
                  <a:lnTo>
                    <a:pt x="16763" y="7619"/>
                  </a:lnTo>
                  <a:lnTo>
                    <a:pt x="16763" y="3047"/>
                  </a:lnTo>
                  <a:lnTo>
                    <a:pt x="12191" y="0"/>
                  </a:lnTo>
                  <a:lnTo>
                    <a:pt x="7619" y="0"/>
                  </a:lnTo>
                  <a:lnTo>
                    <a:pt x="3047" y="0"/>
                  </a:lnTo>
                  <a:lnTo>
                    <a:pt x="0" y="3047"/>
                  </a:lnTo>
                  <a:lnTo>
                    <a:pt x="0" y="7619"/>
                  </a:lnTo>
                  <a:lnTo>
                    <a:pt x="0" y="12191"/>
                  </a:lnTo>
                  <a:lnTo>
                    <a:pt x="3047" y="16763"/>
                  </a:lnTo>
                  <a:lnTo>
                    <a:pt x="7619" y="16763"/>
                  </a:lnTo>
                  <a:close/>
                </a:path>
              </a:pathLst>
            </a:custGeom>
            <a:ln w="4572">
              <a:solidFill>
                <a:srgbClr val="00A86E"/>
              </a:solidFill>
            </a:ln>
          </p:spPr>
          <p:txBody>
            <a:bodyPr wrap="square" lIns="0" tIns="0" rIns="0" bIns="0" rtlCol="0"/>
            <a:lstStyle/>
            <a:p>
              <a:endParaRPr/>
            </a:p>
          </p:txBody>
        </p:sp>
        <p:sp>
          <p:nvSpPr>
            <p:cNvPr id="29" name="object 29"/>
            <p:cNvSpPr/>
            <p:nvPr/>
          </p:nvSpPr>
          <p:spPr>
            <a:xfrm>
              <a:off x="601980" y="3710940"/>
              <a:ext cx="469900" cy="90170"/>
            </a:xfrm>
            <a:custGeom>
              <a:avLst/>
              <a:gdLst/>
              <a:ahLst/>
              <a:cxnLst/>
              <a:rect l="l" t="t" r="r" b="b"/>
              <a:pathLst>
                <a:path w="469900" h="90170">
                  <a:moveTo>
                    <a:pt x="469392" y="0"/>
                  </a:moveTo>
                  <a:lnTo>
                    <a:pt x="469392" y="89916"/>
                  </a:lnTo>
                  <a:lnTo>
                    <a:pt x="0" y="89916"/>
                  </a:lnTo>
                </a:path>
              </a:pathLst>
            </a:custGeom>
            <a:ln w="4572">
              <a:solidFill>
                <a:srgbClr val="00A86E"/>
              </a:solidFill>
            </a:ln>
          </p:spPr>
          <p:txBody>
            <a:bodyPr wrap="square" lIns="0" tIns="0" rIns="0" bIns="0" rtlCol="0"/>
            <a:lstStyle/>
            <a:p>
              <a:endParaRPr/>
            </a:p>
          </p:txBody>
        </p:sp>
        <p:sp>
          <p:nvSpPr>
            <p:cNvPr id="30" name="object 30"/>
            <p:cNvSpPr/>
            <p:nvPr/>
          </p:nvSpPr>
          <p:spPr>
            <a:xfrm>
              <a:off x="1062228" y="3694176"/>
              <a:ext cx="17145" cy="17145"/>
            </a:xfrm>
            <a:custGeom>
              <a:avLst/>
              <a:gdLst/>
              <a:ahLst/>
              <a:cxnLst/>
              <a:rect l="l" t="t" r="r" b="b"/>
              <a:pathLst>
                <a:path w="17144" h="17145">
                  <a:moveTo>
                    <a:pt x="9143" y="16763"/>
                  </a:moveTo>
                  <a:lnTo>
                    <a:pt x="13715" y="16763"/>
                  </a:lnTo>
                  <a:lnTo>
                    <a:pt x="16763" y="12191"/>
                  </a:lnTo>
                  <a:lnTo>
                    <a:pt x="16763" y="7619"/>
                  </a:lnTo>
                  <a:lnTo>
                    <a:pt x="16763" y="3047"/>
                  </a:lnTo>
                  <a:lnTo>
                    <a:pt x="13715" y="0"/>
                  </a:lnTo>
                  <a:lnTo>
                    <a:pt x="9143" y="0"/>
                  </a:lnTo>
                  <a:lnTo>
                    <a:pt x="3047" y="0"/>
                  </a:lnTo>
                  <a:lnTo>
                    <a:pt x="0" y="3047"/>
                  </a:lnTo>
                  <a:lnTo>
                    <a:pt x="0" y="7619"/>
                  </a:lnTo>
                  <a:lnTo>
                    <a:pt x="0" y="12191"/>
                  </a:lnTo>
                  <a:lnTo>
                    <a:pt x="3047" y="16763"/>
                  </a:lnTo>
                  <a:lnTo>
                    <a:pt x="9143" y="16763"/>
                  </a:lnTo>
                  <a:close/>
                </a:path>
              </a:pathLst>
            </a:custGeom>
            <a:ln w="4572">
              <a:solidFill>
                <a:srgbClr val="00A86E"/>
              </a:solidFill>
            </a:ln>
          </p:spPr>
          <p:txBody>
            <a:bodyPr wrap="square" lIns="0" tIns="0" rIns="0" bIns="0" rtlCol="0"/>
            <a:lstStyle/>
            <a:p>
              <a:endParaRPr/>
            </a:p>
          </p:txBody>
        </p:sp>
        <p:sp>
          <p:nvSpPr>
            <p:cNvPr id="31" name="object 31"/>
            <p:cNvSpPr/>
            <p:nvPr/>
          </p:nvSpPr>
          <p:spPr>
            <a:xfrm>
              <a:off x="2374391" y="3134867"/>
              <a:ext cx="527685" cy="347980"/>
            </a:xfrm>
            <a:custGeom>
              <a:avLst/>
              <a:gdLst/>
              <a:ahLst/>
              <a:cxnLst/>
              <a:rect l="l" t="t" r="r" b="b"/>
              <a:pathLst>
                <a:path w="527685" h="347979">
                  <a:moveTo>
                    <a:pt x="0" y="0"/>
                  </a:moveTo>
                  <a:lnTo>
                    <a:pt x="0" y="347472"/>
                  </a:lnTo>
                  <a:lnTo>
                    <a:pt x="527304" y="347472"/>
                  </a:lnTo>
                </a:path>
              </a:pathLst>
            </a:custGeom>
            <a:ln w="4572">
              <a:solidFill>
                <a:srgbClr val="00A86E"/>
              </a:solidFill>
            </a:ln>
          </p:spPr>
          <p:txBody>
            <a:bodyPr wrap="square" lIns="0" tIns="0" rIns="0" bIns="0" rtlCol="0"/>
            <a:lstStyle/>
            <a:p>
              <a:endParaRPr/>
            </a:p>
          </p:txBody>
        </p:sp>
        <p:sp>
          <p:nvSpPr>
            <p:cNvPr id="32" name="object 32"/>
            <p:cNvSpPr/>
            <p:nvPr/>
          </p:nvSpPr>
          <p:spPr>
            <a:xfrm>
              <a:off x="2365247" y="3118103"/>
              <a:ext cx="17145" cy="17145"/>
            </a:xfrm>
            <a:custGeom>
              <a:avLst/>
              <a:gdLst/>
              <a:ahLst/>
              <a:cxnLst/>
              <a:rect l="l" t="t" r="r" b="b"/>
              <a:pathLst>
                <a:path w="17144" h="17144">
                  <a:moveTo>
                    <a:pt x="9143" y="16763"/>
                  </a:moveTo>
                  <a:lnTo>
                    <a:pt x="13715" y="16763"/>
                  </a:lnTo>
                  <a:lnTo>
                    <a:pt x="16763" y="12191"/>
                  </a:lnTo>
                  <a:lnTo>
                    <a:pt x="16763" y="7619"/>
                  </a:lnTo>
                  <a:lnTo>
                    <a:pt x="16763" y="3047"/>
                  </a:lnTo>
                  <a:lnTo>
                    <a:pt x="13715" y="0"/>
                  </a:lnTo>
                  <a:lnTo>
                    <a:pt x="9143" y="0"/>
                  </a:lnTo>
                  <a:lnTo>
                    <a:pt x="4571" y="0"/>
                  </a:lnTo>
                  <a:lnTo>
                    <a:pt x="0" y="3047"/>
                  </a:lnTo>
                  <a:lnTo>
                    <a:pt x="0" y="7619"/>
                  </a:lnTo>
                  <a:lnTo>
                    <a:pt x="0" y="12191"/>
                  </a:lnTo>
                  <a:lnTo>
                    <a:pt x="4571" y="16763"/>
                  </a:lnTo>
                  <a:lnTo>
                    <a:pt x="9143" y="16763"/>
                  </a:lnTo>
                  <a:close/>
                </a:path>
              </a:pathLst>
            </a:custGeom>
            <a:ln w="4572">
              <a:solidFill>
                <a:srgbClr val="00A86E"/>
              </a:solidFill>
            </a:ln>
          </p:spPr>
          <p:txBody>
            <a:bodyPr wrap="square" lIns="0" tIns="0" rIns="0" bIns="0" rtlCol="0"/>
            <a:lstStyle/>
            <a:p>
              <a:endParaRPr/>
            </a:p>
          </p:txBody>
        </p:sp>
      </p:grpSp>
      <p:sp>
        <p:nvSpPr>
          <p:cNvPr id="33" name="object 33"/>
          <p:cNvSpPr txBox="1"/>
          <p:nvPr/>
        </p:nvSpPr>
        <p:spPr>
          <a:xfrm>
            <a:off x="2939298" y="3408668"/>
            <a:ext cx="369570" cy="116839"/>
          </a:xfrm>
          <a:prstGeom prst="rect">
            <a:avLst/>
          </a:prstGeom>
        </p:spPr>
        <p:txBody>
          <a:bodyPr vert="horz" wrap="square" lIns="0" tIns="12700" rIns="0" bIns="0" rtlCol="0">
            <a:spAutoFit/>
          </a:bodyPr>
          <a:lstStyle/>
          <a:p>
            <a:pPr marL="12700">
              <a:lnSpc>
                <a:spcPct val="100000"/>
              </a:lnSpc>
              <a:spcBef>
                <a:spcPts val="100"/>
              </a:spcBef>
            </a:pPr>
            <a:r>
              <a:rPr sz="600" spc="-25" dirty="0">
                <a:solidFill>
                  <a:srgbClr val="231F1F"/>
                </a:solidFill>
                <a:latin typeface="Arial MT"/>
                <a:cs typeface="Arial MT"/>
              </a:rPr>
              <a:t>Sambalpur</a:t>
            </a:r>
            <a:endParaRPr sz="600">
              <a:latin typeface="Arial MT"/>
              <a:cs typeface="Arial MT"/>
            </a:endParaRPr>
          </a:p>
        </p:txBody>
      </p:sp>
      <p:sp>
        <p:nvSpPr>
          <p:cNvPr id="34" name="object 34"/>
          <p:cNvSpPr txBox="1"/>
          <p:nvPr/>
        </p:nvSpPr>
        <p:spPr>
          <a:xfrm>
            <a:off x="5447789" y="6578564"/>
            <a:ext cx="1487805" cy="385445"/>
          </a:xfrm>
          <a:prstGeom prst="rect">
            <a:avLst/>
          </a:prstGeom>
        </p:spPr>
        <p:txBody>
          <a:bodyPr vert="horz" wrap="square" lIns="0" tIns="23495" rIns="0" bIns="0" rtlCol="0">
            <a:spAutoFit/>
          </a:bodyPr>
          <a:lstStyle/>
          <a:p>
            <a:pPr marL="12700" marR="5080">
              <a:lnSpc>
                <a:spcPts val="1390"/>
              </a:lnSpc>
              <a:spcBef>
                <a:spcPts val="185"/>
              </a:spcBef>
            </a:pPr>
            <a:r>
              <a:rPr sz="1200" b="1" spc="-10" dirty="0">
                <a:solidFill>
                  <a:srgbClr val="FFFFFF"/>
                </a:solidFill>
                <a:latin typeface="Cambria"/>
                <a:cs typeface="Cambria"/>
              </a:rPr>
              <a:t>Expecteddomestic </a:t>
            </a:r>
            <a:r>
              <a:rPr sz="1200" b="1" spc="-50" dirty="0">
                <a:solidFill>
                  <a:srgbClr val="FFFFFF"/>
                </a:solidFill>
                <a:latin typeface="Cambria"/>
                <a:cs typeface="Cambria"/>
              </a:rPr>
              <a:t>capacityby</a:t>
            </a:r>
            <a:r>
              <a:rPr sz="1200" b="1" dirty="0">
                <a:solidFill>
                  <a:srgbClr val="FFFFFF"/>
                </a:solidFill>
                <a:latin typeface="Cambria"/>
                <a:cs typeface="Cambria"/>
              </a:rPr>
              <a:t> </a:t>
            </a:r>
            <a:r>
              <a:rPr sz="1200" b="1" spc="-40" dirty="0">
                <a:solidFill>
                  <a:srgbClr val="FFFFFF"/>
                </a:solidFill>
                <a:latin typeface="Cambria"/>
                <a:cs typeface="Cambria"/>
              </a:rPr>
              <a:t>FY2030-</a:t>
            </a:r>
            <a:r>
              <a:rPr sz="1200" b="1" spc="-25" dirty="0">
                <a:solidFill>
                  <a:srgbClr val="FFFFFF"/>
                </a:solidFill>
                <a:latin typeface="Cambria"/>
                <a:cs typeface="Cambria"/>
              </a:rPr>
              <a:t>31</a:t>
            </a:r>
            <a:endParaRPr sz="1200">
              <a:latin typeface="Cambria"/>
              <a:cs typeface="Cambria"/>
            </a:endParaRPr>
          </a:p>
        </p:txBody>
      </p:sp>
      <p:sp>
        <p:nvSpPr>
          <p:cNvPr id="35" name="object 35"/>
          <p:cNvSpPr txBox="1"/>
          <p:nvPr/>
        </p:nvSpPr>
        <p:spPr>
          <a:xfrm>
            <a:off x="610627" y="1534141"/>
            <a:ext cx="22542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231F1F"/>
                </a:solidFill>
                <a:latin typeface="Arial MT"/>
                <a:cs typeface="Arial MT"/>
              </a:rPr>
              <a:t>Bawal</a:t>
            </a:r>
            <a:endParaRPr sz="600">
              <a:latin typeface="Arial MT"/>
              <a:cs typeface="Arial MT"/>
            </a:endParaRPr>
          </a:p>
        </p:txBody>
      </p:sp>
      <p:sp>
        <p:nvSpPr>
          <p:cNvPr id="36" name="object 36"/>
          <p:cNvSpPr txBox="1"/>
          <p:nvPr/>
        </p:nvSpPr>
        <p:spPr>
          <a:xfrm>
            <a:off x="545069" y="1787148"/>
            <a:ext cx="177800" cy="116839"/>
          </a:xfrm>
          <a:prstGeom prst="rect">
            <a:avLst/>
          </a:prstGeom>
        </p:spPr>
        <p:txBody>
          <a:bodyPr vert="horz" wrap="square" lIns="0" tIns="12700" rIns="0" bIns="0" rtlCol="0">
            <a:spAutoFit/>
          </a:bodyPr>
          <a:lstStyle/>
          <a:p>
            <a:pPr marL="12700">
              <a:lnSpc>
                <a:spcPct val="100000"/>
              </a:lnSpc>
              <a:spcBef>
                <a:spcPts val="100"/>
              </a:spcBef>
            </a:pPr>
            <a:r>
              <a:rPr sz="600" spc="-25" dirty="0">
                <a:solidFill>
                  <a:srgbClr val="231F1F"/>
                </a:solidFill>
                <a:latin typeface="Arial MT"/>
                <a:cs typeface="Arial MT"/>
              </a:rPr>
              <a:t>Dhar</a:t>
            </a:r>
            <a:endParaRPr sz="600">
              <a:latin typeface="Arial MT"/>
              <a:cs typeface="Arial MT"/>
            </a:endParaRPr>
          </a:p>
        </p:txBody>
      </p:sp>
      <p:sp>
        <p:nvSpPr>
          <p:cNvPr id="37" name="object 37"/>
          <p:cNvSpPr txBox="1"/>
          <p:nvPr/>
        </p:nvSpPr>
        <p:spPr>
          <a:xfrm>
            <a:off x="420128" y="1963918"/>
            <a:ext cx="189865" cy="116839"/>
          </a:xfrm>
          <a:prstGeom prst="rect">
            <a:avLst/>
          </a:prstGeom>
        </p:spPr>
        <p:txBody>
          <a:bodyPr vert="horz" wrap="square" lIns="0" tIns="12700" rIns="0" bIns="0" rtlCol="0">
            <a:spAutoFit/>
          </a:bodyPr>
          <a:lstStyle/>
          <a:p>
            <a:pPr marL="12700">
              <a:lnSpc>
                <a:spcPct val="100000"/>
              </a:lnSpc>
              <a:spcBef>
                <a:spcPts val="100"/>
              </a:spcBef>
            </a:pPr>
            <a:r>
              <a:rPr sz="600" spc="-20" dirty="0">
                <a:solidFill>
                  <a:srgbClr val="231F1F"/>
                </a:solidFill>
                <a:latin typeface="Arial MT"/>
                <a:cs typeface="Arial MT"/>
              </a:rPr>
              <a:t>Anjar</a:t>
            </a:r>
            <a:endParaRPr sz="600">
              <a:latin typeface="Arial MT"/>
              <a:cs typeface="Arial MT"/>
            </a:endParaRPr>
          </a:p>
        </p:txBody>
      </p:sp>
      <p:sp>
        <p:nvSpPr>
          <p:cNvPr id="38" name="object 38"/>
          <p:cNvSpPr txBox="1"/>
          <p:nvPr/>
        </p:nvSpPr>
        <p:spPr>
          <a:xfrm>
            <a:off x="2448538" y="1787148"/>
            <a:ext cx="415290" cy="116839"/>
          </a:xfrm>
          <a:prstGeom prst="rect">
            <a:avLst/>
          </a:prstGeom>
        </p:spPr>
        <p:txBody>
          <a:bodyPr vert="horz" wrap="square" lIns="0" tIns="12700" rIns="0" bIns="0" rtlCol="0">
            <a:spAutoFit/>
          </a:bodyPr>
          <a:lstStyle/>
          <a:p>
            <a:pPr marL="12700">
              <a:lnSpc>
                <a:spcPct val="100000"/>
              </a:lnSpc>
              <a:spcBef>
                <a:spcPts val="100"/>
              </a:spcBef>
            </a:pPr>
            <a:r>
              <a:rPr sz="600" spc="-30" dirty="0">
                <a:solidFill>
                  <a:srgbClr val="231F1F"/>
                </a:solidFill>
                <a:latin typeface="Arial MT"/>
                <a:cs typeface="Arial MT"/>
              </a:rPr>
              <a:t>Kalmeshwar</a:t>
            </a:r>
            <a:endParaRPr sz="600">
              <a:latin typeface="Arial MT"/>
              <a:cs typeface="Arial MT"/>
            </a:endParaRPr>
          </a:p>
        </p:txBody>
      </p:sp>
      <p:sp>
        <p:nvSpPr>
          <p:cNvPr id="39" name="object 39"/>
          <p:cNvSpPr txBox="1"/>
          <p:nvPr/>
        </p:nvSpPr>
        <p:spPr>
          <a:xfrm>
            <a:off x="3783570" y="2774685"/>
            <a:ext cx="276860" cy="116839"/>
          </a:xfrm>
          <a:prstGeom prst="rect">
            <a:avLst/>
          </a:prstGeom>
        </p:spPr>
        <p:txBody>
          <a:bodyPr vert="horz" wrap="square" lIns="0" tIns="12700" rIns="0" bIns="0" rtlCol="0">
            <a:spAutoFit/>
          </a:bodyPr>
          <a:lstStyle/>
          <a:p>
            <a:pPr marL="12700">
              <a:lnSpc>
                <a:spcPct val="100000"/>
              </a:lnSpc>
              <a:spcBef>
                <a:spcPts val="100"/>
              </a:spcBef>
            </a:pPr>
            <a:r>
              <a:rPr sz="600" spc="-20" dirty="0">
                <a:solidFill>
                  <a:srgbClr val="231F1F"/>
                </a:solidFill>
                <a:latin typeface="Arial MT"/>
                <a:cs typeface="Arial MT"/>
              </a:rPr>
              <a:t>Raigarh</a:t>
            </a:r>
            <a:endParaRPr sz="600">
              <a:latin typeface="Arial MT"/>
              <a:cs typeface="Arial MT"/>
            </a:endParaRPr>
          </a:p>
        </p:txBody>
      </p:sp>
      <p:sp>
        <p:nvSpPr>
          <p:cNvPr id="40" name="object 40"/>
          <p:cNvSpPr txBox="1"/>
          <p:nvPr/>
        </p:nvSpPr>
        <p:spPr>
          <a:xfrm>
            <a:off x="3710412" y="2623811"/>
            <a:ext cx="236854" cy="116839"/>
          </a:xfrm>
          <a:prstGeom prst="rect">
            <a:avLst/>
          </a:prstGeom>
        </p:spPr>
        <p:txBody>
          <a:bodyPr vert="horz" wrap="square" lIns="0" tIns="12700" rIns="0" bIns="0" rtlCol="0">
            <a:spAutoFit/>
          </a:bodyPr>
          <a:lstStyle/>
          <a:p>
            <a:pPr marL="12700">
              <a:lnSpc>
                <a:spcPct val="100000"/>
              </a:lnSpc>
              <a:spcBef>
                <a:spcPts val="100"/>
              </a:spcBef>
            </a:pPr>
            <a:r>
              <a:rPr sz="600" spc="-20" dirty="0">
                <a:solidFill>
                  <a:srgbClr val="231F1F"/>
                </a:solidFill>
                <a:latin typeface="Arial MT"/>
                <a:cs typeface="Arial MT"/>
              </a:rPr>
              <a:t>Raipur</a:t>
            </a:r>
            <a:endParaRPr sz="600">
              <a:latin typeface="Arial MT"/>
              <a:cs typeface="Arial MT"/>
            </a:endParaRPr>
          </a:p>
        </p:txBody>
      </p:sp>
      <p:grpSp>
        <p:nvGrpSpPr>
          <p:cNvPr id="41" name="object 41"/>
          <p:cNvGrpSpPr/>
          <p:nvPr/>
        </p:nvGrpSpPr>
        <p:grpSpPr>
          <a:xfrm>
            <a:off x="1966467" y="2688844"/>
            <a:ext cx="1794510" cy="331470"/>
            <a:chOff x="1966467" y="2688844"/>
            <a:chExt cx="1794510" cy="331470"/>
          </a:xfrm>
        </p:grpSpPr>
        <p:sp>
          <p:nvSpPr>
            <p:cNvPr id="42" name="object 42"/>
            <p:cNvSpPr/>
            <p:nvPr/>
          </p:nvSpPr>
          <p:spPr>
            <a:xfrm>
              <a:off x="2052827" y="2831592"/>
              <a:ext cx="1705610" cy="99060"/>
            </a:xfrm>
            <a:custGeom>
              <a:avLst/>
              <a:gdLst/>
              <a:ahLst/>
              <a:cxnLst/>
              <a:rect l="l" t="t" r="r" b="b"/>
              <a:pathLst>
                <a:path w="1705610" h="99060">
                  <a:moveTo>
                    <a:pt x="1705355" y="0"/>
                  </a:moveTo>
                  <a:lnTo>
                    <a:pt x="0" y="0"/>
                  </a:lnTo>
                  <a:lnTo>
                    <a:pt x="0" y="99059"/>
                  </a:lnTo>
                </a:path>
              </a:pathLst>
            </a:custGeom>
            <a:ln w="4572">
              <a:solidFill>
                <a:srgbClr val="00BACF"/>
              </a:solidFill>
            </a:ln>
          </p:spPr>
          <p:txBody>
            <a:bodyPr wrap="square" lIns="0" tIns="0" rIns="0" bIns="0" rtlCol="0"/>
            <a:lstStyle/>
            <a:p>
              <a:endParaRPr/>
            </a:p>
          </p:txBody>
        </p:sp>
        <p:sp>
          <p:nvSpPr>
            <p:cNvPr id="43" name="object 43"/>
            <p:cNvSpPr/>
            <p:nvPr/>
          </p:nvSpPr>
          <p:spPr>
            <a:xfrm>
              <a:off x="2045207" y="2930652"/>
              <a:ext cx="17145" cy="17145"/>
            </a:xfrm>
            <a:custGeom>
              <a:avLst/>
              <a:gdLst/>
              <a:ahLst/>
              <a:cxnLst/>
              <a:rect l="l" t="t" r="r" b="b"/>
              <a:pathLst>
                <a:path w="17144" h="17144">
                  <a:moveTo>
                    <a:pt x="7619" y="16763"/>
                  </a:moveTo>
                  <a:lnTo>
                    <a:pt x="13715" y="16763"/>
                  </a:lnTo>
                  <a:lnTo>
                    <a:pt x="16763" y="12191"/>
                  </a:lnTo>
                  <a:lnTo>
                    <a:pt x="16763" y="7619"/>
                  </a:lnTo>
                  <a:lnTo>
                    <a:pt x="16763" y="3047"/>
                  </a:lnTo>
                  <a:lnTo>
                    <a:pt x="13715" y="0"/>
                  </a:lnTo>
                  <a:lnTo>
                    <a:pt x="7619" y="0"/>
                  </a:lnTo>
                  <a:lnTo>
                    <a:pt x="3047" y="0"/>
                  </a:lnTo>
                  <a:lnTo>
                    <a:pt x="0" y="3047"/>
                  </a:lnTo>
                  <a:lnTo>
                    <a:pt x="0" y="7619"/>
                  </a:lnTo>
                  <a:lnTo>
                    <a:pt x="0" y="12191"/>
                  </a:lnTo>
                  <a:lnTo>
                    <a:pt x="3047" y="16763"/>
                  </a:lnTo>
                  <a:lnTo>
                    <a:pt x="7619" y="16763"/>
                  </a:lnTo>
                  <a:close/>
                </a:path>
              </a:pathLst>
            </a:custGeom>
            <a:ln w="4572">
              <a:solidFill>
                <a:srgbClr val="00BACF"/>
              </a:solidFill>
            </a:ln>
          </p:spPr>
          <p:txBody>
            <a:bodyPr wrap="square" lIns="0" tIns="0" rIns="0" bIns="0" rtlCol="0"/>
            <a:lstStyle/>
            <a:p>
              <a:endParaRPr/>
            </a:p>
          </p:txBody>
        </p:sp>
        <p:sp>
          <p:nvSpPr>
            <p:cNvPr id="44" name="object 44"/>
            <p:cNvSpPr/>
            <p:nvPr/>
          </p:nvSpPr>
          <p:spPr>
            <a:xfrm>
              <a:off x="1969007" y="2691384"/>
              <a:ext cx="1724025" cy="326390"/>
            </a:xfrm>
            <a:custGeom>
              <a:avLst/>
              <a:gdLst/>
              <a:ahLst/>
              <a:cxnLst/>
              <a:rect l="l" t="t" r="r" b="b"/>
              <a:pathLst>
                <a:path w="1724025" h="326389">
                  <a:moveTo>
                    <a:pt x="1723643" y="0"/>
                  </a:moveTo>
                  <a:lnTo>
                    <a:pt x="0" y="0"/>
                  </a:lnTo>
                  <a:lnTo>
                    <a:pt x="0" y="326135"/>
                  </a:lnTo>
                </a:path>
              </a:pathLst>
            </a:custGeom>
            <a:ln w="4571">
              <a:solidFill>
                <a:srgbClr val="00BACF"/>
              </a:solidFill>
            </a:ln>
          </p:spPr>
          <p:txBody>
            <a:bodyPr wrap="square" lIns="0" tIns="0" rIns="0" bIns="0" rtlCol="0"/>
            <a:lstStyle/>
            <a:p>
              <a:endParaRPr/>
            </a:p>
          </p:txBody>
        </p:sp>
      </p:grpSp>
      <p:sp>
        <p:nvSpPr>
          <p:cNvPr id="45" name="object 45"/>
          <p:cNvSpPr txBox="1"/>
          <p:nvPr/>
        </p:nvSpPr>
        <p:spPr>
          <a:xfrm>
            <a:off x="418602" y="3248632"/>
            <a:ext cx="305435" cy="210185"/>
          </a:xfrm>
          <a:prstGeom prst="rect">
            <a:avLst/>
          </a:prstGeom>
        </p:spPr>
        <p:txBody>
          <a:bodyPr vert="horz" wrap="square" lIns="0" tIns="10795" rIns="0" bIns="0" rtlCol="0">
            <a:spAutoFit/>
          </a:bodyPr>
          <a:lstStyle/>
          <a:p>
            <a:pPr marL="12700" marR="5080">
              <a:lnSpc>
                <a:spcPct val="101699"/>
              </a:lnSpc>
              <a:spcBef>
                <a:spcPts val="85"/>
              </a:spcBef>
            </a:pPr>
            <a:r>
              <a:rPr sz="600" spc="-40" dirty="0">
                <a:solidFill>
                  <a:srgbClr val="231F1F"/>
                </a:solidFill>
                <a:latin typeface="Arial MT"/>
                <a:cs typeface="Arial MT"/>
              </a:rPr>
              <a:t>Vasind</a:t>
            </a:r>
            <a:r>
              <a:rPr sz="600" spc="-10" dirty="0">
                <a:solidFill>
                  <a:srgbClr val="231F1F"/>
                </a:solidFill>
                <a:latin typeface="Arial MT"/>
                <a:cs typeface="Arial MT"/>
              </a:rPr>
              <a:t> </a:t>
            </a:r>
            <a:r>
              <a:rPr sz="600" spc="-50" dirty="0">
                <a:solidFill>
                  <a:srgbClr val="231F1F"/>
                </a:solidFill>
                <a:latin typeface="Arial MT"/>
                <a:cs typeface="Arial MT"/>
              </a:rPr>
              <a:t>&amp;</a:t>
            </a:r>
            <a:r>
              <a:rPr sz="600" spc="500" dirty="0">
                <a:solidFill>
                  <a:srgbClr val="231F1F"/>
                </a:solidFill>
                <a:latin typeface="Arial MT"/>
                <a:cs typeface="Arial MT"/>
              </a:rPr>
              <a:t> </a:t>
            </a:r>
            <a:r>
              <a:rPr sz="600" spc="-10" dirty="0">
                <a:solidFill>
                  <a:srgbClr val="231F1F"/>
                </a:solidFill>
                <a:latin typeface="Arial MT"/>
                <a:cs typeface="Arial MT"/>
              </a:rPr>
              <a:t>Tarapur</a:t>
            </a:r>
            <a:endParaRPr sz="600">
              <a:latin typeface="Arial MT"/>
              <a:cs typeface="Arial MT"/>
            </a:endParaRPr>
          </a:p>
        </p:txBody>
      </p:sp>
      <p:sp>
        <p:nvSpPr>
          <p:cNvPr id="46" name="object 46"/>
          <p:cNvSpPr txBox="1"/>
          <p:nvPr/>
        </p:nvSpPr>
        <p:spPr>
          <a:xfrm>
            <a:off x="420128" y="3126756"/>
            <a:ext cx="263525" cy="116839"/>
          </a:xfrm>
          <a:prstGeom prst="rect">
            <a:avLst/>
          </a:prstGeom>
        </p:spPr>
        <p:txBody>
          <a:bodyPr vert="horz" wrap="square" lIns="0" tIns="12700" rIns="0" bIns="0" rtlCol="0">
            <a:spAutoFit/>
          </a:bodyPr>
          <a:lstStyle/>
          <a:p>
            <a:pPr marL="12700">
              <a:lnSpc>
                <a:spcPct val="100000"/>
              </a:lnSpc>
              <a:spcBef>
                <a:spcPts val="100"/>
              </a:spcBef>
            </a:pPr>
            <a:r>
              <a:rPr sz="600" spc="-20" dirty="0">
                <a:solidFill>
                  <a:srgbClr val="231F1F"/>
                </a:solidFill>
                <a:latin typeface="Arial MT"/>
                <a:cs typeface="Arial MT"/>
              </a:rPr>
              <a:t>Khopoli</a:t>
            </a:r>
            <a:endParaRPr sz="600">
              <a:latin typeface="Arial MT"/>
              <a:cs typeface="Arial MT"/>
            </a:endParaRPr>
          </a:p>
        </p:txBody>
      </p:sp>
      <p:sp>
        <p:nvSpPr>
          <p:cNvPr id="47" name="object 47"/>
          <p:cNvSpPr txBox="1"/>
          <p:nvPr/>
        </p:nvSpPr>
        <p:spPr>
          <a:xfrm>
            <a:off x="705096" y="1381741"/>
            <a:ext cx="273685" cy="116839"/>
          </a:xfrm>
          <a:prstGeom prst="rect">
            <a:avLst/>
          </a:prstGeom>
        </p:spPr>
        <p:txBody>
          <a:bodyPr vert="horz" wrap="square" lIns="0" tIns="12700" rIns="0" bIns="0" rtlCol="0">
            <a:spAutoFit/>
          </a:bodyPr>
          <a:lstStyle/>
          <a:p>
            <a:pPr marL="12700">
              <a:lnSpc>
                <a:spcPct val="100000"/>
              </a:lnSpc>
              <a:spcBef>
                <a:spcPts val="100"/>
              </a:spcBef>
            </a:pPr>
            <a:r>
              <a:rPr sz="600" spc="-25" dirty="0">
                <a:solidFill>
                  <a:srgbClr val="231F1F"/>
                </a:solidFill>
                <a:latin typeface="Arial MT"/>
                <a:cs typeface="Arial MT"/>
              </a:rPr>
              <a:t>Rajpura</a:t>
            </a:r>
            <a:endParaRPr sz="600">
              <a:latin typeface="Arial MT"/>
              <a:cs typeface="Arial MT"/>
            </a:endParaRPr>
          </a:p>
        </p:txBody>
      </p:sp>
      <p:pic>
        <p:nvPicPr>
          <p:cNvPr id="48" name="object 48"/>
          <p:cNvPicPr/>
          <p:nvPr/>
        </p:nvPicPr>
        <p:blipFill>
          <a:blip r:embed="rId7" cstate="print"/>
          <a:stretch>
            <a:fillRect/>
          </a:stretch>
        </p:blipFill>
        <p:spPr>
          <a:xfrm>
            <a:off x="3459479" y="1216152"/>
            <a:ext cx="91439" cy="96011"/>
          </a:xfrm>
          <a:prstGeom prst="rect">
            <a:avLst/>
          </a:prstGeom>
        </p:spPr>
      </p:pic>
      <p:sp>
        <p:nvSpPr>
          <p:cNvPr id="49" name="object 49"/>
          <p:cNvSpPr txBox="1"/>
          <p:nvPr/>
        </p:nvSpPr>
        <p:spPr>
          <a:xfrm>
            <a:off x="3523476" y="1212588"/>
            <a:ext cx="1034415" cy="97155"/>
          </a:xfrm>
          <a:prstGeom prst="rect">
            <a:avLst/>
          </a:prstGeom>
        </p:spPr>
        <p:txBody>
          <a:bodyPr vert="horz" wrap="square" lIns="0" tIns="14604" rIns="0" bIns="0" rtlCol="0">
            <a:spAutoFit/>
          </a:bodyPr>
          <a:lstStyle/>
          <a:p>
            <a:pPr marL="38100">
              <a:lnSpc>
                <a:spcPct val="100000"/>
              </a:lnSpc>
              <a:spcBef>
                <a:spcPts val="114"/>
              </a:spcBef>
              <a:tabLst>
                <a:tab pos="840740" algn="l"/>
              </a:tabLst>
            </a:pPr>
            <a:r>
              <a:rPr sz="450" spc="-10" dirty="0">
                <a:solidFill>
                  <a:srgbClr val="231F1F"/>
                </a:solidFill>
                <a:latin typeface="Arial MT"/>
                <a:cs typeface="Arial MT"/>
              </a:rPr>
              <a:t>Downstream</a:t>
            </a:r>
            <a:r>
              <a:rPr sz="450" dirty="0">
                <a:solidFill>
                  <a:srgbClr val="231F1F"/>
                </a:solidFill>
                <a:latin typeface="Arial MT"/>
                <a:cs typeface="Arial MT"/>
              </a:rPr>
              <a:t> </a:t>
            </a:r>
            <a:r>
              <a:rPr sz="450" spc="-10" dirty="0">
                <a:solidFill>
                  <a:srgbClr val="231F1F"/>
                </a:solidFill>
                <a:latin typeface="Arial MT"/>
                <a:cs typeface="Arial MT"/>
              </a:rPr>
              <a:t>facilities</a:t>
            </a:r>
            <a:r>
              <a:rPr sz="450" dirty="0">
                <a:solidFill>
                  <a:srgbClr val="231F1F"/>
                </a:solidFill>
                <a:latin typeface="Arial MT"/>
                <a:cs typeface="Arial MT"/>
              </a:rPr>
              <a:t>	</a:t>
            </a:r>
            <a:r>
              <a:rPr sz="675" spc="-30" baseline="12345" dirty="0">
                <a:solidFill>
                  <a:srgbClr val="231F1F"/>
                </a:solidFill>
                <a:latin typeface="Arial MT"/>
                <a:cs typeface="Arial MT"/>
              </a:rPr>
              <a:t>Mines</a:t>
            </a:r>
            <a:endParaRPr sz="675" baseline="12345">
              <a:latin typeface="Arial MT"/>
              <a:cs typeface="Arial MT"/>
            </a:endParaRPr>
          </a:p>
        </p:txBody>
      </p:sp>
      <p:grpSp>
        <p:nvGrpSpPr>
          <p:cNvPr id="50" name="object 50"/>
          <p:cNvGrpSpPr/>
          <p:nvPr/>
        </p:nvGrpSpPr>
        <p:grpSpPr>
          <a:xfrm>
            <a:off x="1555242" y="1382267"/>
            <a:ext cx="1122680" cy="3022600"/>
            <a:chOff x="1555242" y="1382267"/>
            <a:chExt cx="1122680" cy="3022600"/>
          </a:xfrm>
        </p:grpSpPr>
        <p:pic>
          <p:nvPicPr>
            <p:cNvPr id="51" name="object 51"/>
            <p:cNvPicPr/>
            <p:nvPr/>
          </p:nvPicPr>
          <p:blipFill>
            <a:blip r:embed="rId8" cstate="print"/>
            <a:stretch>
              <a:fillRect/>
            </a:stretch>
          </p:blipFill>
          <p:spPr>
            <a:xfrm>
              <a:off x="2586227" y="1382267"/>
              <a:ext cx="91439" cy="67055"/>
            </a:xfrm>
            <a:prstGeom prst="rect">
              <a:avLst/>
            </a:prstGeom>
          </p:spPr>
        </p:pic>
        <p:pic>
          <p:nvPicPr>
            <p:cNvPr id="52" name="object 52"/>
            <p:cNvPicPr/>
            <p:nvPr/>
          </p:nvPicPr>
          <p:blipFill>
            <a:blip r:embed="rId9" cstate="print"/>
            <a:stretch>
              <a:fillRect/>
            </a:stretch>
          </p:blipFill>
          <p:spPr>
            <a:xfrm>
              <a:off x="1555242" y="4308348"/>
              <a:ext cx="99821" cy="96011"/>
            </a:xfrm>
            <a:prstGeom prst="rect">
              <a:avLst/>
            </a:prstGeom>
          </p:spPr>
        </p:pic>
      </p:grpSp>
      <p:sp>
        <p:nvSpPr>
          <p:cNvPr id="53" name="object 53"/>
          <p:cNvSpPr txBox="1"/>
          <p:nvPr/>
        </p:nvSpPr>
        <p:spPr>
          <a:xfrm>
            <a:off x="2677160" y="1372613"/>
            <a:ext cx="857250" cy="97155"/>
          </a:xfrm>
          <a:prstGeom prst="rect">
            <a:avLst/>
          </a:prstGeom>
        </p:spPr>
        <p:txBody>
          <a:bodyPr vert="horz" wrap="square" lIns="0" tIns="14604" rIns="0" bIns="0" rtlCol="0">
            <a:spAutoFit/>
          </a:bodyPr>
          <a:lstStyle/>
          <a:p>
            <a:pPr marL="12700">
              <a:lnSpc>
                <a:spcPct val="100000"/>
              </a:lnSpc>
              <a:spcBef>
                <a:spcPts val="114"/>
              </a:spcBef>
            </a:pPr>
            <a:r>
              <a:rPr sz="450" spc="-10" dirty="0">
                <a:solidFill>
                  <a:srgbClr val="231F1F"/>
                </a:solidFill>
                <a:latin typeface="Arial MT"/>
                <a:cs typeface="Arial MT"/>
              </a:rPr>
              <a:t>International</a:t>
            </a:r>
            <a:r>
              <a:rPr sz="450" spc="40" dirty="0">
                <a:solidFill>
                  <a:srgbClr val="231F1F"/>
                </a:solidFill>
                <a:latin typeface="Arial MT"/>
                <a:cs typeface="Arial MT"/>
              </a:rPr>
              <a:t> </a:t>
            </a:r>
            <a:r>
              <a:rPr sz="450" dirty="0">
                <a:solidFill>
                  <a:srgbClr val="231F1F"/>
                </a:solidFill>
                <a:latin typeface="Arial MT"/>
                <a:cs typeface="Arial MT"/>
              </a:rPr>
              <a:t>manufacturing</a:t>
            </a:r>
            <a:r>
              <a:rPr sz="450" spc="20" dirty="0">
                <a:solidFill>
                  <a:srgbClr val="231F1F"/>
                </a:solidFill>
                <a:latin typeface="Arial MT"/>
                <a:cs typeface="Arial MT"/>
              </a:rPr>
              <a:t> </a:t>
            </a:r>
            <a:r>
              <a:rPr sz="450" spc="-10" dirty="0">
                <a:solidFill>
                  <a:srgbClr val="231F1F"/>
                </a:solidFill>
                <a:latin typeface="Arial MT"/>
                <a:cs typeface="Arial MT"/>
              </a:rPr>
              <a:t>units</a:t>
            </a:r>
            <a:endParaRPr sz="450">
              <a:latin typeface="Arial MT"/>
              <a:cs typeface="Arial MT"/>
            </a:endParaRPr>
          </a:p>
        </p:txBody>
      </p:sp>
      <p:grpSp>
        <p:nvGrpSpPr>
          <p:cNvPr id="54" name="object 54"/>
          <p:cNvGrpSpPr/>
          <p:nvPr/>
        </p:nvGrpSpPr>
        <p:grpSpPr>
          <a:xfrm>
            <a:off x="591312" y="1008887"/>
            <a:ext cx="5133340" cy="3999229"/>
            <a:chOff x="591312" y="1008887"/>
            <a:chExt cx="5133340" cy="3999229"/>
          </a:xfrm>
        </p:grpSpPr>
        <p:pic>
          <p:nvPicPr>
            <p:cNvPr id="55" name="object 55"/>
            <p:cNvPicPr/>
            <p:nvPr/>
          </p:nvPicPr>
          <p:blipFill>
            <a:blip r:embed="rId10" cstate="print"/>
            <a:stretch>
              <a:fillRect/>
            </a:stretch>
          </p:blipFill>
          <p:spPr>
            <a:xfrm>
              <a:off x="1027175" y="3602736"/>
              <a:ext cx="86868" cy="91439"/>
            </a:xfrm>
            <a:prstGeom prst="rect">
              <a:avLst/>
            </a:prstGeom>
          </p:spPr>
        </p:pic>
        <p:pic>
          <p:nvPicPr>
            <p:cNvPr id="56" name="object 56"/>
            <p:cNvPicPr/>
            <p:nvPr/>
          </p:nvPicPr>
          <p:blipFill>
            <a:blip r:embed="rId11" cstate="print"/>
            <a:stretch>
              <a:fillRect/>
            </a:stretch>
          </p:blipFill>
          <p:spPr>
            <a:xfrm>
              <a:off x="935735" y="3323843"/>
              <a:ext cx="240791" cy="199643"/>
            </a:xfrm>
            <a:prstGeom prst="rect">
              <a:avLst/>
            </a:prstGeom>
          </p:spPr>
        </p:pic>
        <p:pic>
          <p:nvPicPr>
            <p:cNvPr id="57" name="object 57"/>
            <p:cNvPicPr/>
            <p:nvPr/>
          </p:nvPicPr>
          <p:blipFill>
            <a:blip r:embed="rId12" cstate="print"/>
            <a:stretch>
              <a:fillRect/>
            </a:stretch>
          </p:blipFill>
          <p:spPr>
            <a:xfrm>
              <a:off x="5454396" y="1008887"/>
              <a:ext cx="269748" cy="298704"/>
            </a:xfrm>
            <a:prstGeom prst="rect">
              <a:avLst/>
            </a:prstGeom>
          </p:spPr>
        </p:pic>
        <p:pic>
          <p:nvPicPr>
            <p:cNvPr id="58" name="object 58"/>
            <p:cNvPicPr/>
            <p:nvPr/>
          </p:nvPicPr>
          <p:blipFill>
            <a:blip r:embed="rId13" cstate="print"/>
            <a:stretch>
              <a:fillRect/>
            </a:stretch>
          </p:blipFill>
          <p:spPr>
            <a:xfrm>
              <a:off x="1959101" y="2970275"/>
              <a:ext cx="140969" cy="91439"/>
            </a:xfrm>
            <a:prstGeom prst="rect">
              <a:avLst/>
            </a:prstGeom>
          </p:spPr>
        </p:pic>
        <p:pic>
          <p:nvPicPr>
            <p:cNvPr id="59" name="object 59"/>
            <p:cNvPicPr/>
            <p:nvPr/>
          </p:nvPicPr>
          <p:blipFill>
            <a:blip r:embed="rId14" cstate="print"/>
            <a:stretch>
              <a:fillRect/>
            </a:stretch>
          </p:blipFill>
          <p:spPr>
            <a:xfrm>
              <a:off x="2328672" y="3008375"/>
              <a:ext cx="86868" cy="91439"/>
            </a:xfrm>
            <a:prstGeom prst="rect">
              <a:avLst/>
            </a:prstGeom>
          </p:spPr>
        </p:pic>
        <p:pic>
          <p:nvPicPr>
            <p:cNvPr id="60" name="object 60"/>
            <p:cNvPicPr/>
            <p:nvPr/>
          </p:nvPicPr>
          <p:blipFill>
            <a:blip r:embed="rId15" cstate="print"/>
            <a:stretch>
              <a:fillRect/>
            </a:stretch>
          </p:blipFill>
          <p:spPr>
            <a:xfrm>
              <a:off x="1953767" y="3070859"/>
              <a:ext cx="83819" cy="94487"/>
            </a:xfrm>
            <a:prstGeom prst="rect">
              <a:avLst/>
            </a:prstGeom>
          </p:spPr>
        </p:pic>
        <p:pic>
          <p:nvPicPr>
            <p:cNvPr id="61" name="object 61"/>
            <p:cNvPicPr/>
            <p:nvPr/>
          </p:nvPicPr>
          <p:blipFill>
            <a:blip r:embed="rId16" cstate="print"/>
            <a:stretch>
              <a:fillRect/>
            </a:stretch>
          </p:blipFill>
          <p:spPr>
            <a:xfrm>
              <a:off x="1592579" y="3253740"/>
              <a:ext cx="86867" cy="86867"/>
            </a:xfrm>
            <a:prstGeom prst="rect">
              <a:avLst/>
            </a:prstGeom>
          </p:spPr>
        </p:pic>
        <p:pic>
          <p:nvPicPr>
            <p:cNvPr id="62" name="object 62"/>
            <p:cNvPicPr/>
            <p:nvPr/>
          </p:nvPicPr>
          <p:blipFill>
            <a:blip r:embed="rId17" cstate="print"/>
            <a:stretch>
              <a:fillRect/>
            </a:stretch>
          </p:blipFill>
          <p:spPr>
            <a:xfrm>
              <a:off x="591312" y="2962656"/>
              <a:ext cx="82295" cy="82295"/>
            </a:xfrm>
            <a:prstGeom prst="rect">
              <a:avLst/>
            </a:prstGeom>
          </p:spPr>
        </p:pic>
        <p:pic>
          <p:nvPicPr>
            <p:cNvPr id="63" name="object 63"/>
            <p:cNvPicPr/>
            <p:nvPr/>
          </p:nvPicPr>
          <p:blipFill>
            <a:blip r:embed="rId18" cstate="print"/>
            <a:stretch>
              <a:fillRect/>
            </a:stretch>
          </p:blipFill>
          <p:spPr>
            <a:xfrm>
              <a:off x="1414271" y="2156459"/>
              <a:ext cx="82295" cy="86867"/>
            </a:xfrm>
            <a:prstGeom prst="rect">
              <a:avLst/>
            </a:prstGeom>
          </p:spPr>
        </p:pic>
        <p:pic>
          <p:nvPicPr>
            <p:cNvPr id="64" name="object 64"/>
            <p:cNvPicPr/>
            <p:nvPr/>
          </p:nvPicPr>
          <p:blipFill>
            <a:blip r:embed="rId19" cstate="print"/>
            <a:stretch>
              <a:fillRect/>
            </a:stretch>
          </p:blipFill>
          <p:spPr>
            <a:xfrm>
              <a:off x="1306067" y="2871215"/>
              <a:ext cx="82296" cy="86867"/>
            </a:xfrm>
            <a:prstGeom prst="rect">
              <a:avLst/>
            </a:prstGeom>
          </p:spPr>
        </p:pic>
        <p:pic>
          <p:nvPicPr>
            <p:cNvPr id="65" name="object 65"/>
            <p:cNvPicPr/>
            <p:nvPr/>
          </p:nvPicPr>
          <p:blipFill>
            <a:blip r:embed="rId20" cstate="print"/>
            <a:stretch>
              <a:fillRect/>
            </a:stretch>
          </p:blipFill>
          <p:spPr>
            <a:xfrm>
              <a:off x="1488948" y="1869947"/>
              <a:ext cx="115823" cy="156971"/>
            </a:xfrm>
            <a:prstGeom prst="rect">
              <a:avLst/>
            </a:prstGeom>
          </p:spPr>
        </p:pic>
        <p:sp>
          <p:nvSpPr>
            <p:cNvPr id="66" name="object 66"/>
            <p:cNvSpPr/>
            <p:nvPr/>
          </p:nvSpPr>
          <p:spPr>
            <a:xfrm>
              <a:off x="624839" y="2023871"/>
              <a:ext cx="335280" cy="978535"/>
            </a:xfrm>
            <a:custGeom>
              <a:avLst/>
              <a:gdLst/>
              <a:ahLst/>
              <a:cxnLst/>
              <a:rect l="l" t="t" r="r" b="b"/>
              <a:pathLst>
                <a:path w="335280" h="978535">
                  <a:moveTo>
                    <a:pt x="0" y="0"/>
                  </a:moveTo>
                  <a:lnTo>
                    <a:pt x="335280" y="0"/>
                  </a:lnTo>
                  <a:lnTo>
                    <a:pt x="335280" y="978408"/>
                  </a:lnTo>
                  <a:lnTo>
                    <a:pt x="85343" y="978408"/>
                  </a:lnTo>
                </a:path>
              </a:pathLst>
            </a:custGeom>
            <a:ln w="4571">
              <a:solidFill>
                <a:srgbClr val="00BACF"/>
              </a:solidFill>
            </a:ln>
          </p:spPr>
          <p:txBody>
            <a:bodyPr wrap="square" lIns="0" tIns="0" rIns="0" bIns="0" rtlCol="0"/>
            <a:lstStyle/>
            <a:p>
              <a:endParaRPr/>
            </a:p>
          </p:txBody>
        </p:sp>
        <p:sp>
          <p:nvSpPr>
            <p:cNvPr id="67" name="object 67"/>
            <p:cNvSpPr/>
            <p:nvPr/>
          </p:nvSpPr>
          <p:spPr>
            <a:xfrm>
              <a:off x="693419" y="2994659"/>
              <a:ext cx="17145" cy="17145"/>
            </a:xfrm>
            <a:custGeom>
              <a:avLst/>
              <a:gdLst/>
              <a:ahLst/>
              <a:cxnLst/>
              <a:rect l="l" t="t" r="r" b="b"/>
              <a:pathLst>
                <a:path w="17145" h="17144">
                  <a:moveTo>
                    <a:pt x="7620" y="16763"/>
                  </a:moveTo>
                  <a:lnTo>
                    <a:pt x="12192" y="16763"/>
                  </a:lnTo>
                  <a:lnTo>
                    <a:pt x="16764" y="12191"/>
                  </a:lnTo>
                  <a:lnTo>
                    <a:pt x="16764" y="7619"/>
                  </a:lnTo>
                  <a:lnTo>
                    <a:pt x="16764" y="3047"/>
                  </a:lnTo>
                  <a:lnTo>
                    <a:pt x="12192" y="0"/>
                  </a:lnTo>
                  <a:lnTo>
                    <a:pt x="7620" y="0"/>
                  </a:lnTo>
                  <a:lnTo>
                    <a:pt x="3048" y="0"/>
                  </a:lnTo>
                  <a:lnTo>
                    <a:pt x="0" y="3047"/>
                  </a:lnTo>
                  <a:lnTo>
                    <a:pt x="0" y="7619"/>
                  </a:lnTo>
                  <a:lnTo>
                    <a:pt x="0" y="12191"/>
                  </a:lnTo>
                  <a:lnTo>
                    <a:pt x="3048" y="16763"/>
                  </a:lnTo>
                  <a:lnTo>
                    <a:pt x="7620" y="16763"/>
                  </a:lnTo>
                  <a:close/>
                </a:path>
              </a:pathLst>
            </a:custGeom>
            <a:ln w="4572">
              <a:solidFill>
                <a:srgbClr val="00BACF"/>
              </a:solidFill>
            </a:ln>
          </p:spPr>
          <p:txBody>
            <a:bodyPr wrap="square" lIns="0" tIns="0" rIns="0" bIns="0" rtlCol="0"/>
            <a:lstStyle/>
            <a:p>
              <a:endParaRPr/>
            </a:p>
          </p:txBody>
        </p:sp>
        <p:sp>
          <p:nvSpPr>
            <p:cNvPr id="68" name="object 68"/>
            <p:cNvSpPr/>
            <p:nvPr/>
          </p:nvSpPr>
          <p:spPr>
            <a:xfrm>
              <a:off x="993647" y="1450848"/>
              <a:ext cx="520065" cy="475615"/>
            </a:xfrm>
            <a:custGeom>
              <a:avLst/>
              <a:gdLst/>
              <a:ahLst/>
              <a:cxnLst/>
              <a:rect l="l" t="t" r="r" b="b"/>
              <a:pathLst>
                <a:path w="520065" h="475614">
                  <a:moveTo>
                    <a:pt x="0" y="0"/>
                  </a:moveTo>
                  <a:lnTo>
                    <a:pt x="519684" y="0"/>
                  </a:lnTo>
                  <a:lnTo>
                    <a:pt x="519684" y="475487"/>
                  </a:lnTo>
                </a:path>
              </a:pathLst>
            </a:custGeom>
            <a:ln w="4572">
              <a:solidFill>
                <a:srgbClr val="00BACF"/>
              </a:solidFill>
            </a:ln>
          </p:spPr>
          <p:txBody>
            <a:bodyPr wrap="square" lIns="0" tIns="0" rIns="0" bIns="0" rtlCol="0"/>
            <a:lstStyle/>
            <a:p>
              <a:endParaRPr/>
            </a:p>
          </p:txBody>
        </p:sp>
        <p:sp>
          <p:nvSpPr>
            <p:cNvPr id="69" name="object 69"/>
            <p:cNvSpPr/>
            <p:nvPr/>
          </p:nvSpPr>
          <p:spPr>
            <a:xfrm>
              <a:off x="1505712" y="1926335"/>
              <a:ext cx="17145" cy="17145"/>
            </a:xfrm>
            <a:custGeom>
              <a:avLst/>
              <a:gdLst/>
              <a:ahLst/>
              <a:cxnLst/>
              <a:rect l="l" t="t" r="r" b="b"/>
              <a:pathLst>
                <a:path w="17144" h="17144">
                  <a:moveTo>
                    <a:pt x="7619" y="16763"/>
                  </a:moveTo>
                  <a:lnTo>
                    <a:pt x="3047" y="16763"/>
                  </a:lnTo>
                  <a:lnTo>
                    <a:pt x="0" y="13715"/>
                  </a:lnTo>
                  <a:lnTo>
                    <a:pt x="0" y="9143"/>
                  </a:lnTo>
                  <a:lnTo>
                    <a:pt x="0" y="4571"/>
                  </a:lnTo>
                  <a:lnTo>
                    <a:pt x="3047" y="0"/>
                  </a:lnTo>
                  <a:lnTo>
                    <a:pt x="7619" y="0"/>
                  </a:lnTo>
                  <a:lnTo>
                    <a:pt x="12191" y="0"/>
                  </a:lnTo>
                  <a:lnTo>
                    <a:pt x="16763" y="4571"/>
                  </a:lnTo>
                  <a:lnTo>
                    <a:pt x="16763" y="9143"/>
                  </a:lnTo>
                  <a:lnTo>
                    <a:pt x="16763" y="13715"/>
                  </a:lnTo>
                  <a:lnTo>
                    <a:pt x="12191" y="16763"/>
                  </a:lnTo>
                  <a:lnTo>
                    <a:pt x="7619" y="16763"/>
                  </a:lnTo>
                  <a:close/>
                </a:path>
              </a:pathLst>
            </a:custGeom>
            <a:ln w="4572">
              <a:solidFill>
                <a:srgbClr val="00BACF"/>
              </a:solidFill>
            </a:ln>
          </p:spPr>
          <p:txBody>
            <a:bodyPr wrap="square" lIns="0" tIns="0" rIns="0" bIns="0" rtlCol="0"/>
            <a:lstStyle/>
            <a:p>
              <a:endParaRPr/>
            </a:p>
          </p:txBody>
        </p:sp>
        <p:sp>
          <p:nvSpPr>
            <p:cNvPr id="70" name="object 70"/>
            <p:cNvSpPr/>
            <p:nvPr/>
          </p:nvSpPr>
          <p:spPr>
            <a:xfrm>
              <a:off x="853439" y="1612391"/>
              <a:ext cx="542925" cy="589915"/>
            </a:xfrm>
            <a:custGeom>
              <a:avLst/>
              <a:gdLst/>
              <a:ahLst/>
              <a:cxnLst/>
              <a:rect l="l" t="t" r="r" b="b"/>
              <a:pathLst>
                <a:path w="542925" h="589914">
                  <a:moveTo>
                    <a:pt x="0" y="0"/>
                  </a:moveTo>
                  <a:lnTo>
                    <a:pt x="454152" y="0"/>
                  </a:lnTo>
                  <a:lnTo>
                    <a:pt x="454152" y="589787"/>
                  </a:lnTo>
                  <a:lnTo>
                    <a:pt x="542544" y="589787"/>
                  </a:lnTo>
                </a:path>
              </a:pathLst>
            </a:custGeom>
            <a:ln w="4572">
              <a:solidFill>
                <a:srgbClr val="00BACF"/>
              </a:solidFill>
            </a:ln>
          </p:spPr>
          <p:txBody>
            <a:bodyPr wrap="square" lIns="0" tIns="0" rIns="0" bIns="0" rtlCol="0"/>
            <a:lstStyle/>
            <a:p>
              <a:endParaRPr/>
            </a:p>
          </p:txBody>
        </p:sp>
        <p:sp>
          <p:nvSpPr>
            <p:cNvPr id="71" name="object 71"/>
            <p:cNvSpPr/>
            <p:nvPr/>
          </p:nvSpPr>
          <p:spPr>
            <a:xfrm>
              <a:off x="1395984" y="2193036"/>
              <a:ext cx="17145" cy="18415"/>
            </a:xfrm>
            <a:custGeom>
              <a:avLst/>
              <a:gdLst/>
              <a:ahLst/>
              <a:cxnLst/>
              <a:rect l="l" t="t" r="r" b="b"/>
              <a:pathLst>
                <a:path w="17144" h="18414">
                  <a:moveTo>
                    <a:pt x="7619" y="18287"/>
                  </a:moveTo>
                  <a:lnTo>
                    <a:pt x="3047" y="18287"/>
                  </a:lnTo>
                  <a:lnTo>
                    <a:pt x="0" y="13715"/>
                  </a:lnTo>
                  <a:lnTo>
                    <a:pt x="0" y="9143"/>
                  </a:lnTo>
                  <a:lnTo>
                    <a:pt x="0" y="4571"/>
                  </a:lnTo>
                  <a:lnTo>
                    <a:pt x="3047" y="0"/>
                  </a:lnTo>
                  <a:lnTo>
                    <a:pt x="7619" y="0"/>
                  </a:lnTo>
                  <a:lnTo>
                    <a:pt x="12191" y="0"/>
                  </a:lnTo>
                  <a:lnTo>
                    <a:pt x="16763" y="4571"/>
                  </a:lnTo>
                  <a:lnTo>
                    <a:pt x="16763" y="9143"/>
                  </a:lnTo>
                  <a:lnTo>
                    <a:pt x="16763" y="13715"/>
                  </a:lnTo>
                  <a:lnTo>
                    <a:pt x="12191" y="18287"/>
                  </a:lnTo>
                  <a:lnTo>
                    <a:pt x="7619" y="18287"/>
                  </a:lnTo>
                  <a:close/>
                </a:path>
              </a:pathLst>
            </a:custGeom>
            <a:ln w="4572">
              <a:solidFill>
                <a:srgbClr val="00BACF"/>
              </a:solidFill>
            </a:ln>
          </p:spPr>
          <p:txBody>
            <a:bodyPr wrap="square" lIns="0" tIns="0" rIns="0" bIns="0" rtlCol="0"/>
            <a:lstStyle/>
            <a:p>
              <a:endParaRPr/>
            </a:p>
          </p:txBody>
        </p:sp>
        <p:sp>
          <p:nvSpPr>
            <p:cNvPr id="72" name="object 72"/>
            <p:cNvSpPr/>
            <p:nvPr/>
          </p:nvSpPr>
          <p:spPr>
            <a:xfrm>
              <a:off x="728472" y="1862327"/>
              <a:ext cx="542925" cy="1056640"/>
            </a:xfrm>
            <a:custGeom>
              <a:avLst/>
              <a:gdLst/>
              <a:ahLst/>
              <a:cxnLst/>
              <a:rect l="l" t="t" r="r" b="b"/>
              <a:pathLst>
                <a:path w="542925" h="1056639">
                  <a:moveTo>
                    <a:pt x="0" y="0"/>
                  </a:moveTo>
                  <a:lnTo>
                    <a:pt x="455675" y="0"/>
                  </a:lnTo>
                  <a:lnTo>
                    <a:pt x="455675" y="1056131"/>
                  </a:lnTo>
                  <a:lnTo>
                    <a:pt x="542543" y="1056131"/>
                  </a:lnTo>
                </a:path>
              </a:pathLst>
            </a:custGeom>
            <a:ln w="4572">
              <a:solidFill>
                <a:srgbClr val="00BACF"/>
              </a:solidFill>
            </a:ln>
          </p:spPr>
          <p:txBody>
            <a:bodyPr wrap="square" lIns="0" tIns="0" rIns="0" bIns="0" rtlCol="0"/>
            <a:lstStyle/>
            <a:p>
              <a:endParaRPr/>
            </a:p>
          </p:txBody>
        </p:sp>
        <p:sp>
          <p:nvSpPr>
            <p:cNvPr id="73" name="object 73"/>
            <p:cNvSpPr/>
            <p:nvPr/>
          </p:nvSpPr>
          <p:spPr>
            <a:xfrm>
              <a:off x="1271015" y="2909316"/>
              <a:ext cx="17145" cy="17145"/>
            </a:xfrm>
            <a:custGeom>
              <a:avLst/>
              <a:gdLst/>
              <a:ahLst/>
              <a:cxnLst/>
              <a:rect l="l" t="t" r="r" b="b"/>
              <a:pathLst>
                <a:path w="17144" h="17144">
                  <a:moveTo>
                    <a:pt x="9143" y="16763"/>
                  </a:moveTo>
                  <a:lnTo>
                    <a:pt x="4571" y="16763"/>
                  </a:lnTo>
                  <a:lnTo>
                    <a:pt x="0" y="13715"/>
                  </a:lnTo>
                  <a:lnTo>
                    <a:pt x="0" y="9143"/>
                  </a:lnTo>
                  <a:lnTo>
                    <a:pt x="0" y="4571"/>
                  </a:lnTo>
                  <a:lnTo>
                    <a:pt x="4571" y="0"/>
                  </a:lnTo>
                  <a:lnTo>
                    <a:pt x="9143" y="0"/>
                  </a:lnTo>
                  <a:lnTo>
                    <a:pt x="13715" y="0"/>
                  </a:lnTo>
                  <a:lnTo>
                    <a:pt x="16763" y="4571"/>
                  </a:lnTo>
                  <a:lnTo>
                    <a:pt x="16763" y="9143"/>
                  </a:lnTo>
                  <a:lnTo>
                    <a:pt x="16763" y="13715"/>
                  </a:lnTo>
                  <a:lnTo>
                    <a:pt x="13715" y="16763"/>
                  </a:lnTo>
                  <a:lnTo>
                    <a:pt x="9143" y="16763"/>
                  </a:lnTo>
                  <a:close/>
                </a:path>
              </a:pathLst>
            </a:custGeom>
            <a:ln w="4572">
              <a:solidFill>
                <a:srgbClr val="00BACF"/>
              </a:solidFill>
            </a:ln>
          </p:spPr>
          <p:txBody>
            <a:bodyPr wrap="square" lIns="0" tIns="0" rIns="0" bIns="0" rtlCol="0"/>
            <a:lstStyle/>
            <a:p>
              <a:endParaRPr/>
            </a:p>
          </p:txBody>
        </p:sp>
        <p:sp>
          <p:nvSpPr>
            <p:cNvPr id="74" name="object 74"/>
            <p:cNvSpPr/>
            <p:nvPr/>
          </p:nvSpPr>
          <p:spPr>
            <a:xfrm>
              <a:off x="1712975" y="1839467"/>
              <a:ext cx="707390" cy="1466215"/>
            </a:xfrm>
            <a:custGeom>
              <a:avLst/>
              <a:gdLst/>
              <a:ahLst/>
              <a:cxnLst/>
              <a:rect l="l" t="t" r="r" b="b"/>
              <a:pathLst>
                <a:path w="707389" h="1466214">
                  <a:moveTo>
                    <a:pt x="707136" y="0"/>
                  </a:moveTo>
                  <a:lnTo>
                    <a:pt x="179832" y="0"/>
                  </a:lnTo>
                  <a:lnTo>
                    <a:pt x="179832" y="1466088"/>
                  </a:lnTo>
                  <a:lnTo>
                    <a:pt x="0" y="1466088"/>
                  </a:lnTo>
                </a:path>
              </a:pathLst>
            </a:custGeom>
            <a:ln w="4572">
              <a:solidFill>
                <a:srgbClr val="00BACF"/>
              </a:solidFill>
            </a:ln>
          </p:spPr>
          <p:txBody>
            <a:bodyPr wrap="square" lIns="0" tIns="0" rIns="0" bIns="0" rtlCol="0"/>
            <a:lstStyle/>
            <a:p>
              <a:endParaRPr/>
            </a:p>
          </p:txBody>
        </p:sp>
        <p:sp>
          <p:nvSpPr>
            <p:cNvPr id="75" name="object 75"/>
            <p:cNvSpPr/>
            <p:nvPr/>
          </p:nvSpPr>
          <p:spPr>
            <a:xfrm>
              <a:off x="1696212" y="3296411"/>
              <a:ext cx="17145" cy="17145"/>
            </a:xfrm>
            <a:custGeom>
              <a:avLst/>
              <a:gdLst/>
              <a:ahLst/>
              <a:cxnLst/>
              <a:rect l="l" t="t" r="r" b="b"/>
              <a:pathLst>
                <a:path w="17144" h="17145">
                  <a:moveTo>
                    <a:pt x="7619" y="16763"/>
                  </a:moveTo>
                  <a:lnTo>
                    <a:pt x="12191" y="16763"/>
                  </a:lnTo>
                  <a:lnTo>
                    <a:pt x="16763" y="13715"/>
                  </a:lnTo>
                  <a:lnTo>
                    <a:pt x="16763" y="9143"/>
                  </a:lnTo>
                  <a:lnTo>
                    <a:pt x="16763" y="4571"/>
                  </a:lnTo>
                  <a:lnTo>
                    <a:pt x="12191" y="0"/>
                  </a:lnTo>
                  <a:lnTo>
                    <a:pt x="7619" y="0"/>
                  </a:lnTo>
                  <a:lnTo>
                    <a:pt x="3047" y="0"/>
                  </a:lnTo>
                  <a:lnTo>
                    <a:pt x="0" y="4571"/>
                  </a:lnTo>
                  <a:lnTo>
                    <a:pt x="0" y="9143"/>
                  </a:lnTo>
                  <a:lnTo>
                    <a:pt x="0" y="13715"/>
                  </a:lnTo>
                  <a:lnTo>
                    <a:pt x="3047" y="16763"/>
                  </a:lnTo>
                  <a:lnTo>
                    <a:pt x="7619" y="16763"/>
                  </a:lnTo>
                  <a:close/>
                </a:path>
              </a:pathLst>
            </a:custGeom>
            <a:ln w="4572">
              <a:solidFill>
                <a:srgbClr val="00BACF"/>
              </a:solidFill>
            </a:ln>
          </p:spPr>
          <p:txBody>
            <a:bodyPr wrap="square" lIns="0" tIns="0" rIns="0" bIns="0" rtlCol="0"/>
            <a:lstStyle/>
            <a:p>
              <a:endParaRPr/>
            </a:p>
          </p:txBody>
        </p:sp>
        <p:sp>
          <p:nvSpPr>
            <p:cNvPr id="76" name="object 76"/>
            <p:cNvSpPr/>
            <p:nvPr/>
          </p:nvSpPr>
          <p:spPr>
            <a:xfrm>
              <a:off x="714756" y="3360419"/>
              <a:ext cx="274320" cy="0"/>
            </a:xfrm>
            <a:custGeom>
              <a:avLst/>
              <a:gdLst/>
              <a:ahLst/>
              <a:cxnLst/>
              <a:rect l="l" t="t" r="r" b="b"/>
              <a:pathLst>
                <a:path w="274319">
                  <a:moveTo>
                    <a:pt x="274319" y="0"/>
                  </a:moveTo>
                  <a:lnTo>
                    <a:pt x="0" y="0"/>
                  </a:lnTo>
                </a:path>
              </a:pathLst>
            </a:custGeom>
            <a:ln w="4572">
              <a:solidFill>
                <a:srgbClr val="00BACF"/>
              </a:solidFill>
            </a:ln>
          </p:spPr>
          <p:txBody>
            <a:bodyPr wrap="square" lIns="0" tIns="0" rIns="0" bIns="0" rtlCol="0"/>
            <a:lstStyle/>
            <a:p>
              <a:endParaRPr/>
            </a:p>
          </p:txBody>
        </p:sp>
        <p:sp>
          <p:nvSpPr>
            <p:cNvPr id="77" name="object 77"/>
            <p:cNvSpPr/>
            <p:nvPr/>
          </p:nvSpPr>
          <p:spPr>
            <a:xfrm>
              <a:off x="989075" y="3351275"/>
              <a:ext cx="17145" cy="17145"/>
            </a:xfrm>
            <a:custGeom>
              <a:avLst/>
              <a:gdLst/>
              <a:ahLst/>
              <a:cxnLst/>
              <a:rect l="l" t="t" r="r" b="b"/>
              <a:pathLst>
                <a:path w="17144" h="17145">
                  <a:moveTo>
                    <a:pt x="7619" y="16763"/>
                  </a:moveTo>
                  <a:lnTo>
                    <a:pt x="12191" y="16763"/>
                  </a:lnTo>
                  <a:lnTo>
                    <a:pt x="16763" y="13715"/>
                  </a:lnTo>
                  <a:lnTo>
                    <a:pt x="16763" y="9143"/>
                  </a:lnTo>
                  <a:lnTo>
                    <a:pt x="16763" y="4571"/>
                  </a:lnTo>
                  <a:lnTo>
                    <a:pt x="12191" y="0"/>
                  </a:lnTo>
                  <a:lnTo>
                    <a:pt x="7619" y="0"/>
                  </a:lnTo>
                  <a:lnTo>
                    <a:pt x="3047" y="0"/>
                  </a:lnTo>
                  <a:lnTo>
                    <a:pt x="0" y="4571"/>
                  </a:lnTo>
                  <a:lnTo>
                    <a:pt x="0" y="9143"/>
                  </a:lnTo>
                  <a:lnTo>
                    <a:pt x="0" y="13715"/>
                  </a:lnTo>
                  <a:lnTo>
                    <a:pt x="3047" y="16763"/>
                  </a:lnTo>
                  <a:lnTo>
                    <a:pt x="7619" y="16763"/>
                  </a:lnTo>
                  <a:close/>
                </a:path>
              </a:pathLst>
            </a:custGeom>
            <a:ln w="4572">
              <a:solidFill>
                <a:srgbClr val="00BACF"/>
              </a:solidFill>
            </a:ln>
          </p:spPr>
          <p:txBody>
            <a:bodyPr wrap="square" lIns="0" tIns="0" rIns="0" bIns="0" rtlCol="0"/>
            <a:lstStyle/>
            <a:p>
              <a:endParaRPr/>
            </a:p>
          </p:txBody>
        </p:sp>
        <p:pic>
          <p:nvPicPr>
            <p:cNvPr id="78" name="object 78"/>
            <p:cNvPicPr/>
            <p:nvPr/>
          </p:nvPicPr>
          <p:blipFill>
            <a:blip r:embed="rId21" cstate="print"/>
            <a:stretch>
              <a:fillRect/>
            </a:stretch>
          </p:blipFill>
          <p:spPr>
            <a:xfrm>
              <a:off x="4239768" y="4562855"/>
              <a:ext cx="96012" cy="65531"/>
            </a:xfrm>
            <a:prstGeom prst="rect">
              <a:avLst/>
            </a:prstGeom>
          </p:spPr>
        </p:pic>
        <p:pic>
          <p:nvPicPr>
            <p:cNvPr id="79" name="object 79"/>
            <p:cNvPicPr/>
            <p:nvPr/>
          </p:nvPicPr>
          <p:blipFill>
            <a:blip r:embed="rId22" cstate="print"/>
            <a:stretch>
              <a:fillRect/>
            </a:stretch>
          </p:blipFill>
          <p:spPr>
            <a:xfrm>
              <a:off x="3912108" y="4940807"/>
              <a:ext cx="91439" cy="67055"/>
            </a:xfrm>
            <a:prstGeom prst="rect">
              <a:avLst/>
            </a:prstGeom>
          </p:spPr>
        </p:pic>
        <p:pic>
          <p:nvPicPr>
            <p:cNvPr id="80" name="object 80"/>
            <p:cNvPicPr/>
            <p:nvPr/>
          </p:nvPicPr>
          <p:blipFill>
            <a:blip r:embed="rId23" cstate="print"/>
            <a:stretch>
              <a:fillRect/>
            </a:stretch>
          </p:blipFill>
          <p:spPr>
            <a:xfrm>
              <a:off x="1173479" y="3835908"/>
              <a:ext cx="310895" cy="306324"/>
            </a:xfrm>
            <a:prstGeom prst="rect">
              <a:avLst/>
            </a:prstGeom>
          </p:spPr>
        </p:pic>
        <p:pic>
          <p:nvPicPr>
            <p:cNvPr id="81" name="object 81"/>
            <p:cNvPicPr/>
            <p:nvPr/>
          </p:nvPicPr>
          <p:blipFill>
            <a:blip r:embed="rId24" cstate="print"/>
            <a:stretch>
              <a:fillRect/>
            </a:stretch>
          </p:blipFill>
          <p:spPr>
            <a:xfrm>
              <a:off x="1363979" y="3653027"/>
              <a:ext cx="57912" cy="60959"/>
            </a:xfrm>
            <a:prstGeom prst="rect">
              <a:avLst/>
            </a:prstGeom>
          </p:spPr>
        </p:pic>
        <p:pic>
          <p:nvPicPr>
            <p:cNvPr id="82" name="object 82"/>
            <p:cNvPicPr/>
            <p:nvPr/>
          </p:nvPicPr>
          <p:blipFill>
            <a:blip r:embed="rId25" cstate="print"/>
            <a:stretch>
              <a:fillRect/>
            </a:stretch>
          </p:blipFill>
          <p:spPr>
            <a:xfrm>
              <a:off x="2348484" y="3153156"/>
              <a:ext cx="179832" cy="134111"/>
            </a:xfrm>
            <a:prstGeom prst="rect">
              <a:avLst/>
            </a:prstGeom>
          </p:spPr>
        </p:pic>
      </p:grpSp>
      <p:sp>
        <p:nvSpPr>
          <p:cNvPr id="83" name="object 83"/>
          <p:cNvSpPr txBox="1"/>
          <p:nvPr/>
        </p:nvSpPr>
        <p:spPr>
          <a:xfrm>
            <a:off x="1491501" y="2826496"/>
            <a:ext cx="205740" cy="116839"/>
          </a:xfrm>
          <a:prstGeom prst="rect">
            <a:avLst/>
          </a:prstGeom>
        </p:spPr>
        <p:txBody>
          <a:bodyPr vert="horz" wrap="square" lIns="0" tIns="12700" rIns="0" bIns="0" rtlCol="0">
            <a:spAutoFit/>
          </a:bodyPr>
          <a:lstStyle/>
          <a:p>
            <a:pPr marL="12700">
              <a:lnSpc>
                <a:spcPct val="100000"/>
              </a:lnSpc>
              <a:spcBef>
                <a:spcPts val="100"/>
              </a:spcBef>
            </a:pPr>
            <a:r>
              <a:rPr sz="600" b="1" spc="-40" dirty="0">
                <a:solidFill>
                  <a:srgbClr val="231F1F"/>
                </a:solidFill>
                <a:latin typeface="Arial"/>
                <a:cs typeface="Arial"/>
              </a:rPr>
              <a:t>INDIA</a:t>
            </a:r>
            <a:endParaRPr sz="600">
              <a:latin typeface="Arial"/>
              <a:cs typeface="Arial"/>
            </a:endParaRPr>
          </a:p>
        </p:txBody>
      </p:sp>
      <p:sp>
        <p:nvSpPr>
          <p:cNvPr id="84" name="object 84"/>
          <p:cNvSpPr txBox="1"/>
          <p:nvPr/>
        </p:nvSpPr>
        <p:spPr>
          <a:xfrm>
            <a:off x="5447789" y="1302490"/>
            <a:ext cx="1547495" cy="208279"/>
          </a:xfrm>
          <a:prstGeom prst="rect">
            <a:avLst/>
          </a:prstGeom>
        </p:spPr>
        <p:txBody>
          <a:bodyPr vert="horz" wrap="square" lIns="0" tIns="12700" rIns="0" bIns="0" rtlCol="0">
            <a:spAutoFit/>
          </a:bodyPr>
          <a:lstStyle/>
          <a:p>
            <a:pPr marL="12700">
              <a:lnSpc>
                <a:spcPct val="100000"/>
              </a:lnSpc>
              <a:spcBef>
                <a:spcPts val="100"/>
              </a:spcBef>
            </a:pPr>
            <a:r>
              <a:rPr sz="1200" b="1" spc="-90" dirty="0">
                <a:solidFill>
                  <a:srgbClr val="052162"/>
                </a:solidFill>
                <a:latin typeface="Arial"/>
                <a:cs typeface="Arial"/>
              </a:rPr>
              <a:t>Manufacturing</a:t>
            </a:r>
            <a:r>
              <a:rPr sz="1200" b="1" spc="-35" dirty="0">
                <a:solidFill>
                  <a:srgbClr val="052162"/>
                </a:solidFill>
                <a:latin typeface="Arial"/>
                <a:cs typeface="Arial"/>
              </a:rPr>
              <a:t> </a:t>
            </a:r>
            <a:r>
              <a:rPr sz="1200" b="1" spc="-60" dirty="0">
                <a:solidFill>
                  <a:srgbClr val="052162"/>
                </a:solidFill>
                <a:latin typeface="Arial"/>
                <a:cs typeface="Arial"/>
              </a:rPr>
              <a:t>Facilities</a:t>
            </a:r>
            <a:endParaRPr sz="1200">
              <a:latin typeface="Arial"/>
              <a:cs typeface="Arial"/>
            </a:endParaRPr>
          </a:p>
        </p:txBody>
      </p:sp>
      <p:sp>
        <p:nvSpPr>
          <p:cNvPr id="85" name="object 85"/>
          <p:cNvSpPr/>
          <p:nvPr/>
        </p:nvSpPr>
        <p:spPr>
          <a:xfrm>
            <a:off x="5468111" y="1725167"/>
            <a:ext cx="1270000" cy="982980"/>
          </a:xfrm>
          <a:custGeom>
            <a:avLst/>
            <a:gdLst/>
            <a:ahLst/>
            <a:cxnLst/>
            <a:rect l="l" t="t" r="r" b="b"/>
            <a:pathLst>
              <a:path w="1270000" h="982980">
                <a:moveTo>
                  <a:pt x="0" y="0"/>
                </a:moveTo>
                <a:lnTo>
                  <a:pt x="198119" y="0"/>
                </a:lnTo>
              </a:path>
              <a:path w="1270000" h="982980">
                <a:moveTo>
                  <a:pt x="198119" y="0"/>
                </a:moveTo>
                <a:lnTo>
                  <a:pt x="1269491" y="0"/>
                </a:lnTo>
              </a:path>
              <a:path w="1270000" h="982980">
                <a:moveTo>
                  <a:pt x="198119" y="478536"/>
                </a:moveTo>
                <a:lnTo>
                  <a:pt x="198119" y="1524"/>
                </a:lnTo>
              </a:path>
              <a:path w="1270000" h="982980">
                <a:moveTo>
                  <a:pt x="195071" y="481583"/>
                </a:moveTo>
                <a:lnTo>
                  <a:pt x="1269491" y="481583"/>
                </a:lnTo>
              </a:path>
              <a:path w="1270000" h="982980">
                <a:moveTo>
                  <a:pt x="198119" y="982980"/>
                </a:moveTo>
                <a:lnTo>
                  <a:pt x="198119" y="483108"/>
                </a:lnTo>
              </a:path>
            </a:pathLst>
          </a:custGeom>
          <a:ln w="4572">
            <a:solidFill>
              <a:srgbClr val="00A86E"/>
            </a:solidFill>
          </a:ln>
        </p:spPr>
        <p:txBody>
          <a:bodyPr wrap="square" lIns="0" tIns="0" rIns="0" bIns="0" rtlCol="0"/>
          <a:lstStyle/>
          <a:p>
            <a:endParaRPr/>
          </a:p>
        </p:txBody>
      </p:sp>
      <p:sp>
        <p:nvSpPr>
          <p:cNvPr id="86" name="object 86"/>
          <p:cNvSpPr txBox="1"/>
          <p:nvPr/>
        </p:nvSpPr>
        <p:spPr>
          <a:xfrm>
            <a:off x="5502681" y="1578372"/>
            <a:ext cx="837565" cy="122555"/>
          </a:xfrm>
          <a:prstGeom prst="rect">
            <a:avLst/>
          </a:prstGeom>
        </p:spPr>
        <p:txBody>
          <a:bodyPr vert="horz" wrap="square" lIns="0" tIns="17145" rIns="0" bIns="0" rtlCol="0">
            <a:spAutoFit/>
          </a:bodyPr>
          <a:lstStyle/>
          <a:p>
            <a:pPr marL="12700">
              <a:lnSpc>
                <a:spcPct val="100000"/>
              </a:lnSpc>
              <a:spcBef>
                <a:spcPts val="135"/>
              </a:spcBef>
            </a:pPr>
            <a:r>
              <a:rPr sz="600" b="1" spc="-35" dirty="0">
                <a:solidFill>
                  <a:srgbClr val="00A86E"/>
                </a:solidFill>
                <a:latin typeface="Arial"/>
                <a:cs typeface="Arial"/>
              </a:rPr>
              <a:t>Vijayanagar</a:t>
            </a:r>
            <a:r>
              <a:rPr sz="600" b="1" spc="35" dirty="0">
                <a:solidFill>
                  <a:srgbClr val="00A86E"/>
                </a:solidFill>
                <a:latin typeface="Arial"/>
                <a:cs typeface="Arial"/>
              </a:rPr>
              <a:t> </a:t>
            </a:r>
            <a:r>
              <a:rPr sz="600" b="1" spc="-40" dirty="0">
                <a:solidFill>
                  <a:srgbClr val="00A86E"/>
                </a:solidFill>
                <a:latin typeface="Arial"/>
                <a:cs typeface="Arial"/>
              </a:rPr>
              <a:t>Works</a:t>
            </a:r>
            <a:r>
              <a:rPr sz="600" b="1" spc="-20" dirty="0">
                <a:solidFill>
                  <a:srgbClr val="00A86E"/>
                </a:solidFill>
                <a:latin typeface="Arial"/>
                <a:cs typeface="Arial"/>
              </a:rPr>
              <a:t> </a:t>
            </a:r>
            <a:r>
              <a:rPr sz="600" b="1" spc="-10" dirty="0">
                <a:solidFill>
                  <a:srgbClr val="00A86E"/>
                </a:solidFill>
                <a:latin typeface="Arial"/>
                <a:cs typeface="Arial"/>
              </a:rPr>
              <a:t>(ISP)</a:t>
            </a:r>
            <a:endParaRPr sz="600">
              <a:latin typeface="Arial"/>
              <a:cs typeface="Arial"/>
            </a:endParaRPr>
          </a:p>
        </p:txBody>
      </p:sp>
      <p:pic>
        <p:nvPicPr>
          <p:cNvPr id="87" name="object 87"/>
          <p:cNvPicPr/>
          <p:nvPr/>
        </p:nvPicPr>
        <p:blipFill>
          <a:blip r:embed="rId26" cstate="print"/>
          <a:stretch>
            <a:fillRect/>
          </a:stretch>
        </p:blipFill>
        <p:spPr>
          <a:xfrm>
            <a:off x="5462015" y="1769364"/>
            <a:ext cx="161543" cy="161543"/>
          </a:xfrm>
          <a:prstGeom prst="rect">
            <a:avLst/>
          </a:prstGeom>
        </p:spPr>
      </p:pic>
      <p:sp>
        <p:nvSpPr>
          <p:cNvPr id="88" name="object 88"/>
          <p:cNvSpPr txBox="1"/>
          <p:nvPr/>
        </p:nvSpPr>
        <p:spPr>
          <a:xfrm>
            <a:off x="5499696" y="1774998"/>
            <a:ext cx="92710"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P</a:t>
            </a:r>
            <a:endParaRPr sz="800">
              <a:latin typeface="Arial"/>
              <a:cs typeface="Arial"/>
            </a:endParaRPr>
          </a:p>
        </p:txBody>
      </p:sp>
      <p:sp>
        <p:nvSpPr>
          <p:cNvPr id="89" name="object 89"/>
          <p:cNvSpPr txBox="1"/>
          <p:nvPr/>
        </p:nvSpPr>
        <p:spPr>
          <a:xfrm>
            <a:off x="5705331" y="1744494"/>
            <a:ext cx="971550" cy="429259"/>
          </a:xfrm>
          <a:prstGeom prst="rect">
            <a:avLst/>
          </a:prstGeom>
        </p:spPr>
        <p:txBody>
          <a:bodyPr vert="horz" wrap="square" lIns="0" tIns="12065" rIns="0" bIns="0" rtlCol="0">
            <a:spAutoFit/>
          </a:bodyPr>
          <a:lstStyle/>
          <a:p>
            <a:pPr marL="12700" marR="5080">
              <a:lnSpc>
                <a:spcPct val="110600"/>
              </a:lnSpc>
              <a:spcBef>
                <a:spcPts val="95"/>
              </a:spcBef>
            </a:pPr>
            <a:r>
              <a:rPr sz="600" spc="-35" dirty="0">
                <a:solidFill>
                  <a:srgbClr val="231F1F"/>
                </a:solidFill>
                <a:latin typeface="Arial MT"/>
                <a:cs typeface="Arial MT"/>
              </a:rPr>
              <a:t>Hot</a:t>
            </a:r>
            <a:r>
              <a:rPr sz="600" spc="-10" dirty="0">
                <a:solidFill>
                  <a:srgbClr val="231F1F"/>
                </a:solidFill>
                <a:latin typeface="Arial MT"/>
                <a:cs typeface="Arial MT"/>
              </a:rPr>
              <a:t> </a:t>
            </a:r>
            <a:r>
              <a:rPr sz="600" spc="-40" dirty="0">
                <a:solidFill>
                  <a:srgbClr val="231F1F"/>
                </a:solidFill>
                <a:latin typeface="Arial MT"/>
                <a:cs typeface="Arial MT"/>
              </a:rPr>
              <a:t>Rolled </a:t>
            </a:r>
            <a:r>
              <a:rPr sz="600" spc="-60" dirty="0">
                <a:solidFill>
                  <a:srgbClr val="231F1F"/>
                </a:solidFill>
                <a:latin typeface="Arial MT"/>
                <a:cs typeface="Arial MT"/>
              </a:rPr>
              <a:t>(HR),</a:t>
            </a:r>
            <a:r>
              <a:rPr sz="600" spc="-55" dirty="0">
                <a:solidFill>
                  <a:srgbClr val="231F1F"/>
                </a:solidFill>
                <a:latin typeface="Arial MT"/>
                <a:cs typeface="Arial MT"/>
              </a:rPr>
              <a:t> </a:t>
            </a:r>
            <a:r>
              <a:rPr sz="600" spc="-40" dirty="0">
                <a:solidFill>
                  <a:srgbClr val="231F1F"/>
                </a:solidFill>
                <a:latin typeface="Arial MT"/>
                <a:cs typeface="Arial MT"/>
              </a:rPr>
              <a:t>Cold</a:t>
            </a:r>
            <a:r>
              <a:rPr sz="600" spc="-60" dirty="0">
                <a:solidFill>
                  <a:srgbClr val="231F1F"/>
                </a:solidFill>
                <a:latin typeface="Arial MT"/>
                <a:cs typeface="Arial MT"/>
              </a:rPr>
              <a:t> </a:t>
            </a:r>
            <a:r>
              <a:rPr sz="600" spc="-10" dirty="0">
                <a:solidFill>
                  <a:srgbClr val="231F1F"/>
                </a:solidFill>
                <a:latin typeface="Arial MT"/>
                <a:cs typeface="Arial MT"/>
              </a:rPr>
              <a:t>Rolled</a:t>
            </a:r>
            <a:r>
              <a:rPr sz="600" spc="500" dirty="0">
                <a:solidFill>
                  <a:srgbClr val="231F1F"/>
                </a:solidFill>
                <a:latin typeface="Arial MT"/>
                <a:cs typeface="Arial MT"/>
              </a:rPr>
              <a:t> </a:t>
            </a:r>
            <a:r>
              <a:rPr sz="600" spc="-60" dirty="0">
                <a:solidFill>
                  <a:srgbClr val="231F1F"/>
                </a:solidFill>
                <a:latin typeface="Arial MT"/>
                <a:cs typeface="Arial MT"/>
              </a:rPr>
              <a:t>(CR),</a:t>
            </a:r>
            <a:r>
              <a:rPr sz="600" spc="-65" dirty="0">
                <a:solidFill>
                  <a:srgbClr val="231F1F"/>
                </a:solidFill>
                <a:latin typeface="Arial MT"/>
                <a:cs typeface="Arial MT"/>
              </a:rPr>
              <a:t> </a:t>
            </a:r>
            <a:r>
              <a:rPr sz="600" spc="-45" dirty="0">
                <a:solidFill>
                  <a:srgbClr val="231F1F"/>
                </a:solidFill>
                <a:latin typeface="Arial MT"/>
                <a:cs typeface="Arial MT"/>
              </a:rPr>
              <a:t>Galvanised</a:t>
            </a:r>
            <a:r>
              <a:rPr sz="600" spc="45" dirty="0">
                <a:solidFill>
                  <a:srgbClr val="231F1F"/>
                </a:solidFill>
                <a:latin typeface="Arial MT"/>
                <a:cs typeface="Arial MT"/>
              </a:rPr>
              <a:t> </a:t>
            </a:r>
            <a:r>
              <a:rPr sz="600" spc="-45" dirty="0">
                <a:solidFill>
                  <a:srgbClr val="231F1F"/>
                </a:solidFill>
                <a:latin typeface="Arial MT"/>
                <a:cs typeface="Arial MT"/>
              </a:rPr>
              <a:t>(GI)</a:t>
            </a:r>
            <a:r>
              <a:rPr sz="600" spc="-50" dirty="0">
                <a:solidFill>
                  <a:srgbClr val="231F1F"/>
                </a:solidFill>
                <a:latin typeface="Arial MT"/>
                <a:cs typeface="Arial MT"/>
              </a:rPr>
              <a:t> </a:t>
            </a:r>
            <a:r>
              <a:rPr sz="600" spc="-25" dirty="0">
                <a:solidFill>
                  <a:srgbClr val="231F1F"/>
                </a:solidFill>
                <a:latin typeface="Arial MT"/>
                <a:cs typeface="Arial MT"/>
              </a:rPr>
              <a:t>and</a:t>
            </a:r>
            <a:r>
              <a:rPr sz="600" spc="500" dirty="0">
                <a:solidFill>
                  <a:srgbClr val="231F1F"/>
                </a:solidFill>
                <a:latin typeface="Arial MT"/>
                <a:cs typeface="Arial MT"/>
              </a:rPr>
              <a:t> </a:t>
            </a:r>
            <a:r>
              <a:rPr sz="600" spc="-45" dirty="0">
                <a:solidFill>
                  <a:srgbClr val="231F1F"/>
                </a:solidFill>
                <a:latin typeface="Arial MT"/>
                <a:cs typeface="Arial MT"/>
              </a:rPr>
              <a:t>Galvalume</a:t>
            </a:r>
            <a:r>
              <a:rPr sz="600" spc="55" dirty="0">
                <a:solidFill>
                  <a:srgbClr val="231F1F"/>
                </a:solidFill>
                <a:latin typeface="Arial MT"/>
                <a:cs typeface="Arial MT"/>
              </a:rPr>
              <a:t> </a:t>
            </a:r>
            <a:r>
              <a:rPr sz="600" spc="-55" dirty="0">
                <a:solidFill>
                  <a:srgbClr val="231F1F"/>
                </a:solidFill>
                <a:latin typeface="Arial MT"/>
                <a:cs typeface="Arial MT"/>
              </a:rPr>
              <a:t>(GL),</a:t>
            </a:r>
            <a:r>
              <a:rPr sz="600" spc="-40" dirty="0">
                <a:solidFill>
                  <a:srgbClr val="231F1F"/>
                </a:solidFill>
                <a:latin typeface="Arial MT"/>
                <a:cs typeface="Arial MT"/>
              </a:rPr>
              <a:t> </a:t>
            </a:r>
            <a:r>
              <a:rPr sz="600" spc="-25" dirty="0">
                <a:solidFill>
                  <a:srgbClr val="231F1F"/>
                </a:solidFill>
                <a:latin typeface="Arial MT"/>
                <a:cs typeface="Arial MT"/>
              </a:rPr>
              <a:t>colour-</a:t>
            </a:r>
            <a:r>
              <a:rPr sz="600" spc="-10" dirty="0">
                <a:solidFill>
                  <a:srgbClr val="231F1F"/>
                </a:solidFill>
                <a:latin typeface="Arial MT"/>
                <a:cs typeface="Arial MT"/>
              </a:rPr>
              <a:t>coated</a:t>
            </a:r>
            <a:r>
              <a:rPr sz="600" spc="500" dirty="0">
                <a:solidFill>
                  <a:srgbClr val="231F1F"/>
                </a:solidFill>
                <a:latin typeface="Arial MT"/>
                <a:cs typeface="Arial MT"/>
              </a:rPr>
              <a:t> </a:t>
            </a:r>
            <a:r>
              <a:rPr sz="600" spc="-20" dirty="0">
                <a:solidFill>
                  <a:srgbClr val="231F1F"/>
                </a:solidFill>
                <a:latin typeface="Arial MT"/>
                <a:cs typeface="Arial MT"/>
              </a:rPr>
              <a:t>products,</a:t>
            </a:r>
            <a:r>
              <a:rPr sz="600" spc="-35" dirty="0">
                <a:solidFill>
                  <a:srgbClr val="231F1F"/>
                </a:solidFill>
                <a:latin typeface="Arial MT"/>
                <a:cs typeface="Arial MT"/>
              </a:rPr>
              <a:t> </a:t>
            </a:r>
            <a:r>
              <a:rPr sz="600" spc="-20" dirty="0">
                <a:solidFill>
                  <a:srgbClr val="231F1F"/>
                </a:solidFill>
                <a:latin typeface="Arial MT"/>
                <a:cs typeface="Arial MT"/>
              </a:rPr>
              <a:t>wire</a:t>
            </a:r>
            <a:r>
              <a:rPr sz="600" spc="10" dirty="0">
                <a:solidFill>
                  <a:srgbClr val="231F1F"/>
                </a:solidFill>
                <a:latin typeface="Arial MT"/>
                <a:cs typeface="Arial MT"/>
              </a:rPr>
              <a:t> </a:t>
            </a:r>
            <a:r>
              <a:rPr sz="600" spc="-25" dirty="0">
                <a:solidFill>
                  <a:srgbClr val="231F1F"/>
                </a:solidFill>
                <a:latin typeface="Arial MT"/>
                <a:cs typeface="Arial MT"/>
              </a:rPr>
              <a:t>rods,</a:t>
            </a:r>
            <a:r>
              <a:rPr sz="600" spc="10" dirty="0">
                <a:solidFill>
                  <a:srgbClr val="231F1F"/>
                </a:solidFill>
                <a:latin typeface="Arial MT"/>
                <a:cs typeface="Arial MT"/>
              </a:rPr>
              <a:t> </a:t>
            </a:r>
            <a:r>
              <a:rPr sz="600" spc="-25" dirty="0">
                <a:solidFill>
                  <a:srgbClr val="231F1F"/>
                </a:solidFill>
                <a:latin typeface="Arial MT"/>
                <a:cs typeface="Arial MT"/>
              </a:rPr>
              <a:t>TMT</a:t>
            </a:r>
            <a:endParaRPr sz="600">
              <a:latin typeface="Arial MT"/>
              <a:cs typeface="Arial MT"/>
            </a:endParaRPr>
          </a:p>
        </p:txBody>
      </p:sp>
      <p:pic>
        <p:nvPicPr>
          <p:cNvPr id="90" name="object 90"/>
          <p:cNvPicPr/>
          <p:nvPr/>
        </p:nvPicPr>
        <p:blipFill>
          <a:blip r:embed="rId27" cstate="print"/>
          <a:stretch>
            <a:fillRect/>
          </a:stretch>
        </p:blipFill>
        <p:spPr>
          <a:xfrm>
            <a:off x="5462015" y="2250948"/>
            <a:ext cx="161543" cy="163067"/>
          </a:xfrm>
          <a:prstGeom prst="rect">
            <a:avLst/>
          </a:prstGeom>
        </p:spPr>
      </p:pic>
      <p:sp>
        <p:nvSpPr>
          <p:cNvPr id="91" name="object 91"/>
          <p:cNvSpPr txBox="1"/>
          <p:nvPr/>
        </p:nvSpPr>
        <p:spPr>
          <a:xfrm>
            <a:off x="5499696" y="2256560"/>
            <a:ext cx="98425"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C</a:t>
            </a:r>
            <a:endParaRPr sz="800">
              <a:latin typeface="Arial"/>
              <a:cs typeface="Arial"/>
            </a:endParaRPr>
          </a:p>
        </p:txBody>
      </p:sp>
      <p:sp>
        <p:nvSpPr>
          <p:cNvPr id="92" name="object 92"/>
          <p:cNvSpPr txBox="1"/>
          <p:nvPr/>
        </p:nvSpPr>
        <p:spPr>
          <a:xfrm>
            <a:off x="5705331" y="2192719"/>
            <a:ext cx="977265" cy="492125"/>
          </a:xfrm>
          <a:prstGeom prst="rect">
            <a:avLst/>
          </a:prstGeom>
        </p:spPr>
        <p:txBody>
          <a:bodyPr vert="horz" wrap="square" lIns="0" tIns="37465" rIns="0" bIns="0" rtlCol="0">
            <a:spAutoFit/>
          </a:bodyPr>
          <a:lstStyle/>
          <a:p>
            <a:pPr marL="12700">
              <a:lnSpc>
                <a:spcPct val="100000"/>
              </a:lnSpc>
              <a:spcBef>
                <a:spcPts val="295"/>
              </a:spcBef>
            </a:pPr>
            <a:r>
              <a:rPr sz="800" b="1" spc="-35" dirty="0">
                <a:solidFill>
                  <a:srgbClr val="231F1F"/>
                </a:solidFill>
                <a:latin typeface="Arial"/>
                <a:cs typeface="Arial"/>
              </a:rPr>
              <a:t>12.5</a:t>
            </a:r>
            <a:r>
              <a:rPr sz="800" b="1" spc="-15" dirty="0">
                <a:solidFill>
                  <a:srgbClr val="231F1F"/>
                </a:solidFill>
                <a:latin typeface="Arial"/>
                <a:cs typeface="Arial"/>
              </a:rPr>
              <a:t> </a:t>
            </a:r>
            <a:r>
              <a:rPr sz="800" b="1" spc="-110" dirty="0">
                <a:solidFill>
                  <a:srgbClr val="231F1F"/>
                </a:solidFill>
                <a:latin typeface="Arial"/>
                <a:cs typeface="Arial"/>
              </a:rPr>
              <a:t>MTPA</a:t>
            </a:r>
            <a:r>
              <a:rPr sz="800" b="1" spc="-125" dirty="0">
                <a:solidFill>
                  <a:srgbClr val="231F1F"/>
                </a:solidFill>
                <a:latin typeface="Arial"/>
                <a:cs typeface="Arial"/>
              </a:rPr>
              <a:t> </a:t>
            </a:r>
            <a:r>
              <a:rPr sz="800" b="1" spc="-55" dirty="0">
                <a:solidFill>
                  <a:srgbClr val="231F1F"/>
                </a:solidFill>
                <a:latin typeface="Arial"/>
                <a:cs typeface="Arial"/>
              </a:rPr>
              <a:t>crude</a:t>
            </a:r>
            <a:r>
              <a:rPr sz="800" b="1" spc="-40" dirty="0">
                <a:solidFill>
                  <a:srgbClr val="231F1F"/>
                </a:solidFill>
                <a:latin typeface="Arial"/>
                <a:cs typeface="Arial"/>
              </a:rPr>
              <a:t> </a:t>
            </a:r>
            <a:r>
              <a:rPr sz="800" b="1" spc="-20" dirty="0">
                <a:solidFill>
                  <a:srgbClr val="231F1F"/>
                </a:solidFill>
                <a:latin typeface="Arial"/>
                <a:cs typeface="Arial"/>
              </a:rPr>
              <a:t>steel</a:t>
            </a:r>
            <a:endParaRPr sz="800">
              <a:latin typeface="Arial"/>
              <a:cs typeface="Arial"/>
            </a:endParaRPr>
          </a:p>
          <a:p>
            <a:pPr marL="12700" marR="6985">
              <a:lnSpc>
                <a:spcPct val="110000"/>
              </a:lnSpc>
              <a:spcBef>
                <a:spcPts val="80"/>
              </a:spcBef>
            </a:pPr>
            <a:r>
              <a:rPr sz="600" b="1" spc="-10" dirty="0">
                <a:solidFill>
                  <a:srgbClr val="231F1F"/>
                </a:solidFill>
                <a:latin typeface="Arial"/>
                <a:cs typeface="Arial"/>
              </a:rPr>
              <a:t>5</a:t>
            </a:r>
            <a:r>
              <a:rPr sz="600" b="1" spc="-5" dirty="0">
                <a:solidFill>
                  <a:srgbClr val="231F1F"/>
                </a:solidFill>
                <a:latin typeface="Arial"/>
                <a:cs typeface="Arial"/>
              </a:rPr>
              <a:t> </a:t>
            </a:r>
            <a:r>
              <a:rPr sz="600" b="1" spc="-45" dirty="0">
                <a:solidFill>
                  <a:srgbClr val="231F1F"/>
                </a:solidFill>
                <a:latin typeface="Arial"/>
                <a:cs typeface="Arial"/>
              </a:rPr>
              <a:t>MTPA</a:t>
            </a:r>
            <a:r>
              <a:rPr sz="600" spc="-45" dirty="0">
                <a:solidFill>
                  <a:srgbClr val="231F1F"/>
                </a:solidFill>
                <a:latin typeface="Arial MT"/>
                <a:cs typeface="Arial MT"/>
              </a:rPr>
              <a:t>under</a:t>
            </a:r>
            <a:r>
              <a:rPr sz="600" spc="-15" dirty="0">
                <a:solidFill>
                  <a:srgbClr val="231F1F"/>
                </a:solidFill>
                <a:latin typeface="Arial MT"/>
                <a:cs typeface="Arial MT"/>
              </a:rPr>
              <a:t> </a:t>
            </a:r>
            <a:r>
              <a:rPr sz="600" spc="-20" dirty="0">
                <a:solidFill>
                  <a:srgbClr val="231F1F"/>
                </a:solidFill>
                <a:latin typeface="Arial MT"/>
                <a:cs typeface="Arial MT"/>
              </a:rPr>
              <a:t>commissioning,</a:t>
            </a:r>
            <a:r>
              <a:rPr sz="600" spc="500" dirty="0">
                <a:solidFill>
                  <a:srgbClr val="231F1F"/>
                </a:solidFill>
                <a:latin typeface="Arial MT"/>
                <a:cs typeface="Arial MT"/>
              </a:rPr>
              <a:t> </a:t>
            </a:r>
            <a:r>
              <a:rPr sz="600" spc="-10" dirty="0">
                <a:solidFill>
                  <a:srgbClr val="231F1F"/>
                </a:solidFill>
                <a:latin typeface="Arial MT"/>
                <a:cs typeface="Arial MT"/>
              </a:rPr>
              <a:t>further</a:t>
            </a:r>
            <a:r>
              <a:rPr sz="600" spc="-15" dirty="0">
                <a:solidFill>
                  <a:srgbClr val="231F1F"/>
                </a:solidFill>
                <a:latin typeface="Arial MT"/>
                <a:cs typeface="Arial MT"/>
              </a:rPr>
              <a:t> </a:t>
            </a:r>
            <a:r>
              <a:rPr sz="600" spc="-10" dirty="0">
                <a:solidFill>
                  <a:srgbClr val="231F1F"/>
                </a:solidFill>
                <a:latin typeface="Arial MT"/>
                <a:cs typeface="Arial MT"/>
              </a:rPr>
              <a:t>addition</a:t>
            </a:r>
            <a:endParaRPr sz="600">
              <a:latin typeface="Arial MT"/>
              <a:cs typeface="Arial MT"/>
            </a:endParaRPr>
          </a:p>
          <a:p>
            <a:pPr marL="12700">
              <a:lnSpc>
                <a:spcPct val="100000"/>
              </a:lnSpc>
              <a:spcBef>
                <a:spcPts val="130"/>
              </a:spcBef>
            </a:pPr>
            <a:r>
              <a:rPr sz="600" dirty="0">
                <a:solidFill>
                  <a:srgbClr val="231F1F"/>
                </a:solidFill>
                <a:latin typeface="Arial MT"/>
                <a:cs typeface="Arial MT"/>
              </a:rPr>
              <a:t>of</a:t>
            </a:r>
            <a:r>
              <a:rPr sz="600" spc="5" dirty="0">
                <a:solidFill>
                  <a:srgbClr val="231F1F"/>
                </a:solidFill>
                <a:latin typeface="Arial MT"/>
                <a:cs typeface="Arial MT"/>
              </a:rPr>
              <a:t> </a:t>
            </a:r>
            <a:r>
              <a:rPr sz="600" b="1" spc="-20" dirty="0">
                <a:solidFill>
                  <a:srgbClr val="231F1F"/>
                </a:solidFill>
                <a:latin typeface="Arial"/>
                <a:cs typeface="Arial"/>
              </a:rPr>
              <a:t>1.5</a:t>
            </a:r>
            <a:r>
              <a:rPr sz="600" b="1" spc="-5" dirty="0">
                <a:solidFill>
                  <a:srgbClr val="231F1F"/>
                </a:solidFill>
                <a:latin typeface="Arial"/>
                <a:cs typeface="Arial"/>
              </a:rPr>
              <a:t> </a:t>
            </a:r>
            <a:r>
              <a:rPr sz="600" b="1" spc="-45" dirty="0">
                <a:solidFill>
                  <a:srgbClr val="231F1F"/>
                </a:solidFill>
                <a:latin typeface="Arial"/>
                <a:cs typeface="Arial"/>
              </a:rPr>
              <a:t>MTPA</a:t>
            </a:r>
            <a:r>
              <a:rPr sz="600" spc="-45" dirty="0">
                <a:solidFill>
                  <a:srgbClr val="231F1F"/>
                </a:solidFill>
                <a:latin typeface="Arial MT"/>
                <a:cs typeface="Arial MT"/>
              </a:rPr>
              <a:t>by</a:t>
            </a:r>
            <a:r>
              <a:rPr sz="600" spc="-15" dirty="0">
                <a:solidFill>
                  <a:srgbClr val="231F1F"/>
                </a:solidFill>
                <a:latin typeface="Arial MT"/>
                <a:cs typeface="Arial MT"/>
              </a:rPr>
              <a:t> </a:t>
            </a:r>
            <a:r>
              <a:rPr sz="600" spc="-25" dirty="0">
                <a:solidFill>
                  <a:srgbClr val="231F1F"/>
                </a:solidFill>
                <a:latin typeface="Arial MT"/>
                <a:cs typeface="Arial MT"/>
              </a:rPr>
              <a:t>FY2024-25</a:t>
            </a:r>
            <a:endParaRPr sz="600">
              <a:latin typeface="Arial MT"/>
              <a:cs typeface="Arial MT"/>
            </a:endParaRPr>
          </a:p>
        </p:txBody>
      </p:sp>
      <p:sp>
        <p:nvSpPr>
          <p:cNvPr id="93" name="object 93"/>
          <p:cNvSpPr/>
          <p:nvPr/>
        </p:nvSpPr>
        <p:spPr>
          <a:xfrm>
            <a:off x="6906767" y="1825751"/>
            <a:ext cx="1270000" cy="984885"/>
          </a:xfrm>
          <a:custGeom>
            <a:avLst/>
            <a:gdLst/>
            <a:ahLst/>
            <a:cxnLst/>
            <a:rect l="l" t="t" r="r" b="b"/>
            <a:pathLst>
              <a:path w="1270000" h="984885">
                <a:moveTo>
                  <a:pt x="0" y="0"/>
                </a:moveTo>
                <a:lnTo>
                  <a:pt x="198119" y="0"/>
                </a:lnTo>
              </a:path>
              <a:path w="1270000" h="984885">
                <a:moveTo>
                  <a:pt x="198119" y="0"/>
                </a:moveTo>
                <a:lnTo>
                  <a:pt x="1269492" y="0"/>
                </a:lnTo>
              </a:path>
              <a:path w="1270000" h="984885">
                <a:moveTo>
                  <a:pt x="198119" y="580644"/>
                </a:moveTo>
                <a:lnTo>
                  <a:pt x="198119" y="3048"/>
                </a:lnTo>
              </a:path>
              <a:path w="1270000" h="984885">
                <a:moveTo>
                  <a:pt x="196596" y="583692"/>
                </a:moveTo>
                <a:lnTo>
                  <a:pt x="1269492" y="583692"/>
                </a:lnTo>
              </a:path>
              <a:path w="1270000" h="984885">
                <a:moveTo>
                  <a:pt x="198119" y="984504"/>
                </a:moveTo>
                <a:lnTo>
                  <a:pt x="198119" y="585216"/>
                </a:lnTo>
              </a:path>
            </a:pathLst>
          </a:custGeom>
          <a:ln w="4572">
            <a:solidFill>
              <a:srgbClr val="00A86E"/>
            </a:solidFill>
          </a:ln>
        </p:spPr>
        <p:txBody>
          <a:bodyPr wrap="square" lIns="0" tIns="0" rIns="0" bIns="0" rtlCol="0"/>
          <a:lstStyle/>
          <a:p>
            <a:endParaRPr/>
          </a:p>
        </p:txBody>
      </p:sp>
      <p:sp>
        <p:nvSpPr>
          <p:cNvPr id="94" name="object 94"/>
          <p:cNvSpPr txBox="1"/>
          <p:nvPr/>
        </p:nvSpPr>
        <p:spPr>
          <a:xfrm>
            <a:off x="6941339" y="1572258"/>
            <a:ext cx="1035685" cy="223520"/>
          </a:xfrm>
          <a:prstGeom prst="rect">
            <a:avLst/>
          </a:prstGeom>
        </p:spPr>
        <p:txBody>
          <a:bodyPr vert="horz" wrap="square" lIns="0" tIns="8255" rIns="0" bIns="0" rtlCol="0">
            <a:spAutoFit/>
          </a:bodyPr>
          <a:lstStyle/>
          <a:p>
            <a:pPr marL="12700" marR="5080">
              <a:lnSpc>
                <a:spcPct val="110000"/>
              </a:lnSpc>
              <a:spcBef>
                <a:spcPts val="65"/>
              </a:spcBef>
            </a:pPr>
            <a:r>
              <a:rPr sz="600" b="1" spc="-45" dirty="0">
                <a:solidFill>
                  <a:srgbClr val="00A86E"/>
                </a:solidFill>
                <a:latin typeface="Arial"/>
                <a:cs typeface="Arial"/>
              </a:rPr>
              <a:t>Bhushan</a:t>
            </a:r>
            <a:r>
              <a:rPr sz="600" b="1" spc="-10" dirty="0">
                <a:solidFill>
                  <a:srgbClr val="00A86E"/>
                </a:solidFill>
                <a:latin typeface="Arial"/>
                <a:cs typeface="Arial"/>
              </a:rPr>
              <a:t> Powerand</a:t>
            </a:r>
            <a:r>
              <a:rPr sz="600" b="1" spc="-30" dirty="0">
                <a:solidFill>
                  <a:srgbClr val="00A86E"/>
                </a:solidFill>
                <a:latin typeface="Arial"/>
                <a:cs typeface="Arial"/>
              </a:rPr>
              <a:t> </a:t>
            </a:r>
            <a:r>
              <a:rPr sz="600" b="1" spc="-25" dirty="0">
                <a:solidFill>
                  <a:srgbClr val="00A86E"/>
                </a:solidFill>
                <a:latin typeface="Arial"/>
                <a:cs typeface="Arial"/>
              </a:rPr>
              <a:t>Steel</a:t>
            </a:r>
            <a:r>
              <a:rPr sz="600" b="1" spc="15" dirty="0">
                <a:solidFill>
                  <a:srgbClr val="00A86E"/>
                </a:solidFill>
                <a:latin typeface="Arial"/>
                <a:cs typeface="Arial"/>
              </a:rPr>
              <a:t> </a:t>
            </a:r>
            <a:r>
              <a:rPr sz="600" b="1" spc="-20" dirty="0">
                <a:solidFill>
                  <a:srgbClr val="00A86E"/>
                </a:solidFill>
                <a:latin typeface="Arial"/>
                <a:cs typeface="Arial"/>
              </a:rPr>
              <a:t>Ltd.</a:t>
            </a:r>
            <a:r>
              <a:rPr sz="600" b="1" spc="500" dirty="0">
                <a:solidFill>
                  <a:srgbClr val="00A86E"/>
                </a:solidFill>
                <a:latin typeface="Arial"/>
                <a:cs typeface="Arial"/>
              </a:rPr>
              <a:t> </a:t>
            </a:r>
            <a:r>
              <a:rPr sz="600" b="1" spc="-10" dirty="0">
                <a:solidFill>
                  <a:srgbClr val="00A86E"/>
                </a:solidFill>
                <a:latin typeface="Arial"/>
                <a:cs typeface="Arial"/>
              </a:rPr>
              <a:t>Sambalpur</a:t>
            </a:r>
            <a:endParaRPr sz="600">
              <a:latin typeface="Arial"/>
              <a:cs typeface="Arial"/>
            </a:endParaRPr>
          </a:p>
        </p:txBody>
      </p:sp>
      <p:pic>
        <p:nvPicPr>
          <p:cNvPr id="95" name="object 95"/>
          <p:cNvPicPr/>
          <p:nvPr/>
        </p:nvPicPr>
        <p:blipFill>
          <a:blip r:embed="rId28" cstate="print"/>
          <a:stretch>
            <a:fillRect/>
          </a:stretch>
        </p:blipFill>
        <p:spPr>
          <a:xfrm>
            <a:off x="6900671" y="1872995"/>
            <a:ext cx="161543" cy="158495"/>
          </a:xfrm>
          <a:prstGeom prst="rect">
            <a:avLst/>
          </a:prstGeom>
        </p:spPr>
      </p:pic>
      <p:sp>
        <p:nvSpPr>
          <p:cNvPr id="96" name="object 96"/>
          <p:cNvSpPr txBox="1"/>
          <p:nvPr/>
        </p:nvSpPr>
        <p:spPr>
          <a:xfrm>
            <a:off x="6939870" y="1875583"/>
            <a:ext cx="92710"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P</a:t>
            </a:r>
            <a:endParaRPr sz="800">
              <a:latin typeface="Arial"/>
              <a:cs typeface="Arial"/>
            </a:endParaRPr>
          </a:p>
        </p:txBody>
      </p:sp>
      <p:sp>
        <p:nvSpPr>
          <p:cNvPr id="97" name="object 97"/>
          <p:cNvSpPr txBox="1"/>
          <p:nvPr/>
        </p:nvSpPr>
        <p:spPr>
          <a:xfrm>
            <a:off x="7143984" y="1845064"/>
            <a:ext cx="962660" cy="531495"/>
          </a:xfrm>
          <a:prstGeom prst="rect">
            <a:avLst/>
          </a:prstGeom>
        </p:spPr>
        <p:txBody>
          <a:bodyPr vert="horz" wrap="square" lIns="0" tIns="12065" rIns="0" bIns="0" rtlCol="0">
            <a:spAutoFit/>
          </a:bodyPr>
          <a:lstStyle/>
          <a:p>
            <a:pPr marL="12700" marR="5080">
              <a:lnSpc>
                <a:spcPct val="110800"/>
              </a:lnSpc>
              <a:spcBef>
                <a:spcPts val="95"/>
              </a:spcBef>
            </a:pPr>
            <a:r>
              <a:rPr sz="600" spc="-60" dirty="0">
                <a:solidFill>
                  <a:srgbClr val="231F1F"/>
                </a:solidFill>
                <a:latin typeface="Arial MT"/>
                <a:cs typeface="Arial MT"/>
              </a:rPr>
              <a:t>HR,</a:t>
            </a:r>
            <a:r>
              <a:rPr sz="600" spc="-85" dirty="0">
                <a:solidFill>
                  <a:srgbClr val="231F1F"/>
                </a:solidFill>
                <a:latin typeface="Arial MT"/>
                <a:cs typeface="Arial MT"/>
              </a:rPr>
              <a:t> </a:t>
            </a:r>
            <a:r>
              <a:rPr sz="600" spc="-70" dirty="0">
                <a:solidFill>
                  <a:srgbClr val="231F1F"/>
                </a:solidFill>
                <a:latin typeface="Arial MT"/>
                <a:cs typeface="Arial MT"/>
              </a:rPr>
              <a:t>CR,</a:t>
            </a:r>
            <a:r>
              <a:rPr sz="600" spc="-55" dirty="0">
                <a:solidFill>
                  <a:srgbClr val="231F1F"/>
                </a:solidFill>
                <a:latin typeface="Arial MT"/>
                <a:cs typeface="Arial MT"/>
              </a:rPr>
              <a:t> </a:t>
            </a:r>
            <a:r>
              <a:rPr sz="600" spc="-45" dirty="0">
                <a:solidFill>
                  <a:srgbClr val="231F1F"/>
                </a:solidFill>
                <a:latin typeface="Arial MT"/>
                <a:cs typeface="Arial MT"/>
              </a:rPr>
              <a:t>Galvanised</a:t>
            </a:r>
            <a:r>
              <a:rPr sz="600" spc="35" dirty="0">
                <a:solidFill>
                  <a:srgbClr val="231F1F"/>
                </a:solidFill>
                <a:latin typeface="Arial MT"/>
                <a:cs typeface="Arial MT"/>
              </a:rPr>
              <a:t> </a:t>
            </a:r>
            <a:r>
              <a:rPr sz="600" spc="-45" dirty="0">
                <a:solidFill>
                  <a:srgbClr val="231F1F"/>
                </a:solidFill>
                <a:latin typeface="Arial MT"/>
                <a:cs typeface="Arial MT"/>
              </a:rPr>
              <a:t>(GI)</a:t>
            </a:r>
            <a:r>
              <a:rPr sz="600" spc="-60" dirty="0">
                <a:solidFill>
                  <a:srgbClr val="231F1F"/>
                </a:solidFill>
                <a:latin typeface="Arial MT"/>
                <a:cs typeface="Arial MT"/>
              </a:rPr>
              <a:t> </a:t>
            </a:r>
            <a:r>
              <a:rPr sz="600" spc="-25" dirty="0">
                <a:solidFill>
                  <a:srgbClr val="231F1F"/>
                </a:solidFill>
                <a:latin typeface="Arial MT"/>
                <a:cs typeface="Arial MT"/>
              </a:rPr>
              <a:t>and</a:t>
            </a:r>
            <a:r>
              <a:rPr sz="600" spc="500" dirty="0">
                <a:solidFill>
                  <a:srgbClr val="231F1F"/>
                </a:solidFill>
                <a:latin typeface="Arial MT"/>
                <a:cs typeface="Arial MT"/>
              </a:rPr>
              <a:t> </a:t>
            </a:r>
            <a:r>
              <a:rPr sz="600" spc="-45" dirty="0">
                <a:solidFill>
                  <a:srgbClr val="231F1F"/>
                </a:solidFill>
                <a:latin typeface="Arial MT"/>
                <a:cs typeface="Arial MT"/>
              </a:rPr>
              <a:t>Galvalume</a:t>
            </a:r>
            <a:r>
              <a:rPr sz="600" spc="10" dirty="0">
                <a:solidFill>
                  <a:srgbClr val="231F1F"/>
                </a:solidFill>
                <a:latin typeface="Arial MT"/>
                <a:cs typeface="Arial MT"/>
              </a:rPr>
              <a:t> </a:t>
            </a:r>
            <a:r>
              <a:rPr sz="600" spc="-55" dirty="0">
                <a:solidFill>
                  <a:srgbClr val="231F1F"/>
                </a:solidFill>
                <a:latin typeface="Arial MT"/>
                <a:cs typeface="Arial MT"/>
              </a:rPr>
              <a:t>(GL),</a:t>
            </a:r>
            <a:r>
              <a:rPr sz="600" spc="-65" dirty="0">
                <a:solidFill>
                  <a:srgbClr val="231F1F"/>
                </a:solidFill>
                <a:latin typeface="Arial MT"/>
                <a:cs typeface="Arial MT"/>
              </a:rPr>
              <a:t> </a:t>
            </a:r>
            <a:r>
              <a:rPr sz="600" spc="-10" dirty="0">
                <a:solidFill>
                  <a:srgbClr val="231F1F"/>
                </a:solidFill>
                <a:latin typeface="Arial MT"/>
                <a:cs typeface="Arial MT"/>
              </a:rPr>
              <a:t>colour-</a:t>
            </a:r>
            <a:r>
              <a:rPr sz="600" spc="500" dirty="0">
                <a:solidFill>
                  <a:srgbClr val="231F1F"/>
                </a:solidFill>
                <a:latin typeface="Arial MT"/>
                <a:cs typeface="Arial MT"/>
              </a:rPr>
              <a:t> </a:t>
            </a:r>
            <a:r>
              <a:rPr sz="600" spc="-20" dirty="0">
                <a:solidFill>
                  <a:srgbClr val="231F1F"/>
                </a:solidFill>
                <a:latin typeface="Arial MT"/>
                <a:cs typeface="Arial MT"/>
              </a:rPr>
              <a:t>coated</a:t>
            </a:r>
            <a:r>
              <a:rPr sz="600" spc="15" dirty="0">
                <a:solidFill>
                  <a:srgbClr val="231F1F"/>
                </a:solidFill>
                <a:latin typeface="Arial MT"/>
                <a:cs typeface="Arial MT"/>
              </a:rPr>
              <a:t> </a:t>
            </a:r>
            <a:r>
              <a:rPr sz="600" spc="-20" dirty="0">
                <a:solidFill>
                  <a:srgbClr val="231F1F"/>
                </a:solidFill>
                <a:latin typeface="Arial MT"/>
                <a:cs typeface="Arial MT"/>
              </a:rPr>
              <a:t>products, </a:t>
            </a:r>
            <a:r>
              <a:rPr sz="600" spc="-70" dirty="0">
                <a:solidFill>
                  <a:srgbClr val="231F1F"/>
                </a:solidFill>
                <a:latin typeface="Arial MT"/>
                <a:cs typeface="Arial MT"/>
              </a:rPr>
              <a:t>TMT,</a:t>
            </a:r>
            <a:r>
              <a:rPr sz="600" spc="-35" dirty="0">
                <a:solidFill>
                  <a:srgbClr val="231F1F"/>
                </a:solidFill>
                <a:latin typeface="Arial MT"/>
                <a:cs typeface="Arial MT"/>
              </a:rPr>
              <a:t> </a:t>
            </a:r>
            <a:r>
              <a:rPr sz="600" spc="-10" dirty="0">
                <a:solidFill>
                  <a:srgbClr val="231F1F"/>
                </a:solidFill>
                <a:latin typeface="Arial MT"/>
                <a:cs typeface="Arial MT"/>
              </a:rPr>
              <a:t>slabs,</a:t>
            </a:r>
            <a:r>
              <a:rPr sz="600" spc="500" dirty="0">
                <a:solidFill>
                  <a:srgbClr val="231F1F"/>
                </a:solidFill>
                <a:latin typeface="Arial MT"/>
                <a:cs typeface="Arial MT"/>
              </a:rPr>
              <a:t> </a:t>
            </a:r>
            <a:r>
              <a:rPr sz="600" spc="-20" dirty="0">
                <a:solidFill>
                  <a:srgbClr val="231F1F"/>
                </a:solidFill>
                <a:latin typeface="Arial MT"/>
                <a:cs typeface="Arial MT"/>
              </a:rPr>
              <a:t>billets,</a:t>
            </a:r>
            <a:r>
              <a:rPr sz="600" spc="-30" dirty="0">
                <a:solidFill>
                  <a:srgbClr val="231F1F"/>
                </a:solidFill>
                <a:latin typeface="Arial MT"/>
                <a:cs typeface="Arial MT"/>
              </a:rPr>
              <a:t> </a:t>
            </a:r>
            <a:r>
              <a:rPr sz="600" spc="-20" dirty="0">
                <a:solidFill>
                  <a:srgbClr val="231F1F"/>
                </a:solidFill>
                <a:latin typeface="Arial MT"/>
                <a:cs typeface="Arial MT"/>
              </a:rPr>
              <a:t>cable</a:t>
            </a:r>
            <a:r>
              <a:rPr sz="600" spc="-30" dirty="0">
                <a:solidFill>
                  <a:srgbClr val="231F1F"/>
                </a:solidFill>
                <a:latin typeface="Arial MT"/>
                <a:cs typeface="Arial MT"/>
              </a:rPr>
              <a:t> </a:t>
            </a:r>
            <a:r>
              <a:rPr sz="600" spc="-20" dirty="0">
                <a:solidFill>
                  <a:srgbClr val="231F1F"/>
                </a:solidFill>
                <a:latin typeface="Arial MT"/>
                <a:cs typeface="Arial MT"/>
              </a:rPr>
              <a:t>tape,</a:t>
            </a:r>
            <a:r>
              <a:rPr sz="600" spc="-15" dirty="0">
                <a:solidFill>
                  <a:srgbClr val="231F1F"/>
                </a:solidFill>
                <a:latin typeface="Arial MT"/>
                <a:cs typeface="Arial MT"/>
              </a:rPr>
              <a:t> </a:t>
            </a:r>
            <a:r>
              <a:rPr sz="600" spc="-20" dirty="0">
                <a:solidFill>
                  <a:srgbClr val="231F1F"/>
                </a:solidFill>
                <a:latin typeface="Arial MT"/>
                <a:cs typeface="Arial MT"/>
              </a:rPr>
              <a:t>black</a:t>
            </a:r>
            <a:r>
              <a:rPr sz="600" spc="-15" dirty="0">
                <a:solidFill>
                  <a:srgbClr val="231F1F"/>
                </a:solidFill>
                <a:latin typeface="Arial MT"/>
                <a:cs typeface="Arial MT"/>
              </a:rPr>
              <a:t> </a:t>
            </a:r>
            <a:r>
              <a:rPr sz="600" spc="-20" dirty="0">
                <a:solidFill>
                  <a:srgbClr val="231F1F"/>
                </a:solidFill>
                <a:latin typeface="Arial MT"/>
                <a:cs typeface="Arial MT"/>
              </a:rPr>
              <a:t>pipe,</a:t>
            </a:r>
            <a:r>
              <a:rPr sz="600" spc="500" dirty="0">
                <a:solidFill>
                  <a:srgbClr val="231F1F"/>
                </a:solidFill>
                <a:latin typeface="Arial MT"/>
                <a:cs typeface="Arial MT"/>
              </a:rPr>
              <a:t> </a:t>
            </a:r>
            <a:r>
              <a:rPr sz="600" spc="-25" dirty="0">
                <a:solidFill>
                  <a:srgbClr val="231F1F"/>
                </a:solidFill>
                <a:latin typeface="Arial MT"/>
                <a:cs typeface="Arial MT"/>
              </a:rPr>
              <a:t>precision</a:t>
            </a:r>
            <a:r>
              <a:rPr sz="600" spc="30" dirty="0">
                <a:solidFill>
                  <a:srgbClr val="231F1F"/>
                </a:solidFill>
                <a:latin typeface="Arial MT"/>
                <a:cs typeface="Arial MT"/>
              </a:rPr>
              <a:t> </a:t>
            </a:r>
            <a:r>
              <a:rPr sz="600" spc="-10" dirty="0">
                <a:solidFill>
                  <a:srgbClr val="231F1F"/>
                </a:solidFill>
                <a:latin typeface="Arial MT"/>
                <a:cs typeface="Arial MT"/>
              </a:rPr>
              <a:t>tubes</a:t>
            </a:r>
            <a:endParaRPr sz="600">
              <a:latin typeface="Arial MT"/>
              <a:cs typeface="Arial MT"/>
            </a:endParaRPr>
          </a:p>
        </p:txBody>
      </p:sp>
      <p:pic>
        <p:nvPicPr>
          <p:cNvPr id="98" name="object 98"/>
          <p:cNvPicPr/>
          <p:nvPr/>
        </p:nvPicPr>
        <p:blipFill>
          <a:blip r:embed="rId29" cstate="print"/>
          <a:stretch>
            <a:fillRect/>
          </a:stretch>
        </p:blipFill>
        <p:spPr>
          <a:xfrm>
            <a:off x="6900671" y="2455164"/>
            <a:ext cx="161543" cy="161543"/>
          </a:xfrm>
          <a:prstGeom prst="rect">
            <a:avLst/>
          </a:prstGeom>
        </p:spPr>
      </p:pic>
      <p:sp>
        <p:nvSpPr>
          <p:cNvPr id="99" name="object 99"/>
          <p:cNvSpPr txBox="1"/>
          <p:nvPr/>
        </p:nvSpPr>
        <p:spPr>
          <a:xfrm>
            <a:off x="6939870" y="2459254"/>
            <a:ext cx="98425"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C</a:t>
            </a:r>
            <a:endParaRPr sz="800">
              <a:latin typeface="Arial"/>
              <a:cs typeface="Arial"/>
            </a:endParaRPr>
          </a:p>
        </p:txBody>
      </p:sp>
      <p:sp>
        <p:nvSpPr>
          <p:cNvPr id="100" name="object 100"/>
          <p:cNvSpPr txBox="1"/>
          <p:nvPr/>
        </p:nvSpPr>
        <p:spPr>
          <a:xfrm>
            <a:off x="7143984" y="2395454"/>
            <a:ext cx="923925" cy="383540"/>
          </a:xfrm>
          <a:prstGeom prst="rect">
            <a:avLst/>
          </a:prstGeom>
        </p:spPr>
        <p:txBody>
          <a:bodyPr vert="horz" wrap="square" lIns="0" tIns="37465" rIns="0" bIns="0" rtlCol="0">
            <a:spAutoFit/>
          </a:bodyPr>
          <a:lstStyle/>
          <a:p>
            <a:pPr marL="12700">
              <a:lnSpc>
                <a:spcPct val="100000"/>
              </a:lnSpc>
              <a:spcBef>
                <a:spcPts val="295"/>
              </a:spcBef>
            </a:pPr>
            <a:r>
              <a:rPr sz="800" b="1" spc="-35" dirty="0">
                <a:solidFill>
                  <a:srgbClr val="231F1F"/>
                </a:solidFill>
                <a:latin typeface="Arial"/>
                <a:cs typeface="Arial"/>
              </a:rPr>
              <a:t>3.5</a:t>
            </a:r>
            <a:r>
              <a:rPr sz="800" b="1" spc="-40" dirty="0">
                <a:solidFill>
                  <a:srgbClr val="231F1F"/>
                </a:solidFill>
                <a:latin typeface="Arial"/>
                <a:cs typeface="Arial"/>
              </a:rPr>
              <a:t> </a:t>
            </a:r>
            <a:r>
              <a:rPr sz="800" b="1" spc="-105" dirty="0">
                <a:solidFill>
                  <a:srgbClr val="231F1F"/>
                </a:solidFill>
                <a:latin typeface="Arial"/>
                <a:cs typeface="Arial"/>
              </a:rPr>
              <a:t>MTPA</a:t>
            </a:r>
            <a:r>
              <a:rPr sz="800" b="1" spc="-110" dirty="0">
                <a:solidFill>
                  <a:srgbClr val="231F1F"/>
                </a:solidFill>
                <a:latin typeface="Arial"/>
                <a:cs typeface="Arial"/>
              </a:rPr>
              <a:t> </a:t>
            </a:r>
            <a:r>
              <a:rPr sz="800" b="1" spc="-55" dirty="0">
                <a:solidFill>
                  <a:srgbClr val="231F1F"/>
                </a:solidFill>
                <a:latin typeface="Arial"/>
                <a:cs typeface="Arial"/>
              </a:rPr>
              <a:t>crude</a:t>
            </a:r>
            <a:r>
              <a:rPr sz="800" b="1" spc="-45" dirty="0">
                <a:solidFill>
                  <a:srgbClr val="231F1F"/>
                </a:solidFill>
                <a:latin typeface="Arial"/>
                <a:cs typeface="Arial"/>
              </a:rPr>
              <a:t> </a:t>
            </a:r>
            <a:r>
              <a:rPr sz="800" b="1" spc="-10" dirty="0">
                <a:solidFill>
                  <a:srgbClr val="231F1F"/>
                </a:solidFill>
                <a:latin typeface="Arial"/>
                <a:cs typeface="Arial"/>
              </a:rPr>
              <a:t>steel</a:t>
            </a:r>
            <a:endParaRPr sz="800">
              <a:latin typeface="Arial"/>
              <a:cs typeface="Arial"/>
            </a:endParaRPr>
          </a:p>
          <a:p>
            <a:pPr marL="12700" marR="95250">
              <a:lnSpc>
                <a:spcPct val="110000"/>
              </a:lnSpc>
              <a:spcBef>
                <a:spcPts val="75"/>
              </a:spcBef>
            </a:pPr>
            <a:r>
              <a:rPr sz="600" b="1" spc="-20" dirty="0">
                <a:solidFill>
                  <a:srgbClr val="231F1F"/>
                </a:solidFill>
                <a:latin typeface="Arial"/>
                <a:cs typeface="Arial"/>
              </a:rPr>
              <a:t>1.5</a:t>
            </a:r>
            <a:r>
              <a:rPr sz="600" b="1" spc="-40" dirty="0">
                <a:solidFill>
                  <a:srgbClr val="231F1F"/>
                </a:solidFill>
                <a:latin typeface="Arial"/>
                <a:cs typeface="Arial"/>
              </a:rPr>
              <a:t> </a:t>
            </a:r>
            <a:r>
              <a:rPr sz="600" b="1" spc="-10" dirty="0">
                <a:solidFill>
                  <a:srgbClr val="231F1F"/>
                </a:solidFill>
                <a:latin typeface="Arial"/>
                <a:cs typeface="Arial"/>
              </a:rPr>
              <a:t>MTPA</a:t>
            </a:r>
            <a:r>
              <a:rPr sz="600" spc="-10" dirty="0">
                <a:solidFill>
                  <a:srgbClr val="231F1F"/>
                </a:solidFill>
                <a:latin typeface="Arial MT"/>
                <a:cs typeface="Arial MT"/>
              </a:rPr>
              <a:t>under</a:t>
            </a:r>
            <a:r>
              <a:rPr sz="600" spc="500" dirty="0">
                <a:solidFill>
                  <a:srgbClr val="231F1F"/>
                </a:solidFill>
                <a:latin typeface="Arial MT"/>
                <a:cs typeface="Arial MT"/>
              </a:rPr>
              <a:t> </a:t>
            </a:r>
            <a:r>
              <a:rPr sz="600" spc="-30" dirty="0">
                <a:solidFill>
                  <a:srgbClr val="231F1F"/>
                </a:solidFill>
                <a:latin typeface="Arial MT"/>
                <a:cs typeface="Arial MT"/>
              </a:rPr>
              <a:t>commissioning</a:t>
            </a:r>
            <a:r>
              <a:rPr sz="600" spc="40" dirty="0">
                <a:solidFill>
                  <a:srgbClr val="231F1F"/>
                </a:solidFill>
                <a:latin typeface="Arial MT"/>
                <a:cs typeface="Arial MT"/>
              </a:rPr>
              <a:t> </a:t>
            </a:r>
            <a:r>
              <a:rPr sz="600" spc="-20" dirty="0">
                <a:solidFill>
                  <a:srgbClr val="231F1F"/>
                </a:solidFill>
                <a:latin typeface="Arial MT"/>
                <a:cs typeface="Arial MT"/>
              </a:rPr>
              <a:t>in</a:t>
            </a:r>
            <a:r>
              <a:rPr sz="600" spc="-10" dirty="0">
                <a:solidFill>
                  <a:srgbClr val="231F1F"/>
                </a:solidFill>
                <a:latin typeface="Arial MT"/>
                <a:cs typeface="Arial MT"/>
              </a:rPr>
              <a:t> phases</a:t>
            </a:r>
            <a:endParaRPr sz="600">
              <a:latin typeface="Arial MT"/>
              <a:cs typeface="Arial MT"/>
            </a:endParaRPr>
          </a:p>
        </p:txBody>
      </p:sp>
      <p:sp>
        <p:nvSpPr>
          <p:cNvPr id="101" name="object 101"/>
          <p:cNvSpPr/>
          <p:nvPr/>
        </p:nvSpPr>
        <p:spPr>
          <a:xfrm>
            <a:off x="5468111" y="3296411"/>
            <a:ext cx="1270000" cy="654050"/>
          </a:xfrm>
          <a:custGeom>
            <a:avLst/>
            <a:gdLst/>
            <a:ahLst/>
            <a:cxnLst/>
            <a:rect l="l" t="t" r="r" b="b"/>
            <a:pathLst>
              <a:path w="1270000" h="654050">
                <a:moveTo>
                  <a:pt x="0" y="0"/>
                </a:moveTo>
                <a:lnTo>
                  <a:pt x="198119" y="0"/>
                </a:lnTo>
              </a:path>
              <a:path w="1270000" h="654050">
                <a:moveTo>
                  <a:pt x="198119" y="0"/>
                </a:moveTo>
                <a:lnTo>
                  <a:pt x="1269491" y="0"/>
                </a:lnTo>
              </a:path>
              <a:path w="1270000" h="654050">
                <a:moveTo>
                  <a:pt x="198119" y="249936"/>
                </a:moveTo>
                <a:lnTo>
                  <a:pt x="198119" y="1524"/>
                </a:lnTo>
              </a:path>
              <a:path w="1270000" h="654050">
                <a:moveTo>
                  <a:pt x="195071" y="252984"/>
                </a:moveTo>
                <a:lnTo>
                  <a:pt x="1269491" y="252984"/>
                </a:lnTo>
              </a:path>
              <a:path w="1270000" h="654050">
                <a:moveTo>
                  <a:pt x="198119" y="653796"/>
                </a:moveTo>
                <a:lnTo>
                  <a:pt x="198119" y="254508"/>
                </a:lnTo>
              </a:path>
            </a:pathLst>
          </a:custGeom>
          <a:ln w="4572">
            <a:solidFill>
              <a:srgbClr val="00A86E"/>
            </a:solidFill>
          </a:ln>
        </p:spPr>
        <p:txBody>
          <a:bodyPr wrap="square" lIns="0" tIns="0" rIns="0" bIns="0" rtlCol="0"/>
          <a:lstStyle/>
          <a:p>
            <a:endParaRPr/>
          </a:p>
        </p:txBody>
      </p:sp>
      <p:sp>
        <p:nvSpPr>
          <p:cNvPr id="102" name="object 102"/>
          <p:cNvSpPr txBox="1"/>
          <p:nvPr/>
        </p:nvSpPr>
        <p:spPr>
          <a:xfrm>
            <a:off x="5502681" y="3149596"/>
            <a:ext cx="599440" cy="122555"/>
          </a:xfrm>
          <a:prstGeom prst="rect">
            <a:avLst/>
          </a:prstGeom>
        </p:spPr>
        <p:txBody>
          <a:bodyPr vert="horz" wrap="square" lIns="0" tIns="17145" rIns="0" bIns="0" rtlCol="0">
            <a:spAutoFit/>
          </a:bodyPr>
          <a:lstStyle/>
          <a:p>
            <a:pPr marL="12700">
              <a:lnSpc>
                <a:spcPct val="100000"/>
              </a:lnSpc>
              <a:spcBef>
                <a:spcPts val="135"/>
              </a:spcBef>
            </a:pPr>
            <a:r>
              <a:rPr sz="600" b="1" spc="-35" dirty="0">
                <a:solidFill>
                  <a:srgbClr val="00A86E"/>
                </a:solidFill>
                <a:latin typeface="Arial"/>
                <a:cs typeface="Arial"/>
              </a:rPr>
              <a:t>Dolvi</a:t>
            </a:r>
            <a:r>
              <a:rPr sz="600" b="1" spc="-55" dirty="0">
                <a:solidFill>
                  <a:srgbClr val="00A86E"/>
                </a:solidFill>
                <a:latin typeface="Arial"/>
                <a:cs typeface="Arial"/>
              </a:rPr>
              <a:t> </a:t>
            </a:r>
            <a:r>
              <a:rPr sz="600" b="1" spc="-45" dirty="0">
                <a:solidFill>
                  <a:srgbClr val="00A86E"/>
                </a:solidFill>
                <a:latin typeface="Arial"/>
                <a:cs typeface="Arial"/>
              </a:rPr>
              <a:t>Works</a:t>
            </a:r>
            <a:r>
              <a:rPr sz="600" b="1" spc="-10" dirty="0">
                <a:solidFill>
                  <a:srgbClr val="00A86E"/>
                </a:solidFill>
                <a:latin typeface="Arial"/>
                <a:cs typeface="Arial"/>
              </a:rPr>
              <a:t> (ISP)</a:t>
            </a:r>
            <a:endParaRPr sz="600">
              <a:latin typeface="Arial"/>
              <a:cs typeface="Arial"/>
            </a:endParaRPr>
          </a:p>
        </p:txBody>
      </p:sp>
      <p:pic>
        <p:nvPicPr>
          <p:cNvPr id="103" name="object 103"/>
          <p:cNvPicPr/>
          <p:nvPr/>
        </p:nvPicPr>
        <p:blipFill>
          <a:blip r:embed="rId30" cstate="print"/>
          <a:stretch>
            <a:fillRect/>
          </a:stretch>
        </p:blipFill>
        <p:spPr>
          <a:xfrm>
            <a:off x="5462015" y="3340608"/>
            <a:ext cx="161543" cy="161543"/>
          </a:xfrm>
          <a:prstGeom prst="rect">
            <a:avLst/>
          </a:prstGeom>
        </p:spPr>
      </p:pic>
      <p:sp>
        <p:nvSpPr>
          <p:cNvPr id="104" name="object 104"/>
          <p:cNvSpPr txBox="1"/>
          <p:nvPr/>
        </p:nvSpPr>
        <p:spPr>
          <a:xfrm>
            <a:off x="5499696" y="3346239"/>
            <a:ext cx="92710"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P</a:t>
            </a:r>
            <a:endParaRPr sz="800">
              <a:latin typeface="Arial"/>
              <a:cs typeface="Arial"/>
            </a:endParaRPr>
          </a:p>
        </p:txBody>
      </p:sp>
      <p:sp>
        <p:nvSpPr>
          <p:cNvPr id="105" name="object 105"/>
          <p:cNvSpPr txBox="1"/>
          <p:nvPr/>
        </p:nvSpPr>
        <p:spPr>
          <a:xfrm>
            <a:off x="5705331" y="3358392"/>
            <a:ext cx="285750" cy="116839"/>
          </a:xfrm>
          <a:prstGeom prst="rect">
            <a:avLst/>
          </a:prstGeom>
        </p:spPr>
        <p:txBody>
          <a:bodyPr vert="horz" wrap="square" lIns="0" tIns="12700" rIns="0" bIns="0" rtlCol="0">
            <a:spAutoFit/>
          </a:bodyPr>
          <a:lstStyle/>
          <a:p>
            <a:pPr marL="12700">
              <a:lnSpc>
                <a:spcPct val="100000"/>
              </a:lnSpc>
              <a:spcBef>
                <a:spcPts val="100"/>
              </a:spcBef>
            </a:pPr>
            <a:r>
              <a:rPr sz="600" spc="-35" dirty="0">
                <a:solidFill>
                  <a:srgbClr val="231F1F"/>
                </a:solidFill>
                <a:latin typeface="Arial MT"/>
                <a:cs typeface="Arial MT"/>
              </a:rPr>
              <a:t>HR,TMT</a:t>
            </a:r>
            <a:endParaRPr sz="600">
              <a:latin typeface="Arial MT"/>
              <a:cs typeface="Arial MT"/>
            </a:endParaRPr>
          </a:p>
        </p:txBody>
      </p:sp>
      <p:pic>
        <p:nvPicPr>
          <p:cNvPr id="106" name="object 106"/>
          <p:cNvPicPr/>
          <p:nvPr/>
        </p:nvPicPr>
        <p:blipFill>
          <a:blip r:embed="rId31" cstate="print"/>
          <a:stretch>
            <a:fillRect/>
          </a:stretch>
        </p:blipFill>
        <p:spPr>
          <a:xfrm>
            <a:off x="5462015" y="3593591"/>
            <a:ext cx="161543" cy="163067"/>
          </a:xfrm>
          <a:prstGeom prst="rect">
            <a:avLst/>
          </a:prstGeom>
        </p:spPr>
      </p:pic>
      <p:sp>
        <p:nvSpPr>
          <p:cNvPr id="107" name="object 107"/>
          <p:cNvSpPr txBox="1"/>
          <p:nvPr/>
        </p:nvSpPr>
        <p:spPr>
          <a:xfrm>
            <a:off x="5499696" y="3599238"/>
            <a:ext cx="98425"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C</a:t>
            </a:r>
            <a:endParaRPr sz="800">
              <a:latin typeface="Arial"/>
              <a:cs typeface="Arial"/>
            </a:endParaRPr>
          </a:p>
        </p:txBody>
      </p:sp>
      <p:sp>
        <p:nvSpPr>
          <p:cNvPr id="108" name="object 108"/>
          <p:cNvSpPr txBox="1"/>
          <p:nvPr/>
        </p:nvSpPr>
        <p:spPr>
          <a:xfrm>
            <a:off x="5705331" y="3517312"/>
            <a:ext cx="897890" cy="415290"/>
          </a:xfrm>
          <a:prstGeom prst="rect">
            <a:avLst/>
          </a:prstGeom>
        </p:spPr>
        <p:txBody>
          <a:bodyPr vert="horz" wrap="square" lIns="0" tIns="55244" rIns="0" bIns="0" rtlCol="0">
            <a:spAutoFit/>
          </a:bodyPr>
          <a:lstStyle/>
          <a:p>
            <a:pPr marL="12700">
              <a:lnSpc>
                <a:spcPct val="100000"/>
              </a:lnSpc>
              <a:spcBef>
                <a:spcPts val="434"/>
              </a:spcBef>
            </a:pPr>
            <a:r>
              <a:rPr sz="800" b="1" spc="-35" dirty="0">
                <a:solidFill>
                  <a:srgbClr val="231F1F"/>
                </a:solidFill>
                <a:latin typeface="Arial"/>
                <a:cs typeface="Arial"/>
              </a:rPr>
              <a:t>10</a:t>
            </a:r>
            <a:r>
              <a:rPr sz="800" b="1" spc="-30" dirty="0">
                <a:solidFill>
                  <a:srgbClr val="231F1F"/>
                </a:solidFill>
                <a:latin typeface="Arial"/>
                <a:cs typeface="Arial"/>
              </a:rPr>
              <a:t> </a:t>
            </a:r>
            <a:r>
              <a:rPr sz="800" b="1" spc="-110" dirty="0">
                <a:solidFill>
                  <a:srgbClr val="231F1F"/>
                </a:solidFill>
                <a:latin typeface="Arial"/>
                <a:cs typeface="Arial"/>
              </a:rPr>
              <a:t>MTPA</a:t>
            </a:r>
            <a:r>
              <a:rPr sz="800" b="1" spc="-120" dirty="0">
                <a:solidFill>
                  <a:srgbClr val="231F1F"/>
                </a:solidFill>
                <a:latin typeface="Arial"/>
                <a:cs typeface="Arial"/>
              </a:rPr>
              <a:t> </a:t>
            </a:r>
            <a:r>
              <a:rPr sz="800" b="1" spc="-55" dirty="0">
                <a:solidFill>
                  <a:srgbClr val="231F1F"/>
                </a:solidFill>
                <a:latin typeface="Arial"/>
                <a:cs typeface="Arial"/>
              </a:rPr>
              <a:t>crude</a:t>
            </a:r>
            <a:r>
              <a:rPr sz="800" b="1" spc="-45" dirty="0">
                <a:solidFill>
                  <a:srgbClr val="231F1F"/>
                </a:solidFill>
                <a:latin typeface="Arial"/>
                <a:cs typeface="Arial"/>
              </a:rPr>
              <a:t> </a:t>
            </a:r>
            <a:r>
              <a:rPr sz="800" b="1" spc="-20" dirty="0">
                <a:solidFill>
                  <a:srgbClr val="231F1F"/>
                </a:solidFill>
                <a:latin typeface="Arial"/>
                <a:cs typeface="Arial"/>
              </a:rPr>
              <a:t>steel</a:t>
            </a:r>
            <a:endParaRPr sz="800">
              <a:latin typeface="Arial"/>
              <a:cs typeface="Arial"/>
            </a:endParaRPr>
          </a:p>
          <a:p>
            <a:pPr marL="12700">
              <a:lnSpc>
                <a:spcPct val="100000"/>
              </a:lnSpc>
              <a:spcBef>
                <a:spcPts val="260"/>
              </a:spcBef>
            </a:pPr>
            <a:r>
              <a:rPr sz="600" spc="-10" dirty="0">
                <a:solidFill>
                  <a:srgbClr val="231F1F"/>
                </a:solidFill>
                <a:latin typeface="Arial MT"/>
                <a:cs typeface="Arial MT"/>
              </a:rPr>
              <a:t>further</a:t>
            </a:r>
            <a:r>
              <a:rPr sz="600" spc="40" dirty="0">
                <a:solidFill>
                  <a:srgbClr val="231F1F"/>
                </a:solidFill>
                <a:latin typeface="Arial MT"/>
                <a:cs typeface="Arial MT"/>
              </a:rPr>
              <a:t> </a:t>
            </a:r>
            <a:r>
              <a:rPr sz="600" spc="-25" dirty="0">
                <a:solidFill>
                  <a:srgbClr val="231F1F"/>
                </a:solidFill>
                <a:latin typeface="Arial MT"/>
                <a:cs typeface="Arial MT"/>
              </a:rPr>
              <a:t>addition</a:t>
            </a:r>
            <a:r>
              <a:rPr sz="600" spc="-20" dirty="0">
                <a:solidFill>
                  <a:srgbClr val="231F1F"/>
                </a:solidFill>
                <a:latin typeface="Arial MT"/>
                <a:cs typeface="Arial MT"/>
              </a:rPr>
              <a:t> </a:t>
            </a:r>
            <a:r>
              <a:rPr sz="600" spc="-25" dirty="0">
                <a:solidFill>
                  <a:srgbClr val="231F1F"/>
                </a:solidFill>
                <a:latin typeface="Arial MT"/>
                <a:cs typeface="Arial MT"/>
              </a:rPr>
              <a:t>of</a:t>
            </a:r>
            <a:endParaRPr sz="600">
              <a:latin typeface="Arial MT"/>
              <a:cs typeface="Arial MT"/>
            </a:endParaRPr>
          </a:p>
          <a:p>
            <a:pPr marL="12700">
              <a:lnSpc>
                <a:spcPct val="100000"/>
              </a:lnSpc>
              <a:spcBef>
                <a:spcPts val="70"/>
              </a:spcBef>
            </a:pPr>
            <a:r>
              <a:rPr sz="600" b="1" dirty="0">
                <a:solidFill>
                  <a:srgbClr val="231F1F"/>
                </a:solidFill>
                <a:latin typeface="Arial"/>
                <a:cs typeface="Arial"/>
              </a:rPr>
              <a:t>5</a:t>
            </a:r>
            <a:r>
              <a:rPr sz="600" b="1" spc="15" dirty="0">
                <a:solidFill>
                  <a:srgbClr val="231F1F"/>
                </a:solidFill>
                <a:latin typeface="Arial"/>
                <a:cs typeface="Arial"/>
              </a:rPr>
              <a:t> </a:t>
            </a:r>
            <a:r>
              <a:rPr sz="600" b="1" spc="-45" dirty="0">
                <a:solidFill>
                  <a:srgbClr val="231F1F"/>
                </a:solidFill>
                <a:latin typeface="Arial"/>
                <a:cs typeface="Arial"/>
              </a:rPr>
              <a:t>MTPA</a:t>
            </a:r>
            <a:r>
              <a:rPr sz="600" spc="-45" dirty="0">
                <a:solidFill>
                  <a:srgbClr val="231F1F"/>
                </a:solidFill>
                <a:latin typeface="Arial MT"/>
                <a:cs typeface="Arial MT"/>
              </a:rPr>
              <a:t>by</a:t>
            </a:r>
            <a:r>
              <a:rPr sz="600" spc="-15" dirty="0">
                <a:solidFill>
                  <a:srgbClr val="231F1F"/>
                </a:solidFill>
                <a:latin typeface="Arial MT"/>
                <a:cs typeface="Arial MT"/>
              </a:rPr>
              <a:t> </a:t>
            </a:r>
            <a:r>
              <a:rPr sz="600" spc="-45" dirty="0">
                <a:solidFill>
                  <a:srgbClr val="231F1F"/>
                </a:solidFill>
                <a:latin typeface="Arial MT"/>
                <a:cs typeface="Arial MT"/>
              </a:rPr>
              <a:t>FY</a:t>
            </a:r>
            <a:r>
              <a:rPr sz="600" spc="-100" dirty="0">
                <a:solidFill>
                  <a:srgbClr val="231F1F"/>
                </a:solidFill>
                <a:latin typeface="Arial MT"/>
                <a:cs typeface="Arial MT"/>
              </a:rPr>
              <a:t> </a:t>
            </a:r>
            <a:r>
              <a:rPr sz="600" spc="-25" dirty="0">
                <a:solidFill>
                  <a:srgbClr val="231F1F"/>
                </a:solidFill>
                <a:latin typeface="Arial MT"/>
                <a:cs typeface="Arial MT"/>
              </a:rPr>
              <a:t>2027-28</a:t>
            </a:r>
            <a:endParaRPr sz="600">
              <a:latin typeface="Arial MT"/>
              <a:cs typeface="Arial MT"/>
            </a:endParaRPr>
          </a:p>
        </p:txBody>
      </p:sp>
      <p:sp>
        <p:nvSpPr>
          <p:cNvPr id="109" name="object 109"/>
          <p:cNvSpPr/>
          <p:nvPr/>
        </p:nvSpPr>
        <p:spPr>
          <a:xfrm>
            <a:off x="8345423" y="4486655"/>
            <a:ext cx="1271270" cy="253365"/>
          </a:xfrm>
          <a:custGeom>
            <a:avLst/>
            <a:gdLst/>
            <a:ahLst/>
            <a:cxnLst/>
            <a:rect l="l" t="t" r="r" b="b"/>
            <a:pathLst>
              <a:path w="1271270" h="253364">
                <a:moveTo>
                  <a:pt x="0" y="0"/>
                </a:moveTo>
                <a:lnTo>
                  <a:pt x="198120" y="0"/>
                </a:lnTo>
              </a:path>
              <a:path w="1271270" h="253364">
                <a:moveTo>
                  <a:pt x="198120" y="0"/>
                </a:moveTo>
                <a:lnTo>
                  <a:pt x="1271016" y="0"/>
                </a:lnTo>
              </a:path>
              <a:path w="1271270" h="253364">
                <a:moveTo>
                  <a:pt x="198120" y="251459"/>
                </a:moveTo>
                <a:lnTo>
                  <a:pt x="198120" y="1524"/>
                </a:lnTo>
              </a:path>
              <a:path w="1271270" h="253364">
                <a:moveTo>
                  <a:pt x="196596" y="252983"/>
                </a:moveTo>
                <a:lnTo>
                  <a:pt x="1271016" y="252983"/>
                </a:lnTo>
              </a:path>
            </a:pathLst>
          </a:custGeom>
          <a:ln w="4572">
            <a:solidFill>
              <a:srgbClr val="00A86E"/>
            </a:solidFill>
          </a:ln>
        </p:spPr>
        <p:txBody>
          <a:bodyPr wrap="square" lIns="0" tIns="0" rIns="0" bIns="0" rtlCol="0"/>
          <a:lstStyle/>
          <a:p>
            <a:endParaRPr/>
          </a:p>
        </p:txBody>
      </p:sp>
      <p:sp>
        <p:nvSpPr>
          <p:cNvPr id="110" name="object 110"/>
          <p:cNvSpPr txBox="1"/>
          <p:nvPr/>
        </p:nvSpPr>
        <p:spPr>
          <a:xfrm>
            <a:off x="8381500" y="4339859"/>
            <a:ext cx="1022985" cy="122555"/>
          </a:xfrm>
          <a:prstGeom prst="rect">
            <a:avLst/>
          </a:prstGeom>
        </p:spPr>
        <p:txBody>
          <a:bodyPr vert="horz" wrap="square" lIns="0" tIns="17145" rIns="0" bIns="0" rtlCol="0">
            <a:spAutoFit/>
          </a:bodyPr>
          <a:lstStyle/>
          <a:p>
            <a:pPr marL="12700">
              <a:lnSpc>
                <a:spcPct val="100000"/>
              </a:lnSpc>
              <a:spcBef>
                <a:spcPts val="135"/>
              </a:spcBef>
            </a:pPr>
            <a:r>
              <a:rPr sz="600" b="1" spc="-30" dirty="0">
                <a:solidFill>
                  <a:srgbClr val="00A86E"/>
                </a:solidFill>
                <a:latin typeface="Arial"/>
                <a:cs typeface="Arial"/>
              </a:rPr>
              <a:t>Mivaan</a:t>
            </a:r>
            <a:r>
              <a:rPr sz="600" b="1" spc="-15" dirty="0">
                <a:solidFill>
                  <a:srgbClr val="00A86E"/>
                </a:solidFill>
                <a:latin typeface="Arial"/>
                <a:cs typeface="Arial"/>
              </a:rPr>
              <a:t> </a:t>
            </a:r>
            <a:r>
              <a:rPr sz="600" b="1" spc="-25" dirty="0">
                <a:solidFill>
                  <a:srgbClr val="00A86E"/>
                </a:solidFill>
                <a:latin typeface="Arial"/>
                <a:cs typeface="Arial"/>
              </a:rPr>
              <a:t>Steels</a:t>
            </a:r>
            <a:r>
              <a:rPr sz="600" b="1" spc="10" dirty="0">
                <a:solidFill>
                  <a:srgbClr val="00A86E"/>
                </a:solidFill>
                <a:latin typeface="Arial"/>
                <a:cs typeface="Arial"/>
              </a:rPr>
              <a:t> </a:t>
            </a:r>
            <a:r>
              <a:rPr sz="600" b="1" spc="-35" dirty="0">
                <a:solidFill>
                  <a:srgbClr val="00A86E"/>
                </a:solidFill>
                <a:latin typeface="Arial"/>
                <a:cs typeface="Arial"/>
              </a:rPr>
              <a:t>Limited, </a:t>
            </a:r>
            <a:r>
              <a:rPr sz="600" b="1" spc="-10" dirty="0">
                <a:solidFill>
                  <a:srgbClr val="00A86E"/>
                </a:solidFill>
                <a:latin typeface="Arial"/>
                <a:cs typeface="Arial"/>
              </a:rPr>
              <a:t>Raipur</a:t>
            </a:r>
            <a:endParaRPr sz="600">
              <a:latin typeface="Arial"/>
              <a:cs typeface="Arial"/>
            </a:endParaRPr>
          </a:p>
        </p:txBody>
      </p:sp>
      <p:pic>
        <p:nvPicPr>
          <p:cNvPr id="111" name="object 111"/>
          <p:cNvPicPr/>
          <p:nvPr/>
        </p:nvPicPr>
        <p:blipFill>
          <a:blip r:embed="rId32" cstate="print"/>
          <a:stretch>
            <a:fillRect/>
          </a:stretch>
        </p:blipFill>
        <p:spPr>
          <a:xfrm>
            <a:off x="8337803" y="4533900"/>
            <a:ext cx="166116" cy="161543"/>
          </a:xfrm>
          <a:prstGeom prst="rect">
            <a:avLst/>
          </a:prstGeom>
        </p:spPr>
      </p:pic>
      <p:sp>
        <p:nvSpPr>
          <p:cNvPr id="112" name="object 112"/>
          <p:cNvSpPr txBox="1"/>
          <p:nvPr/>
        </p:nvSpPr>
        <p:spPr>
          <a:xfrm>
            <a:off x="8378571" y="4536485"/>
            <a:ext cx="92710"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P</a:t>
            </a:r>
            <a:endParaRPr sz="800">
              <a:latin typeface="Arial"/>
              <a:cs typeface="Arial"/>
            </a:endParaRPr>
          </a:p>
        </p:txBody>
      </p:sp>
      <p:sp>
        <p:nvSpPr>
          <p:cNvPr id="113" name="object 113"/>
          <p:cNvSpPr txBox="1"/>
          <p:nvPr/>
        </p:nvSpPr>
        <p:spPr>
          <a:xfrm>
            <a:off x="8582613" y="4548619"/>
            <a:ext cx="982980" cy="116839"/>
          </a:xfrm>
          <a:prstGeom prst="rect">
            <a:avLst/>
          </a:prstGeom>
        </p:spPr>
        <p:txBody>
          <a:bodyPr vert="horz" wrap="square" lIns="0" tIns="12700" rIns="0" bIns="0" rtlCol="0">
            <a:spAutoFit/>
          </a:bodyPr>
          <a:lstStyle/>
          <a:p>
            <a:pPr marL="12700">
              <a:lnSpc>
                <a:spcPct val="100000"/>
              </a:lnSpc>
              <a:spcBef>
                <a:spcPts val="100"/>
              </a:spcBef>
            </a:pPr>
            <a:r>
              <a:rPr sz="600" spc="-30" dirty="0">
                <a:solidFill>
                  <a:srgbClr val="231F1F"/>
                </a:solidFill>
                <a:latin typeface="Arial MT"/>
                <a:cs typeface="Arial MT"/>
              </a:rPr>
              <a:t>Billets,</a:t>
            </a:r>
            <a:r>
              <a:rPr sz="600" spc="25" dirty="0">
                <a:solidFill>
                  <a:srgbClr val="231F1F"/>
                </a:solidFill>
                <a:latin typeface="Arial MT"/>
                <a:cs typeface="Arial MT"/>
              </a:rPr>
              <a:t> </a:t>
            </a:r>
            <a:r>
              <a:rPr sz="600" spc="-40" dirty="0">
                <a:solidFill>
                  <a:srgbClr val="231F1F"/>
                </a:solidFill>
                <a:latin typeface="Arial MT"/>
                <a:cs typeface="Arial MT"/>
              </a:rPr>
              <a:t>Ferro</a:t>
            </a:r>
            <a:r>
              <a:rPr sz="600" spc="-10" dirty="0">
                <a:solidFill>
                  <a:srgbClr val="231F1F"/>
                </a:solidFill>
                <a:latin typeface="Arial MT"/>
                <a:cs typeface="Arial MT"/>
              </a:rPr>
              <a:t> </a:t>
            </a:r>
            <a:r>
              <a:rPr sz="600" spc="-30" dirty="0">
                <a:solidFill>
                  <a:srgbClr val="231F1F"/>
                </a:solidFill>
                <a:latin typeface="Arial MT"/>
                <a:cs typeface="Arial MT"/>
              </a:rPr>
              <a:t>alloys,</a:t>
            </a:r>
            <a:r>
              <a:rPr sz="600" spc="30" dirty="0">
                <a:solidFill>
                  <a:srgbClr val="231F1F"/>
                </a:solidFill>
                <a:latin typeface="Arial MT"/>
                <a:cs typeface="Arial MT"/>
              </a:rPr>
              <a:t> </a:t>
            </a:r>
            <a:r>
              <a:rPr sz="600" spc="-10" dirty="0">
                <a:solidFill>
                  <a:srgbClr val="231F1F"/>
                </a:solidFill>
                <a:latin typeface="Arial MT"/>
                <a:cs typeface="Arial MT"/>
              </a:rPr>
              <a:t>Structures</a:t>
            </a:r>
            <a:endParaRPr sz="600">
              <a:latin typeface="Arial MT"/>
              <a:cs typeface="Arial MT"/>
            </a:endParaRPr>
          </a:p>
        </p:txBody>
      </p:sp>
      <p:grpSp>
        <p:nvGrpSpPr>
          <p:cNvPr id="114" name="object 114"/>
          <p:cNvGrpSpPr/>
          <p:nvPr/>
        </p:nvGrpSpPr>
        <p:grpSpPr>
          <a:xfrm>
            <a:off x="6904228" y="4484116"/>
            <a:ext cx="1642110" cy="482600"/>
            <a:chOff x="6904228" y="4484116"/>
            <a:chExt cx="1642110" cy="482600"/>
          </a:xfrm>
        </p:grpSpPr>
        <p:pic>
          <p:nvPicPr>
            <p:cNvPr id="115" name="object 115"/>
            <p:cNvPicPr/>
            <p:nvPr/>
          </p:nvPicPr>
          <p:blipFill>
            <a:blip r:embed="rId33" cstate="print"/>
            <a:stretch>
              <a:fillRect/>
            </a:stretch>
          </p:blipFill>
          <p:spPr>
            <a:xfrm>
              <a:off x="8337804" y="4742688"/>
              <a:ext cx="208026" cy="224027"/>
            </a:xfrm>
            <a:prstGeom prst="rect">
              <a:avLst/>
            </a:prstGeom>
          </p:spPr>
        </p:pic>
        <p:sp>
          <p:nvSpPr>
            <p:cNvPr id="116" name="object 116"/>
            <p:cNvSpPr/>
            <p:nvPr/>
          </p:nvSpPr>
          <p:spPr>
            <a:xfrm>
              <a:off x="6906768" y="4486656"/>
              <a:ext cx="1270000" cy="279400"/>
            </a:xfrm>
            <a:custGeom>
              <a:avLst/>
              <a:gdLst/>
              <a:ahLst/>
              <a:cxnLst/>
              <a:rect l="l" t="t" r="r" b="b"/>
              <a:pathLst>
                <a:path w="1270000" h="279400">
                  <a:moveTo>
                    <a:pt x="0" y="0"/>
                  </a:moveTo>
                  <a:lnTo>
                    <a:pt x="198119" y="0"/>
                  </a:lnTo>
                </a:path>
                <a:path w="1270000" h="279400">
                  <a:moveTo>
                    <a:pt x="198119" y="0"/>
                  </a:moveTo>
                  <a:lnTo>
                    <a:pt x="1269492" y="0"/>
                  </a:lnTo>
                </a:path>
                <a:path w="1270000" h="279400">
                  <a:moveTo>
                    <a:pt x="198119" y="275843"/>
                  </a:moveTo>
                  <a:lnTo>
                    <a:pt x="198119" y="1524"/>
                  </a:lnTo>
                </a:path>
                <a:path w="1270000" h="279400">
                  <a:moveTo>
                    <a:pt x="196596" y="278891"/>
                  </a:moveTo>
                  <a:lnTo>
                    <a:pt x="1269492" y="278891"/>
                  </a:lnTo>
                </a:path>
              </a:pathLst>
            </a:custGeom>
            <a:ln w="4572">
              <a:solidFill>
                <a:srgbClr val="00A86E"/>
              </a:solidFill>
            </a:ln>
          </p:spPr>
          <p:txBody>
            <a:bodyPr wrap="square" lIns="0" tIns="0" rIns="0" bIns="0" rtlCol="0"/>
            <a:lstStyle/>
            <a:p>
              <a:endParaRPr/>
            </a:p>
          </p:txBody>
        </p:sp>
      </p:grpSp>
      <p:sp>
        <p:nvSpPr>
          <p:cNvPr id="117" name="object 117"/>
          <p:cNvSpPr txBox="1"/>
          <p:nvPr/>
        </p:nvSpPr>
        <p:spPr>
          <a:xfrm>
            <a:off x="8378571" y="4789453"/>
            <a:ext cx="98425"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C</a:t>
            </a:r>
            <a:endParaRPr sz="800">
              <a:latin typeface="Arial"/>
              <a:cs typeface="Arial"/>
            </a:endParaRPr>
          </a:p>
        </p:txBody>
      </p:sp>
      <p:sp>
        <p:nvSpPr>
          <p:cNvPr id="118" name="object 118"/>
          <p:cNvSpPr txBox="1"/>
          <p:nvPr/>
        </p:nvSpPr>
        <p:spPr>
          <a:xfrm>
            <a:off x="8582793" y="4777297"/>
            <a:ext cx="979805" cy="146685"/>
          </a:xfrm>
          <a:prstGeom prst="rect">
            <a:avLst/>
          </a:prstGeom>
        </p:spPr>
        <p:txBody>
          <a:bodyPr vert="horz" wrap="square" lIns="0" tIns="11430" rIns="0" bIns="0" rtlCol="0">
            <a:spAutoFit/>
          </a:bodyPr>
          <a:lstStyle/>
          <a:p>
            <a:pPr marL="12700">
              <a:lnSpc>
                <a:spcPct val="100000"/>
              </a:lnSpc>
              <a:spcBef>
                <a:spcPts val="90"/>
              </a:spcBef>
            </a:pPr>
            <a:r>
              <a:rPr sz="800" b="1" spc="-30" dirty="0">
                <a:solidFill>
                  <a:srgbClr val="231F1F"/>
                </a:solidFill>
                <a:latin typeface="Arial"/>
                <a:cs typeface="Arial"/>
              </a:rPr>
              <a:t>0.25</a:t>
            </a:r>
            <a:r>
              <a:rPr sz="800" b="1" spc="-20" dirty="0">
                <a:solidFill>
                  <a:srgbClr val="231F1F"/>
                </a:solidFill>
                <a:latin typeface="Arial"/>
                <a:cs typeface="Arial"/>
              </a:rPr>
              <a:t> </a:t>
            </a:r>
            <a:r>
              <a:rPr sz="800" b="1" spc="-110" dirty="0">
                <a:solidFill>
                  <a:srgbClr val="231F1F"/>
                </a:solidFill>
                <a:latin typeface="Arial"/>
                <a:cs typeface="Arial"/>
              </a:rPr>
              <a:t>MTPA</a:t>
            </a:r>
            <a:r>
              <a:rPr sz="800" b="1" spc="-114" dirty="0">
                <a:solidFill>
                  <a:srgbClr val="231F1F"/>
                </a:solidFill>
                <a:latin typeface="Arial"/>
                <a:cs typeface="Arial"/>
              </a:rPr>
              <a:t> </a:t>
            </a:r>
            <a:r>
              <a:rPr sz="800" b="1" spc="-55" dirty="0">
                <a:solidFill>
                  <a:srgbClr val="231F1F"/>
                </a:solidFill>
                <a:latin typeface="Arial"/>
                <a:cs typeface="Arial"/>
              </a:rPr>
              <a:t>crude</a:t>
            </a:r>
            <a:r>
              <a:rPr sz="800" b="1" spc="-40" dirty="0">
                <a:solidFill>
                  <a:srgbClr val="231F1F"/>
                </a:solidFill>
                <a:latin typeface="Arial"/>
                <a:cs typeface="Arial"/>
              </a:rPr>
              <a:t> </a:t>
            </a:r>
            <a:r>
              <a:rPr sz="800" b="1" spc="-10" dirty="0">
                <a:solidFill>
                  <a:srgbClr val="231F1F"/>
                </a:solidFill>
                <a:latin typeface="Arial"/>
                <a:cs typeface="Arial"/>
              </a:rPr>
              <a:t>steel</a:t>
            </a:r>
            <a:endParaRPr sz="800">
              <a:latin typeface="Arial"/>
              <a:cs typeface="Arial"/>
            </a:endParaRPr>
          </a:p>
        </p:txBody>
      </p:sp>
      <p:sp>
        <p:nvSpPr>
          <p:cNvPr id="119" name="object 119"/>
          <p:cNvSpPr txBox="1"/>
          <p:nvPr/>
        </p:nvSpPr>
        <p:spPr>
          <a:xfrm>
            <a:off x="6941339" y="4339859"/>
            <a:ext cx="447040" cy="122555"/>
          </a:xfrm>
          <a:prstGeom prst="rect">
            <a:avLst/>
          </a:prstGeom>
        </p:spPr>
        <p:txBody>
          <a:bodyPr vert="horz" wrap="square" lIns="0" tIns="17145" rIns="0" bIns="0" rtlCol="0">
            <a:spAutoFit/>
          </a:bodyPr>
          <a:lstStyle/>
          <a:p>
            <a:pPr marL="12700">
              <a:lnSpc>
                <a:spcPct val="100000"/>
              </a:lnSpc>
              <a:spcBef>
                <a:spcPts val="135"/>
              </a:spcBef>
            </a:pPr>
            <a:r>
              <a:rPr sz="600" b="1" spc="-35" dirty="0">
                <a:solidFill>
                  <a:srgbClr val="00A86E"/>
                </a:solidFill>
                <a:latin typeface="Arial"/>
                <a:cs typeface="Arial"/>
              </a:rPr>
              <a:t>Salav</a:t>
            </a:r>
            <a:r>
              <a:rPr sz="600" b="1" spc="-5" dirty="0">
                <a:solidFill>
                  <a:srgbClr val="00A86E"/>
                </a:solidFill>
                <a:latin typeface="Arial"/>
                <a:cs typeface="Arial"/>
              </a:rPr>
              <a:t> </a:t>
            </a:r>
            <a:r>
              <a:rPr sz="600" b="1" spc="-10" dirty="0">
                <a:solidFill>
                  <a:srgbClr val="00A86E"/>
                </a:solidFill>
                <a:latin typeface="Arial"/>
                <a:cs typeface="Arial"/>
              </a:rPr>
              <a:t>Works</a:t>
            </a:r>
            <a:endParaRPr sz="600">
              <a:latin typeface="Arial"/>
              <a:cs typeface="Arial"/>
            </a:endParaRPr>
          </a:p>
        </p:txBody>
      </p:sp>
      <p:pic>
        <p:nvPicPr>
          <p:cNvPr id="120" name="object 120"/>
          <p:cNvPicPr/>
          <p:nvPr/>
        </p:nvPicPr>
        <p:blipFill>
          <a:blip r:embed="rId34" cstate="print"/>
          <a:stretch>
            <a:fillRect/>
          </a:stretch>
        </p:blipFill>
        <p:spPr>
          <a:xfrm>
            <a:off x="6900671" y="4533900"/>
            <a:ext cx="161543" cy="161543"/>
          </a:xfrm>
          <a:prstGeom prst="rect">
            <a:avLst/>
          </a:prstGeom>
        </p:spPr>
      </p:pic>
      <p:sp>
        <p:nvSpPr>
          <p:cNvPr id="121" name="object 121"/>
          <p:cNvSpPr txBox="1"/>
          <p:nvPr/>
        </p:nvSpPr>
        <p:spPr>
          <a:xfrm>
            <a:off x="6939870" y="4536485"/>
            <a:ext cx="92710"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P</a:t>
            </a:r>
            <a:endParaRPr sz="800">
              <a:latin typeface="Arial"/>
              <a:cs typeface="Arial"/>
            </a:endParaRPr>
          </a:p>
        </p:txBody>
      </p:sp>
      <p:sp>
        <p:nvSpPr>
          <p:cNvPr id="122" name="object 122"/>
          <p:cNvSpPr txBox="1"/>
          <p:nvPr/>
        </p:nvSpPr>
        <p:spPr>
          <a:xfrm>
            <a:off x="7143984" y="4505928"/>
            <a:ext cx="985519" cy="226695"/>
          </a:xfrm>
          <a:prstGeom prst="rect">
            <a:avLst/>
          </a:prstGeom>
        </p:spPr>
        <p:txBody>
          <a:bodyPr vert="horz" wrap="square" lIns="0" tIns="12700" rIns="0" bIns="0" rtlCol="0">
            <a:spAutoFit/>
          </a:bodyPr>
          <a:lstStyle/>
          <a:p>
            <a:pPr marL="12700" marR="5080">
              <a:lnSpc>
                <a:spcPct val="110000"/>
              </a:lnSpc>
              <a:spcBef>
                <a:spcPts val="100"/>
              </a:spcBef>
            </a:pPr>
            <a:r>
              <a:rPr sz="600" spc="-30" dirty="0">
                <a:solidFill>
                  <a:srgbClr val="231F1F"/>
                </a:solidFill>
                <a:latin typeface="Arial MT"/>
                <a:cs typeface="Arial MT"/>
              </a:rPr>
              <a:t>Direct</a:t>
            </a:r>
            <a:r>
              <a:rPr sz="600" spc="5" dirty="0">
                <a:solidFill>
                  <a:srgbClr val="231F1F"/>
                </a:solidFill>
                <a:latin typeface="Arial MT"/>
                <a:cs typeface="Arial MT"/>
              </a:rPr>
              <a:t> </a:t>
            </a:r>
            <a:r>
              <a:rPr sz="600" spc="-45" dirty="0">
                <a:solidFill>
                  <a:srgbClr val="231F1F"/>
                </a:solidFill>
                <a:latin typeface="Arial MT"/>
                <a:cs typeface="Arial MT"/>
              </a:rPr>
              <a:t>Reduced</a:t>
            </a:r>
            <a:r>
              <a:rPr sz="600" spc="-5" dirty="0">
                <a:solidFill>
                  <a:srgbClr val="231F1F"/>
                </a:solidFill>
                <a:latin typeface="Arial MT"/>
                <a:cs typeface="Arial MT"/>
              </a:rPr>
              <a:t> </a:t>
            </a:r>
            <a:r>
              <a:rPr sz="600" spc="-30" dirty="0">
                <a:solidFill>
                  <a:srgbClr val="231F1F"/>
                </a:solidFill>
                <a:latin typeface="Arial MT"/>
                <a:cs typeface="Arial MT"/>
              </a:rPr>
              <a:t>Iron</a:t>
            </a:r>
            <a:r>
              <a:rPr sz="600" spc="-5" dirty="0">
                <a:solidFill>
                  <a:srgbClr val="231F1F"/>
                </a:solidFill>
                <a:latin typeface="Arial MT"/>
                <a:cs typeface="Arial MT"/>
              </a:rPr>
              <a:t> </a:t>
            </a:r>
            <a:r>
              <a:rPr sz="600" spc="-50" dirty="0">
                <a:solidFill>
                  <a:srgbClr val="231F1F"/>
                </a:solidFill>
                <a:latin typeface="Arial MT"/>
                <a:cs typeface="Arial MT"/>
              </a:rPr>
              <a:t>(DRI)</a:t>
            </a:r>
            <a:r>
              <a:rPr sz="600" spc="-75" dirty="0">
                <a:solidFill>
                  <a:srgbClr val="231F1F"/>
                </a:solidFill>
                <a:latin typeface="Arial MT"/>
                <a:cs typeface="Arial MT"/>
              </a:rPr>
              <a:t> </a:t>
            </a:r>
            <a:r>
              <a:rPr sz="600" dirty="0">
                <a:solidFill>
                  <a:srgbClr val="231F1F"/>
                </a:solidFill>
                <a:latin typeface="Arial MT"/>
                <a:cs typeface="Arial MT"/>
              </a:rPr>
              <a:t>/</a:t>
            </a:r>
            <a:r>
              <a:rPr sz="600" spc="40" dirty="0">
                <a:solidFill>
                  <a:srgbClr val="231F1F"/>
                </a:solidFill>
                <a:latin typeface="Arial MT"/>
                <a:cs typeface="Arial MT"/>
              </a:rPr>
              <a:t> </a:t>
            </a:r>
            <a:r>
              <a:rPr sz="600" spc="-25" dirty="0">
                <a:solidFill>
                  <a:srgbClr val="231F1F"/>
                </a:solidFill>
                <a:latin typeface="Arial MT"/>
                <a:cs typeface="Arial MT"/>
              </a:rPr>
              <a:t>Hot</a:t>
            </a:r>
            <a:r>
              <a:rPr sz="600" spc="500" dirty="0">
                <a:solidFill>
                  <a:srgbClr val="231F1F"/>
                </a:solidFill>
                <a:latin typeface="Arial MT"/>
                <a:cs typeface="Arial MT"/>
              </a:rPr>
              <a:t> </a:t>
            </a:r>
            <a:r>
              <a:rPr sz="600" spc="-20" dirty="0">
                <a:solidFill>
                  <a:srgbClr val="231F1F"/>
                </a:solidFill>
                <a:latin typeface="Arial MT"/>
                <a:cs typeface="Arial MT"/>
              </a:rPr>
              <a:t>Briquetted</a:t>
            </a:r>
            <a:r>
              <a:rPr sz="600" spc="-25" dirty="0">
                <a:solidFill>
                  <a:srgbClr val="231F1F"/>
                </a:solidFill>
                <a:latin typeface="Arial MT"/>
                <a:cs typeface="Arial MT"/>
              </a:rPr>
              <a:t> </a:t>
            </a:r>
            <a:r>
              <a:rPr sz="600" spc="-30" dirty="0">
                <a:solidFill>
                  <a:srgbClr val="231F1F"/>
                </a:solidFill>
                <a:latin typeface="Arial MT"/>
                <a:cs typeface="Arial MT"/>
              </a:rPr>
              <a:t>Iron</a:t>
            </a:r>
            <a:r>
              <a:rPr sz="600" spc="-10" dirty="0">
                <a:solidFill>
                  <a:srgbClr val="231F1F"/>
                </a:solidFill>
                <a:latin typeface="Arial MT"/>
                <a:cs typeface="Arial MT"/>
              </a:rPr>
              <a:t> (HRI)</a:t>
            </a:r>
            <a:endParaRPr sz="600">
              <a:latin typeface="Arial MT"/>
              <a:cs typeface="Arial MT"/>
            </a:endParaRPr>
          </a:p>
        </p:txBody>
      </p:sp>
      <p:pic>
        <p:nvPicPr>
          <p:cNvPr id="123" name="object 123"/>
          <p:cNvPicPr/>
          <p:nvPr/>
        </p:nvPicPr>
        <p:blipFill>
          <a:blip r:embed="rId35" cstate="print"/>
          <a:stretch>
            <a:fillRect/>
          </a:stretch>
        </p:blipFill>
        <p:spPr>
          <a:xfrm>
            <a:off x="6900671" y="4767072"/>
            <a:ext cx="206502" cy="207263"/>
          </a:xfrm>
          <a:prstGeom prst="rect">
            <a:avLst/>
          </a:prstGeom>
        </p:spPr>
      </p:pic>
      <p:sp>
        <p:nvSpPr>
          <p:cNvPr id="124" name="object 124"/>
          <p:cNvSpPr txBox="1"/>
          <p:nvPr/>
        </p:nvSpPr>
        <p:spPr>
          <a:xfrm>
            <a:off x="6939870" y="4815391"/>
            <a:ext cx="98425"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C</a:t>
            </a:r>
            <a:endParaRPr sz="800">
              <a:latin typeface="Arial"/>
              <a:cs typeface="Arial"/>
            </a:endParaRPr>
          </a:p>
        </p:txBody>
      </p:sp>
      <p:sp>
        <p:nvSpPr>
          <p:cNvPr id="125" name="object 125"/>
          <p:cNvSpPr txBox="1"/>
          <p:nvPr/>
        </p:nvSpPr>
        <p:spPr>
          <a:xfrm>
            <a:off x="7144092" y="4801700"/>
            <a:ext cx="751840" cy="146685"/>
          </a:xfrm>
          <a:prstGeom prst="rect">
            <a:avLst/>
          </a:prstGeom>
        </p:spPr>
        <p:txBody>
          <a:bodyPr vert="horz" wrap="square" lIns="0" tIns="11430" rIns="0" bIns="0" rtlCol="0">
            <a:spAutoFit/>
          </a:bodyPr>
          <a:lstStyle/>
          <a:p>
            <a:pPr marL="12700">
              <a:lnSpc>
                <a:spcPct val="100000"/>
              </a:lnSpc>
              <a:spcBef>
                <a:spcPts val="90"/>
              </a:spcBef>
            </a:pPr>
            <a:r>
              <a:rPr sz="800" b="1" spc="-35" dirty="0">
                <a:solidFill>
                  <a:srgbClr val="231F1F"/>
                </a:solidFill>
                <a:latin typeface="Arial"/>
                <a:cs typeface="Arial"/>
              </a:rPr>
              <a:t>0.9</a:t>
            </a:r>
            <a:r>
              <a:rPr sz="800" b="1" spc="-10" dirty="0">
                <a:solidFill>
                  <a:srgbClr val="231F1F"/>
                </a:solidFill>
                <a:latin typeface="Arial"/>
                <a:cs typeface="Arial"/>
              </a:rPr>
              <a:t> </a:t>
            </a:r>
            <a:r>
              <a:rPr sz="800" b="1" spc="-110" dirty="0">
                <a:solidFill>
                  <a:srgbClr val="231F1F"/>
                </a:solidFill>
                <a:latin typeface="Arial"/>
                <a:cs typeface="Arial"/>
              </a:rPr>
              <a:t>MTPA</a:t>
            </a:r>
            <a:r>
              <a:rPr sz="800" b="1" spc="-125" dirty="0">
                <a:solidFill>
                  <a:srgbClr val="231F1F"/>
                </a:solidFill>
                <a:latin typeface="Arial"/>
                <a:cs typeface="Arial"/>
              </a:rPr>
              <a:t> </a:t>
            </a:r>
            <a:r>
              <a:rPr sz="800" b="1" spc="-60" dirty="0">
                <a:solidFill>
                  <a:srgbClr val="231F1F"/>
                </a:solidFill>
                <a:latin typeface="Arial"/>
                <a:cs typeface="Arial"/>
              </a:rPr>
              <a:t>DRI/HBI</a:t>
            </a:r>
            <a:endParaRPr sz="800">
              <a:latin typeface="Arial"/>
              <a:cs typeface="Arial"/>
            </a:endParaRPr>
          </a:p>
        </p:txBody>
      </p:sp>
      <p:sp>
        <p:nvSpPr>
          <p:cNvPr id="126" name="object 126"/>
          <p:cNvSpPr/>
          <p:nvPr/>
        </p:nvSpPr>
        <p:spPr>
          <a:xfrm>
            <a:off x="5468111" y="4486655"/>
            <a:ext cx="1270000" cy="279400"/>
          </a:xfrm>
          <a:custGeom>
            <a:avLst/>
            <a:gdLst/>
            <a:ahLst/>
            <a:cxnLst/>
            <a:rect l="l" t="t" r="r" b="b"/>
            <a:pathLst>
              <a:path w="1270000" h="279400">
                <a:moveTo>
                  <a:pt x="0" y="0"/>
                </a:moveTo>
                <a:lnTo>
                  <a:pt x="198119" y="0"/>
                </a:lnTo>
              </a:path>
              <a:path w="1270000" h="279400">
                <a:moveTo>
                  <a:pt x="198119" y="0"/>
                </a:moveTo>
                <a:lnTo>
                  <a:pt x="1269491" y="0"/>
                </a:lnTo>
              </a:path>
              <a:path w="1270000" h="279400">
                <a:moveTo>
                  <a:pt x="198119" y="275843"/>
                </a:moveTo>
                <a:lnTo>
                  <a:pt x="198119" y="1524"/>
                </a:lnTo>
              </a:path>
              <a:path w="1270000" h="279400">
                <a:moveTo>
                  <a:pt x="195071" y="278891"/>
                </a:moveTo>
                <a:lnTo>
                  <a:pt x="1269491" y="278891"/>
                </a:lnTo>
              </a:path>
            </a:pathLst>
          </a:custGeom>
          <a:ln w="4572">
            <a:solidFill>
              <a:srgbClr val="00A86E"/>
            </a:solidFill>
          </a:ln>
        </p:spPr>
        <p:txBody>
          <a:bodyPr wrap="square" lIns="0" tIns="0" rIns="0" bIns="0" rtlCol="0"/>
          <a:lstStyle/>
          <a:p>
            <a:endParaRPr/>
          </a:p>
        </p:txBody>
      </p:sp>
      <p:sp>
        <p:nvSpPr>
          <p:cNvPr id="127" name="object 127"/>
          <p:cNvSpPr txBox="1"/>
          <p:nvPr/>
        </p:nvSpPr>
        <p:spPr>
          <a:xfrm>
            <a:off x="5502681" y="4339859"/>
            <a:ext cx="643890" cy="122555"/>
          </a:xfrm>
          <a:prstGeom prst="rect">
            <a:avLst/>
          </a:prstGeom>
        </p:spPr>
        <p:txBody>
          <a:bodyPr vert="horz" wrap="square" lIns="0" tIns="17145" rIns="0" bIns="0" rtlCol="0">
            <a:spAutoFit/>
          </a:bodyPr>
          <a:lstStyle/>
          <a:p>
            <a:pPr marL="12700">
              <a:lnSpc>
                <a:spcPct val="100000"/>
              </a:lnSpc>
              <a:spcBef>
                <a:spcPts val="135"/>
              </a:spcBef>
            </a:pPr>
            <a:r>
              <a:rPr sz="600" b="1" spc="-30" dirty="0">
                <a:solidFill>
                  <a:srgbClr val="00A86E"/>
                </a:solidFill>
                <a:latin typeface="Arial"/>
                <a:cs typeface="Arial"/>
              </a:rPr>
              <a:t>Salem</a:t>
            </a:r>
            <a:r>
              <a:rPr sz="600" b="1" spc="-55" dirty="0">
                <a:solidFill>
                  <a:srgbClr val="00A86E"/>
                </a:solidFill>
                <a:latin typeface="Arial"/>
                <a:cs typeface="Arial"/>
              </a:rPr>
              <a:t> </a:t>
            </a:r>
            <a:r>
              <a:rPr sz="600" b="1" spc="-40" dirty="0">
                <a:solidFill>
                  <a:srgbClr val="00A86E"/>
                </a:solidFill>
                <a:latin typeface="Arial"/>
                <a:cs typeface="Arial"/>
              </a:rPr>
              <a:t>Works</a:t>
            </a:r>
            <a:r>
              <a:rPr sz="600" b="1" spc="-25" dirty="0">
                <a:solidFill>
                  <a:srgbClr val="00A86E"/>
                </a:solidFill>
                <a:latin typeface="Arial"/>
                <a:cs typeface="Arial"/>
              </a:rPr>
              <a:t> </a:t>
            </a:r>
            <a:r>
              <a:rPr sz="600" b="1" spc="-10" dirty="0">
                <a:solidFill>
                  <a:srgbClr val="00A86E"/>
                </a:solidFill>
                <a:latin typeface="Arial"/>
                <a:cs typeface="Arial"/>
              </a:rPr>
              <a:t>(ISP)</a:t>
            </a:r>
            <a:endParaRPr sz="600">
              <a:latin typeface="Arial"/>
              <a:cs typeface="Arial"/>
            </a:endParaRPr>
          </a:p>
        </p:txBody>
      </p:sp>
      <p:pic>
        <p:nvPicPr>
          <p:cNvPr id="128" name="object 128"/>
          <p:cNvPicPr/>
          <p:nvPr/>
        </p:nvPicPr>
        <p:blipFill>
          <a:blip r:embed="rId36" cstate="print"/>
          <a:stretch>
            <a:fillRect/>
          </a:stretch>
        </p:blipFill>
        <p:spPr>
          <a:xfrm>
            <a:off x="5462015" y="4533900"/>
            <a:ext cx="161543" cy="161543"/>
          </a:xfrm>
          <a:prstGeom prst="rect">
            <a:avLst/>
          </a:prstGeom>
        </p:spPr>
      </p:pic>
      <p:sp>
        <p:nvSpPr>
          <p:cNvPr id="129" name="object 129"/>
          <p:cNvSpPr txBox="1"/>
          <p:nvPr/>
        </p:nvSpPr>
        <p:spPr>
          <a:xfrm>
            <a:off x="5499696" y="4536485"/>
            <a:ext cx="92710"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P</a:t>
            </a:r>
            <a:endParaRPr sz="800">
              <a:latin typeface="Arial"/>
              <a:cs typeface="Arial"/>
            </a:endParaRPr>
          </a:p>
        </p:txBody>
      </p:sp>
      <p:sp>
        <p:nvSpPr>
          <p:cNvPr id="130" name="object 130"/>
          <p:cNvSpPr txBox="1"/>
          <p:nvPr/>
        </p:nvSpPr>
        <p:spPr>
          <a:xfrm>
            <a:off x="5705331" y="4505928"/>
            <a:ext cx="939800" cy="226695"/>
          </a:xfrm>
          <a:prstGeom prst="rect">
            <a:avLst/>
          </a:prstGeom>
        </p:spPr>
        <p:txBody>
          <a:bodyPr vert="horz" wrap="square" lIns="0" tIns="12700" rIns="0" bIns="0" rtlCol="0">
            <a:spAutoFit/>
          </a:bodyPr>
          <a:lstStyle/>
          <a:p>
            <a:pPr marL="12700" marR="5080">
              <a:lnSpc>
                <a:spcPct val="110000"/>
              </a:lnSpc>
              <a:spcBef>
                <a:spcPts val="100"/>
              </a:spcBef>
            </a:pPr>
            <a:r>
              <a:rPr sz="600" spc="-20" dirty="0">
                <a:solidFill>
                  <a:srgbClr val="231F1F"/>
                </a:solidFill>
                <a:latin typeface="Arial MT"/>
                <a:cs typeface="Arial MT"/>
              </a:rPr>
              <a:t>Wirerod,</a:t>
            </a:r>
            <a:r>
              <a:rPr sz="600" spc="-5" dirty="0">
                <a:solidFill>
                  <a:srgbClr val="231F1F"/>
                </a:solidFill>
                <a:latin typeface="Arial MT"/>
                <a:cs typeface="Arial MT"/>
              </a:rPr>
              <a:t> </a:t>
            </a:r>
            <a:r>
              <a:rPr sz="600" spc="-30" dirty="0">
                <a:solidFill>
                  <a:srgbClr val="231F1F"/>
                </a:solidFill>
                <a:latin typeface="Arial MT"/>
                <a:cs typeface="Arial MT"/>
              </a:rPr>
              <a:t>alloy</a:t>
            </a:r>
            <a:r>
              <a:rPr sz="600" spc="-20" dirty="0">
                <a:solidFill>
                  <a:srgbClr val="231F1F"/>
                </a:solidFill>
                <a:latin typeface="Arial MT"/>
                <a:cs typeface="Arial MT"/>
              </a:rPr>
              <a:t> </a:t>
            </a:r>
            <a:r>
              <a:rPr sz="600" spc="-30" dirty="0">
                <a:solidFill>
                  <a:srgbClr val="231F1F"/>
                </a:solidFill>
                <a:latin typeface="Arial MT"/>
                <a:cs typeface="Arial MT"/>
              </a:rPr>
              <a:t>long</a:t>
            </a:r>
            <a:r>
              <a:rPr sz="600" spc="5" dirty="0">
                <a:solidFill>
                  <a:srgbClr val="231F1F"/>
                </a:solidFill>
                <a:latin typeface="Arial MT"/>
                <a:cs typeface="Arial MT"/>
              </a:rPr>
              <a:t> </a:t>
            </a:r>
            <a:r>
              <a:rPr sz="600" spc="-10" dirty="0">
                <a:solidFill>
                  <a:srgbClr val="231F1F"/>
                </a:solidFill>
                <a:latin typeface="Arial MT"/>
                <a:cs typeface="Arial MT"/>
              </a:rPr>
              <a:t>products,</a:t>
            </a:r>
            <a:r>
              <a:rPr sz="600" spc="500" dirty="0">
                <a:solidFill>
                  <a:srgbClr val="231F1F"/>
                </a:solidFill>
                <a:latin typeface="Arial MT"/>
                <a:cs typeface="Arial MT"/>
              </a:rPr>
              <a:t> </a:t>
            </a:r>
            <a:r>
              <a:rPr sz="600" spc="-10" dirty="0">
                <a:solidFill>
                  <a:srgbClr val="231F1F"/>
                </a:solidFill>
                <a:latin typeface="Arial MT"/>
                <a:cs typeface="Arial MT"/>
              </a:rPr>
              <a:t>billets/blooms</a:t>
            </a:r>
            <a:endParaRPr sz="600">
              <a:latin typeface="Arial MT"/>
              <a:cs typeface="Arial MT"/>
            </a:endParaRPr>
          </a:p>
        </p:txBody>
      </p:sp>
      <p:pic>
        <p:nvPicPr>
          <p:cNvPr id="131" name="object 131"/>
          <p:cNvPicPr/>
          <p:nvPr/>
        </p:nvPicPr>
        <p:blipFill>
          <a:blip r:embed="rId37" cstate="print"/>
          <a:stretch>
            <a:fillRect/>
          </a:stretch>
        </p:blipFill>
        <p:spPr>
          <a:xfrm>
            <a:off x="5462015" y="4767072"/>
            <a:ext cx="206502" cy="207263"/>
          </a:xfrm>
          <a:prstGeom prst="rect">
            <a:avLst/>
          </a:prstGeom>
        </p:spPr>
      </p:pic>
      <p:sp>
        <p:nvSpPr>
          <p:cNvPr id="132" name="object 132"/>
          <p:cNvSpPr txBox="1"/>
          <p:nvPr/>
        </p:nvSpPr>
        <p:spPr>
          <a:xfrm>
            <a:off x="5499696" y="4815391"/>
            <a:ext cx="98425"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C</a:t>
            </a:r>
            <a:endParaRPr sz="800">
              <a:latin typeface="Arial"/>
              <a:cs typeface="Arial"/>
            </a:endParaRPr>
          </a:p>
        </p:txBody>
      </p:sp>
      <p:sp>
        <p:nvSpPr>
          <p:cNvPr id="133" name="object 133"/>
          <p:cNvSpPr txBox="1"/>
          <p:nvPr/>
        </p:nvSpPr>
        <p:spPr>
          <a:xfrm>
            <a:off x="5705452" y="4801700"/>
            <a:ext cx="846455" cy="146685"/>
          </a:xfrm>
          <a:prstGeom prst="rect">
            <a:avLst/>
          </a:prstGeom>
        </p:spPr>
        <p:txBody>
          <a:bodyPr vert="horz" wrap="square" lIns="0" tIns="11430" rIns="0" bIns="0" rtlCol="0">
            <a:spAutoFit/>
          </a:bodyPr>
          <a:lstStyle/>
          <a:p>
            <a:pPr marL="12700">
              <a:lnSpc>
                <a:spcPct val="100000"/>
              </a:lnSpc>
              <a:spcBef>
                <a:spcPts val="90"/>
              </a:spcBef>
            </a:pPr>
            <a:r>
              <a:rPr sz="800" b="1" dirty="0">
                <a:solidFill>
                  <a:srgbClr val="231F1F"/>
                </a:solidFill>
                <a:latin typeface="Arial"/>
                <a:cs typeface="Arial"/>
              </a:rPr>
              <a:t>1</a:t>
            </a:r>
            <a:r>
              <a:rPr sz="800" b="1" spc="-15" dirty="0">
                <a:solidFill>
                  <a:srgbClr val="231F1F"/>
                </a:solidFill>
                <a:latin typeface="Arial"/>
                <a:cs typeface="Arial"/>
              </a:rPr>
              <a:t> </a:t>
            </a:r>
            <a:r>
              <a:rPr sz="800" b="1" spc="-110" dirty="0">
                <a:solidFill>
                  <a:srgbClr val="231F1F"/>
                </a:solidFill>
                <a:latin typeface="Arial"/>
                <a:cs typeface="Arial"/>
              </a:rPr>
              <a:t>MTPA</a:t>
            </a:r>
            <a:r>
              <a:rPr sz="800" b="1" spc="-125" dirty="0">
                <a:solidFill>
                  <a:srgbClr val="231F1F"/>
                </a:solidFill>
                <a:latin typeface="Arial"/>
                <a:cs typeface="Arial"/>
              </a:rPr>
              <a:t> </a:t>
            </a:r>
            <a:r>
              <a:rPr sz="800" b="1" spc="-55" dirty="0">
                <a:solidFill>
                  <a:srgbClr val="231F1F"/>
                </a:solidFill>
                <a:latin typeface="Arial"/>
                <a:cs typeface="Arial"/>
              </a:rPr>
              <a:t>crude</a:t>
            </a:r>
            <a:r>
              <a:rPr sz="800" b="1" spc="-75" dirty="0">
                <a:solidFill>
                  <a:srgbClr val="231F1F"/>
                </a:solidFill>
                <a:latin typeface="Arial"/>
                <a:cs typeface="Arial"/>
              </a:rPr>
              <a:t> </a:t>
            </a:r>
            <a:r>
              <a:rPr sz="800" b="1" spc="-10" dirty="0">
                <a:solidFill>
                  <a:srgbClr val="231F1F"/>
                </a:solidFill>
                <a:latin typeface="Arial"/>
                <a:cs typeface="Arial"/>
              </a:rPr>
              <a:t>steel</a:t>
            </a:r>
            <a:endParaRPr sz="800">
              <a:latin typeface="Arial"/>
              <a:cs typeface="Arial"/>
            </a:endParaRPr>
          </a:p>
        </p:txBody>
      </p:sp>
      <p:sp>
        <p:nvSpPr>
          <p:cNvPr id="134" name="object 134"/>
          <p:cNvSpPr/>
          <p:nvPr/>
        </p:nvSpPr>
        <p:spPr>
          <a:xfrm>
            <a:off x="8345423" y="1725167"/>
            <a:ext cx="1271270" cy="527685"/>
          </a:xfrm>
          <a:custGeom>
            <a:avLst/>
            <a:gdLst/>
            <a:ahLst/>
            <a:cxnLst/>
            <a:rect l="l" t="t" r="r" b="b"/>
            <a:pathLst>
              <a:path w="1271270" h="527685">
                <a:moveTo>
                  <a:pt x="0" y="0"/>
                </a:moveTo>
                <a:lnTo>
                  <a:pt x="198120" y="0"/>
                </a:lnTo>
              </a:path>
              <a:path w="1271270" h="527685">
                <a:moveTo>
                  <a:pt x="198120" y="0"/>
                </a:moveTo>
                <a:lnTo>
                  <a:pt x="1271016" y="0"/>
                </a:lnTo>
              </a:path>
              <a:path w="1271270" h="527685">
                <a:moveTo>
                  <a:pt x="198120" y="275844"/>
                </a:moveTo>
                <a:lnTo>
                  <a:pt x="198120" y="1524"/>
                </a:lnTo>
              </a:path>
              <a:path w="1271270" h="527685">
                <a:moveTo>
                  <a:pt x="196596" y="278891"/>
                </a:moveTo>
                <a:lnTo>
                  <a:pt x="1271016" y="278891"/>
                </a:lnTo>
              </a:path>
              <a:path w="1271270" h="527685">
                <a:moveTo>
                  <a:pt x="198120" y="527304"/>
                </a:moveTo>
                <a:lnTo>
                  <a:pt x="198120" y="280416"/>
                </a:lnTo>
              </a:path>
            </a:pathLst>
          </a:custGeom>
          <a:ln w="4572">
            <a:solidFill>
              <a:srgbClr val="00A86E"/>
            </a:solidFill>
          </a:ln>
        </p:spPr>
        <p:txBody>
          <a:bodyPr wrap="square" lIns="0" tIns="0" rIns="0" bIns="0" rtlCol="0"/>
          <a:lstStyle/>
          <a:p>
            <a:endParaRPr/>
          </a:p>
        </p:txBody>
      </p:sp>
      <p:sp>
        <p:nvSpPr>
          <p:cNvPr id="135" name="object 135"/>
          <p:cNvSpPr txBox="1"/>
          <p:nvPr/>
        </p:nvSpPr>
        <p:spPr>
          <a:xfrm>
            <a:off x="8381500" y="1578372"/>
            <a:ext cx="520700" cy="122555"/>
          </a:xfrm>
          <a:prstGeom prst="rect">
            <a:avLst/>
          </a:prstGeom>
        </p:spPr>
        <p:txBody>
          <a:bodyPr vert="horz" wrap="square" lIns="0" tIns="17145" rIns="0" bIns="0" rtlCol="0">
            <a:spAutoFit/>
          </a:bodyPr>
          <a:lstStyle/>
          <a:p>
            <a:pPr marL="12700">
              <a:lnSpc>
                <a:spcPct val="100000"/>
              </a:lnSpc>
              <a:spcBef>
                <a:spcPts val="135"/>
              </a:spcBef>
            </a:pPr>
            <a:r>
              <a:rPr sz="600" b="1" spc="-35" dirty="0">
                <a:solidFill>
                  <a:srgbClr val="00A86E"/>
                </a:solidFill>
                <a:latin typeface="Arial"/>
                <a:cs typeface="Arial"/>
              </a:rPr>
              <a:t>Raigarh</a:t>
            </a:r>
            <a:r>
              <a:rPr sz="600" b="1" spc="-25" dirty="0">
                <a:solidFill>
                  <a:srgbClr val="00A86E"/>
                </a:solidFill>
                <a:latin typeface="Arial"/>
                <a:cs typeface="Arial"/>
              </a:rPr>
              <a:t> </a:t>
            </a:r>
            <a:r>
              <a:rPr sz="600" b="1" spc="-10" dirty="0">
                <a:solidFill>
                  <a:srgbClr val="00A86E"/>
                </a:solidFill>
                <a:latin typeface="Arial"/>
                <a:cs typeface="Arial"/>
              </a:rPr>
              <a:t>Works</a:t>
            </a:r>
            <a:endParaRPr sz="600">
              <a:latin typeface="Arial"/>
              <a:cs typeface="Arial"/>
            </a:endParaRPr>
          </a:p>
        </p:txBody>
      </p:sp>
      <p:pic>
        <p:nvPicPr>
          <p:cNvPr id="136" name="object 136"/>
          <p:cNvPicPr/>
          <p:nvPr/>
        </p:nvPicPr>
        <p:blipFill>
          <a:blip r:embed="rId38" cstate="print"/>
          <a:stretch>
            <a:fillRect/>
          </a:stretch>
        </p:blipFill>
        <p:spPr>
          <a:xfrm>
            <a:off x="8337803" y="1769364"/>
            <a:ext cx="166116" cy="161543"/>
          </a:xfrm>
          <a:prstGeom prst="rect">
            <a:avLst/>
          </a:prstGeom>
        </p:spPr>
      </p:pic>
      <p:sp>
        <p:nvSpPr>
          <p:cNvPr id="137" name="object 137"/>
          <p:cNvSpPr txBox="1"/>
          <p:nvPr/>
        </p:nvSpPr>
        <p:spPr>
          <a:xfrm>
            <a:off x="8378571" y="1774998"/>
            <a:ext cx="92710"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P</a:t>
            </a:r>
            <a:endParaRPr sz="800">
              <a:latin typeface="Arial"/>
              <a:cs typeface="Arial"/>
            </a:endParaRPr>
          </a:p>
        </p:txBody>
      </p:sp>
      <p:sp>
        <p:nvSpPr>
          <p:cNvPr id="138" name="object 138"/>
          <p:cNvSpPr txBox="1"/>
          <p:nvPr/>
        </p:nvSpPr>
        <p:spPr>
          <a:xfrm>
            <a:off x="8582613" y="1744494"/>
            <a:ext cx="842644" cy="226695"/>
          </a:xfrm>
          <a:prstGeom prst="rect">
            <a:avLst/>
          </a:prstGeom>
        </p:spPr>
        <p:txBody>
          <a:bodyPr vert="horz" wrap="square" lIns="0" tIns="12700" rIns="0" bIns="0" rtlCol="0">
            <a:spAutoFit/>
          </a:bodyPr>
          <a:lstStyle/>
          <a:p>
            <a:pPr marL="12700" marR="5080">
              <a:lnSpc>
                <a:spcPct val="110000"/>
              </a:lnSpc>
              <a:spcBef>
                <a:spcPts val="100"/>
              </a:spcBef>
            </a:pPr>
            <a:r>
              <a:rPr sz="600" spc="-40" dirty="0">
                <a:solidFill>
                  <a:srgbClr val="231F1F"/>
                </a:solidFill>
                <a:latin typeface="Arial MT"/>
                <a:cs typeface="Arial MT"/>
              </a:rPr>
              <a:t>Rebars,</a:t>
            </a:r>
            <a:r>
              <a:rPr sz="600" dirty="0">
                <a:solidFill>
                  <a:srgbClr val="231F1F"/>
                </a:solidFill>
                <a:latin typeface="Arial MT"/>
                <a:cs typeface="Arial MT"/>
              </a:rPr>
              <a:t> </a:t>
            </a:r>
            <a:r>
              <a:rPr sz="600" spc="-30" dirty="0">
                <a:solidFill>
                  <a:srgbClr val="231F1F"/>
                </a:solidFill>
                <a:latin typeface="Arial MT"/>
                <a:cs typeface="Arial MT"/>
              </a:rPr>
              <a:t>alloy</a:t>
            </a:r>
            <a:r>
              <a:rPr sz="600" dirty="0">
                <a:solidFill>
                  <a:srgbClr val="231F1F"/>
                </a:solidFill>
                <a:latin typeface="Arial MT"/>
                <a:cs typeface="Arial MT"/>
              </a:rPr>
              <a:t> </a:t>
            </a:r>
            <a:r>
              <a:rPr sz="600" spc="-25" dirty="0">
                <a:solidFill>
                  <a:srgbClr val="231F1F"/>
                </a:solidFill>
                <a:latin typeface="Arial MT"/>
                <a:cs typeface="Arial MT"/>
              </a:rPr>
              <a:t>special</a:t>
            </a:r>
            <a:r>
              <a:rPr sz="600" spc="-15" dirty="0">
                <a:solidFill>
                  <a:srgbClr val="231F1F"/>
                </a:solidFill>
                <a:latin typeface="Arial MT"/>
                <a:cs typeface="Arial MT"/>
              </a:rPr>
              <a:t> </a:t>
            </a:r>
            <a:r>
              <a:rPr sz="600" spc="-10" dirty="0">
                <a:solidFill>
                  <a:srgbClr val="231F1F"/>
                </a:solidFill>
                <a:latin typeface="Arial MT"/>
                <a:cs typeface="Arial MT"/>
              </a:rPr>
              <a:t>steel</a:t>
            </a:r>
            <a:r>
              <a:rPr sz="600" spc="500" dirty="0">
                <a:solidFill>
                  <a:srgbClr val="231F1F"/>
                </a:solidFill>
                <a:latin typeface="Arial MT"/>
                <a:cs typeface="Arial MT"/>
              </a:rPr>
              <a:t> </a:t>
            </a:r>
            <a:r>
              <a:rPr sz="600" spc="-20" dirty="0">
                <a:solidFill>
                  <a:srgbClr val="231F1F"/>
                </a:solidFill>
                <a:latin typeface="Arial MT"/>
                <a:cs typeface="Arial MT"/>
              </a:rPr>
              <a:t>products, </a:t>
            </a:r>
            <a:r>
              <a:rPr sz="600" spc="-25" dirty="0">
                <a:solidFill>
                  <a:srgbClr val="231F1F"/>
                </a:solidFill>
                <a:latin typeface="Arial MT"/>
                <a:cs typeface="Arial MT"/>
              </a:rPr>
              <a:t>slabs,</a:t>
            </a:r>
            <a:r>
              <a:rPr sz="600" spc="40" dirty="0">
                <a:solidFill>
                  <a:srgbClr val="231F1F"/>
                </a:solidFill>
                <a:latin typeface="Arial MT"/>
                <a:cs typeface="Arial MT"/>
              </a:rPr>
              <a:t> </a:t>
            </a:r>
            <a:r>
              <a:rPr sz="600" spc="-10" dirty="0">
                <a:solidFill>
                  <a:srgbClr val="231F1F"/>
                </a:solidFill>
                <a:latin typeface="Arial MT"/>
                <a:cs typeface="Arial MT"/>
              </a:rPr>
              <a:t>billets</a:t>
            </a:r>
            <a:endParaRPr sz="600">
              <a:latin typeface="Arial MT"/>
              <a:cs typeface="Arial MT"/>
            </a:endParaRPr>
          </a:p>
        </p:txBody>
      </p:sp>
      <p:pic>
        <p:nvPicPr>
          <p:cNvPr id="139" name="object 139"/>
          <p:cNvPicPr/>
          <p:nvPr/>
        </p:nvPicPr>
        <p:blipFill>
          <a:blip r:embed="rId39" cstate="print"/>
          <a:stretch>
            <a:fillRect/>
          </a:stretch>
        </p:blipFill>
        <p:spPr>
          <a:xfrm>
            <a:off x="8337803" y="2048255"/>
            <a:ext cx="166116" cy="161543"/>
          </a:xfrm>
          <a:prstGeom prst="rect">
            <a:avLst/>
          </a:prstGeom>
        </p:spPr>
      </p:pic>
      <p:sp>
        <p:nvSpPr>
          <p:cNvPr id="140" name="object 140"/>
          <p:cNvSpPr txBox="1"/>
          <p:nvPr/>
        </p:nvSpPr>
        <p:spPr>
          <a:xfrm>
            <a:off x="8378571" y="2053867"/>
            <a:ext cx="98425" cy="146685"/>
          </a:xfrm>
          <a:prstGeom prst="rect">
            <a:avLst/>
          </a:prstGeom>
        </p:spPr>
        <p:txBody>
          <a:bodyPr vert="horz" wrap="square" lIns="0" tIns="11430" rIns="0" bIns="0" rtlCol="0">
            <a:spAutoFit/>
          </a:bodyPr>
          <a:lstStyle/>
          <a:p>
            <a:pPr marL="12700">
              <a:lnSpc>
                <a:spcPct val="100000"/>
              </a:lnSpc>
              <a:spcBef>
                <a:spcPts val="90"/>
              </a:spcBef>
            </a:pPr>
            <a:r>
              <a:rPr sz="800" b="1" spc="-50" dirty="0">
                <a:solidFill>
                  <a:srgbClr val="FFFFFF"/>
                </a:solidFill>
                <a:latin typeface="Arial"/>
                <a:cs typeface="Arial"/>
              </a:rPr>
              <a:t>C</a:t>
            </a:r>
            <a:endParaRPr sz="800">
              <a:latin typeface="Arial"/>
              <a:cs typeface="Arial"/>
            </a:endParaRPr>
          </a:p>
        </p:txBody>
      </p:sp>
      <p:sp>
        <p:nvSpPr>
          <p:cNvPr id="141" name="object 141"/>
          <p:cNvSpPr txBox="1"/>
          <p:nvPr/>
        </p:nvSpPr>
        <p:spPr>
          <a:xfrm>
            <a:off x="8582793" y="2040164"/>
            <a:ext cx="979805" cy="146685"/>
          </a:xfrm>
          <a:prstGeom prst="rect">
            <a:avLst/>
          </a:prstGeom>
        </p:spPr>
        <p:txBody>
          <a:bodyPr vert="horz" wrap="square" lIns="0" tIns="11430" rIns="0" bIns="0" rtlCol="0">
            <a:spAutoFit/>
          </a:bodyPr>
          <a:lstStyle/>
          <a:p>
            <a:pPr marL="12700">
              <a:lnSpc>
                <a:spcPct val="100000"/>
              </a:lnSpc>
              <a:spcBef>
                <a:spcPts val="90"/>
              </a:spcBef>
            </a:pPr>
            <a:r>
              <a:rPr sz="800" b="1" spc="-35" dirty="0">
                <a:solidFill>
                  <a:srgbClr val="231F1F"/>
                </a:solidFill>
                <a:latin typeface="Arial"/>
                <a:cs typeface="Arial"/>
              </a:rPr>
              <a:t>0.95</a:t>
            </a:r>
            <a:r>
              <a:rPr sz="800" b="1" spc="-10" dirty="0">
                <a:solidFill>
                  <a:srgbClr val="231F1F"/>
                </a:solidFill>
                <a:latin typeface="Arial"/>
                <a:cs typeface="Arial"/>
              </a:rPr>
              <a:t> </a:t>
            </a:r>
            <a:r>
              <a:rPr sz="800" b="1" spc="-105" dirty="0">
                <a:solidFill>
                  <a:srgbClr val="231F1F"/>
                </a:solidFill>
                <a:latin typeface="Arial"/>
                <a:cs typeface="Arial"/>
              </a:rPr>
              <a:t>MTPA</a:t>
            </a:r>
            <a:r>
              <a:rPr sz="800" b="1" spc="-110" dirty="0">
                <a:solidFill>
                  <a:srgbClr val="231F1F"/>
                </a:solidFill>
                <a:latin typeface="Arial"/>
                <a:cs typeface="Arial"/>
              </a:rPr>
              <a:t> </a:t>
            </a:r>
            <a:r>
              <a:rPr sz="800" b="1" spc="-55" dirty="0">
                <a:solidFill>
                  <a:srgbClr val="231F1F"/>
                </a:solidFill>
                <a:latin typeface="Arial"/>
                <a:cs typeface="Arial"/>
              </a:rPr>
              <a:t>crude </a:t>
            </a:r>
            <a:r>
              <a:rPr sz="800" b="1" spc="-10" dirty="0">
                <a:solidFill>
                  <a:srgbClr val="231F1F"/>
                </a:solidFill>
                <a:latin typeface="Arial"/>
                <a:cs typeface="Arial"/>
              </a:rPr>
              <a:t>steel</a:t>
            </a:r>
            <a:endParaRPr sz="800">
              <a:latin typeface="Arial"/>
              <a:cs typeface="Arial"/>
            </a:endParaRPr>
          </a:p>
        </p:txBody>
      </p:sp>
      <p:sp>
        <p:nvSpPr>
          <p:cNvPr id="142" name="object 142"/>
          <p:cNvSpPr txBox="1"/>
          <p:nvPr/>
        </p:nvSpPr>
        <p:spPr>
          <a:xfrm>
            <a:off x="3808476" y="1370075"/>
            <a:ext cx="707390" cy="94615"/>
          </a:xfrm>
          <a:prstGeom prst="rect">
            <a:avLst/>
          </a:prstGeom>
          <a:solidFill>
            <a:srgbClr val="C1E8FB"/>
          </a:solidFill>
        </p:spPr>
        <p:txBody>
          <a:bodyPr vert="horz" wrap="square" lIns="0" tIns="11430" rIns="0" bIns="0" rtlCol="0">
            <a:spAutoFit/>
          </a:bodyPr>
          <a:lstStyle/>
          <a:p>
            <a:pPr marL="27305">
              <a:lnSpc>
                <a:spcPct val="100000"/>
              </a:lnSpc>
              <a:spcBef>
                <a:spcPts val="90"/>
              </a:spcBef>
            </a:pPr>
            <a:r>
              <a:rPr sz="450" spc="-20" dirty="0">
                <a:solidFill>
                  <a:srgbClr val="231F1F"/>
                </a:solidFill>
                <a:latin typeface="Arial MT"/>
                <a:cs typeface="Arial MT"/>
              </a:rPr>
              <a:t>Operational</a:t>
            </a:r>
            <a:r>
              <a:rPr sz="450" spc="15" dirty="0">
                <a:solidFill>
                  <a:srgbClr val="231F1F"/>
                </a:solidFill>
                <a:latin typeface="Arial MT"/>
                <a:cs typeface="Arial MT"/>
              </a:rPr>
              <a:t> </a:t>
            </a:r>
            <a:r>
              <a:rPr sz="450" spc="-10" dirty="0">
                <a:solidFill>
                  <a:srgbClr val="231F1F"/>
                </a:solidFill>
                <a:latin typeface="Arial MT"/>
                <a:cs typeface="Arial MT"/>
              </a:rPr>
              <a:t>iron</a:t>
            </a:r>
            <a:r>
              <a:rPr sz="450" spc="5" dirty="0">
                <a:solidFill>
                  <a:srgbClr val="231F1F"/>
                </a:solidFill>
                <a:latin typeface="Arial MT"/>
                <a:cs typeface="Arial MT"/>
              </a:rPr>
              <a:t> </a:t>
            </a:r>
            <a:r>
              <a:rPr sz="450" dirty="0">
                <a:solidFill>
                  <a:srgbClr val="231F1F"/>
                </a:solidFill>
                <a:latin typeface="Arial MT"/>
                <a:cs typeface="Arial MT"/>
              </a:rPr>
              <a:t>ore </a:t>
            </a:r>
            <a:r>
              <a:rPr sz="450" spc="-10" dirty="0">
                <a:solidFill>
                  <a:srgbClr val="231F1F"/>
                </a:solidFill>
                <a:latin typeface="Arial MT"/>
                <a:cs typeface="Arial MT"/>
              </a:rPr>
              <a:t>mines</a:t>
            </a:r>
            <a:endParaRPr sz="450">
              <a:latin typeface="Arial MT"/>
              <a:cs typeface="Arial MT"/>
            </a:endParaRPr>
          </a:p>
        </p:txBody>
      </p:sp>
      <p:sp>
        <p:nvSpPr>
          <p:cNvPr id="143" name="object 143"/>
          <p:cNvSpPr txBox="1"/>
          <p:nvPr/>
        </p:nvSpPr>
        <p:spPr>
          <a:xfrm>
            <a:off x="5447804" y="5793706"/>
            <a:ext cx="1615440" cy="755650"/>
          </a:xfrm>
          <a:prstGeom prst="rect">
            <a:avLst/>
          </a:prstGeom>
        </p:spPr>
        <p:txBody>
          <a:bodyPr vert="horz" wrap="square" lIns="0" tIns="17145" rIns="0" bIns="0" rtlCol="0">
            <a:spAutoFit/>
          </a:bodyPr>
          <a:lstStyle/>
          <a:p>
            <a:pPr marL="12700">
              <a:lnSpc>
                <a:spcPct val="100000"/>
              </a:lnSpc>
              <a:spcBef>
                <a:spcPts val="135"/>
              </a:spcBef>
            </a:pPr>
            <a:r>
              <a:rPr sz="4750" spc="-65" dirty="0">
                <a:solidFill>
                  <a:srgbClr val="FFFFFF"/>
                </a:solidFill>
                <a:latin typeface="Arial MT"/>
                <a:cs typeface="Arial MT"/>
              </a:rPr>
              <a:t>50</a:t>
            </a:r>
            <a:r>
              <a:rPr sz="4750" spc="-535" dirty="0">
                <a:solidFill>
                  <a:srgbClr val="FFFFFF"/>
                </a:solidFill>
                <a:latin typeface="Arial MT"/>
                <a:cs typeface="Arial MT"/>
              </a:rPr>
              <a:t> </a:t>
            </a:r>
            <a:r>
              <a:rPr sz="2850" spc="-375" dirty="0">
                <a:solidFill>
                  <a:srgbClr val="FFFFFF"/>
                </a:solidFill>
                <a:latin typeface="Arial MT"/>
                <a:cs typeface="Arial MT"/>
              </a:rPr>
              <a:t>MTPA</a:t>
            </a:r>
            <a:endParaRPr sz="2850">
              <a:latin typeface="Arial MT"/>
              <a:cs typeface="Arial MT"/>
            </a:endParaRPr>
          </a:p>
        </p:txBody>
      </p:sp>
      <p:sp>
        <p:nvSpPr>
          <p:cNvPr id="144" name="object 144"/>
          <p:cNvSpPr txBox="1"/>
          <p:nvPr/>
        </p:nvSpPr>
        <p:spPr>
          <a:xfrm>
            <a:off x="3569191" y="5077551"/>
            <a:ext cx="3181985" cy="314325"/>
          </a:xfrm>
          <a:prstGeom prst="rect">
            <a:avLst/>
          </a:prstGeom>
        </p:spPr>
        <p:txBody>
          <a:bodyPr vert="horz" wrap="square" lIns="0" tIns="0" rIns="0" bIns="0" rtlCol="0">
            <a:spAutoFit/>
          </a:bodyPr>
          <a:lstStyle/>
          <a:p>
            <a:pPr>
              <a:lnSpc>
                <a:spcPts val="665"/>
              </a:lnSpc>
            </a:pPr>
            <a:r>
              <a:rPr sz="600" spc="-20" dirty="0">
                <a:solidFill>
                  <a:srgbClr val="231F1F"/>
                </a:solidFill>
                <a:latin typeface="Arial MT"/>
                <a:cs typeface="Arial MT"/>
              </a:rPr>
              <a:t>Ohio</a:t>
            </a:r>
            <a:endParaRPr sz="600">
              <a:latin typeface="Arial MT"/>
              <a:cs typeface="Arial MT"/>
            </a:endParaRPr>
          </a:p>
          <a:p>
            <a:pPr marL="2014220">
              <a:lnSpc>
                <a:spcPts val="819"/>
              </a:lnSpc>
              <a:spcBef>
                <a:spcPts val="280"/>
              </a:spcBef>
              <a:tabLst>
                <a:tab pos="2849245" algn="l"/>
              </a:tabLst>
            </a:pPr>
            <a:r>
              <a:rPr sz="700" spc="-40" dirty="0">
                <a:solidFill>
                  <a:srgbClr val="231F1F"/>
                </a:solidFill>
                <a:latin typeface="Arial MT"/>
                <a:cs typeface="Arial MT"/>
              </a:rPr>
              <a:t>Key</a:t>
            </a:r>
            <a:r>
              <a:rPr sz="700" spc="-90" dirty="0">
                <a:solidFill>
                  <a:srgbClr val="231F1F"/>
                </a:solidFill>
                <a:latin typeface="Arial MT"/>
                <a:cs typeface="Arial MT"/>
              </a:rPr>
              <a:t> </a:t>
            </a:r>
            <a:r>
              <a:rPr sz="700" spc="-10" dirty="0">
                <a:solidFill>
                  <a:srgbClr val="231F1F"/>
                </a:solidFill>
                <a:latin typeface="Arial MT"/>
                <a:cs typeface="Arial MT"/>
              </a:rPr>
              <a:t>Products</a:t>
            </a:r>
            <a:r>
              <a:rPr sz="700" dirty="0">
                <a:solidFill>
                  <a:srgbClr val="231F1F"/>
                </a:solidFill>
                <a:latin typeface="Arial MT"/>
                <a:cs typeface="Arial MT"/>
              </a:rPr>
              <a:t>	</a:t>
            </a:r>
            <a:r>
              <a:rPr sz="700" spc="-25" dirty="0">
                <a:solidFill>
                  <a:srgbClr val="231F1F"/>
                </a:solidFill>
                <a:latin typeface="Arial MT"/>
                <a:cs typeface="Arial MT"/>
              </a:rPr>
              <a:t>Capacity</a:t>
            </a:r>
            <a:endParaRPr sz="700">
              <a:latin typeface="Arial MT"/>
              <a:cs typeface="Arial MT"/>
            </a:endParaRPr>
          </a:p>
          <a:p>
            <a:pPr marL="254000">
              <a:lnSpc>
                <a:spcPts val="700"/>
              </a:lnSpc>
            </a:pPr>
            <a:r>
              <a:rPr sz="600" spc="-10" dirty="0">
                <a:solidFill>
                  <a:srgbClr val="231F1F"/>
                </a:solidFill>
                <a:latin typeface="Arial MT"/>
                <a:cs typeface="Arial MT"/>
              </a:rPr>
              <a:t>Baytown</a:t>
            </a:r>
            <a:endParaRPr sz="600">
              <a:latin typeface="Arial MT"/>
              <a:cs typeface="Arial MT"/>
            </a:endParaRPr>
          </a:p>
        </p:txBody>
      </p:sp>
      <p:grpSp>
        <p:nvGrpSpPr>
          <p:cNvPr id="145" name="object 145"/>
          <p:cNvGrpSpPr/>
          <p:nvPr/>
        </p:nvGrpSpPr>
        <p:grpSpPr>
          <a:xfrm>
            <a:off x="629920" y="2889503"/>
            <a:ext cx="9428480" cy="3665854"/>
            <a:chOff x="629920" y="2889503"/>
            <a:chExt cx="9428480" cy="3665854"/>
          </a:xfrm>
        </p:grpSpPr>
        <p:pic>
          <p:nvPicPr>
            <p:cNvPr id="146" name="object 146"/>
            <p:cNvPicPr/>
            <p:nvPr/>
          </p:nvPicPr>
          <p:blipFill>
            <a:blip r:embed="rId40" cstate="print"/>
            <a:stretch>
              <a:fillRect/>
            </a:stretch>
          </p:blipFill>
          <p:spPr>
            <a:xfrm>
              <a:off x="6891528" y="2967227"/>
              <a:ext cx="3166871" cy="1246632"/>
            </a:xfrm>
            <a:prstGeom prst="rect">
              <a:avLst/>
            </a:prstGeom>
          </p:spPr>
        </p:pic>
        <p:sp>
          <p:nvSpPr>
            <p:cNvPr id="147" name="object 147"/>
            <p:cNvSpPr/>
            <p:nvPr/>
          </p:nvSpPr>
          <p:spPr>
            <a:xfrm>
              <a:off x="6897623" y="2962656"/>
              <a:ext cx="3157855" cy="7620"/>
            </a:xfrm>
            <a:custGeom>
              <a:avLst/>
              <a:gdLst/>
              <a:ahLst/>
              <a:cxnLst/>
              <a:rect l="l" t="t" r="r" b="b"/>
              <a:pathLst>
                <a:path w="3157854" h="7619">
                  <a:moveTo>
                    <a:pt x="3157728" y="7619"/>
                  </a:moveTo>
                  <a:lnTo>
                    <a:pt x="0" y="7619"/>
                  </a:lnTo>
                  <a:lnTo>
                    <a:pt x="0" y="0"/>
                  </a:lnTo>
                  <a:lnTo>
                    <a:pt x="3157728" y="0"/>
                  </a:lnTo>
                  <a:lnTo>
                    <a:pt x="3157728" y="7619"/>
                  </a:lnTo>
                  <a:close/>
                </a:path>
              </a:pathLst>
            </a:custGeom>
            <a:solidFill>
              <a:srgbClr val="000000"/>
            </a:solidFill>
          </p:spPr>
          <p:txBody>
            <a:bodyPr wrap="square" lIns="0" tIns="0" rIns="0" bIns="0" rtlCol="0"/>
            <a:lstStyle/>
            <a:p>
              <a:endParaRPr/>
            </a:p>
          </p:txBody>
        </p:sp>
        <p:pic>
          <p:nvPicPr>
            <p:cNvPr id="148" name="object 148"/>
            <p:cNvPicPr/>
            <p:nvPr/>
          </p:nvPicPr>
          <p:blipFill>
            <a:blip r:embed="rId41" cstate="print"/>
            <a:stretch>
              <a:fillRect/>
            </a:stretch>
          </p:blipFill>
          <p:spPr>
            <a:xfrm>
              <a:off x="7024116" y="2889503"/>
              <a:ext cx="153923" cy="153924"/>
            </a:xfrm>
            <a:prstGeom prst="rect">
              <a:avLst/>
            </a:prstGeom>
          </p:spPr>
        </p:pic>
        <p:sp>
          <p:nvSpPr>
            <p:cNvPr id="149" name="object 149"/>
            <p:cNvSpPr/>
            <p:nvPr/>
          </p:nvSpPr>
          <p:spPr>
            <a:xfrm>
              <a:off x="5458967" y="6550152"/>
              <a:ext cx="4165600" cy="0"/>
            </a:xfrm>
            <a:custGeom>
              <a:avLst/>
              <a:gdLst/>
              <a:ahLst/>
              <a:cxnLst/>
              <a:rect l="l" t="t" r="r" b="b"/>
              <a:pathLst>
                <a:path w="4165600">
                  <a:moveTo>
                    <a:pt x="0" y="0"/>
                  </a:moveTo>
                  <a:lnTo>
                    <a:pt x="4165092" y="0"/>
                  </a:lnTo>
                </a:path>
              </a:pathLst>
            </a:custGeom>
            <a:ln w="9144">
              <a:solidFill>
                <a:srgbClr val="1F449E"/>
              </a:solidFill>
            </a:ln>
          </p:spPr>
          <p:txBody>
            <a:bodyPr wrap="square" lIns="0" tIns="0" rIns="0" bIns="0" rtlCol="0"/>
            <a:lstStyle/>
            <a:p>
              <a:endParaRPr/>
            </a:p>
          </p:txBody>
        </p:sp>
        <p:sp>
          <p:nvSpPr>
            <p:cNvPr id="150" name="object 150"/>
            <p:cNvSpPr/>
            <p:nvPr/>
          </p:nvSpPr>
          <p:spPr>
            <a:xfrm>
              <a:off x="632460" y="3183635"/>
              <a:ext cx="501650" cy="163195"/>
            </a:xfrm>
            <a:custGeom>
              <a:avLst/>
              <a:gdLst/>
              <a:ahLst/>
              <a:cxnLst/>
              <a:rect l="l" t="t" r="r" b="b"/>
              <a:pathLst>
                <a:path w="501650" h="163195">
                  <a:moveTo>
                    <a:pt x="501395" y="163067"/>
                  </a:moveTo>
                  <a:lnTo>
                    <a:pt x="501395" y="0"/>
                  </a:lnTo>
                  <a:lnTo>
                    <a:pt x="0" y="0"/>
                  </a:lnTo>
                </a:path>
              </a:pathLst>
            </a:custGeom>
            <a:ln w="4572">
              <a:solidFill>
                <a:srgbClr val="00BACF"/>
              </a:solidFill>
            </a:ln>
          </p:spPr>
          <p:txBody>
            <a:bodyPr wrap="square" lIns="0" tIns="0" rIns="0" bIns="0" rtlCol="0"/>
            <a:lstStyle/>
            <a:p>
              <a:endParaRPr/>
            </a:p>
          </p:txBody>
        </p:sp>
        <p:sp>
          <p:nvSpPr>
            <p:cNvPr id="151" name="object 151"/>
            <p:cNvSpPr/>
            <p:nvPr/>
          </p:nvSpPr>
          <p:spPr>
            <a:xfrm>
              <a:off x="1124712" y="3346703"/>
              <a:ext cx="17145" cy="17145"/>
            </a:xfrm>
            <a:custGeom>
              <a:avLst/>
              <a:gdLst/>
              <a:ahLst/>
              <a:cxnLst/>
              <a:rect l="l" t="t" r="r" b="b"/>
              <a:pathLst>
                <a:path w="17144" h="17145">
                  <a:moveTo>
                    <a:pt x="9143" y="16763"/>
                  </a:moveTo>
                  <a:lnTo>
                    <a:pt x="13715" y="16763"/>
                  </a:lnTo>
                  <a:lnTo>
                    <a:pt x="16763" y="13715"/>
                  </a:lnTo>
                  <a:lnTo>
                    <a:pt x="16763" y="9143"/>
                  </a:lnTo>
                  <a:lnTo>
                    <a:pt x="16763" y="4571"/>
                  </a:lnTo>
                  <a:lnTo>
                    <a:pt x="13715" y="0"/>
                  </a:lnTo>
                  <a:lnTo>
                    <a:pt x="9143" y="0"/>
                  </a:lnTo>
                  <a:lnTo>
                    <a:pt x="4571" y="0"/>
                  </a:lnTo>
                  <a:lnTo>
                    <a:pt x="0" y="4571"/>
                  </a:lnTo>
                  <a:lnTo>
                    <a:pt x="0" y="9143"/>
                  </a:lnTo>
                  <a:lnTo>
                    <a:pt x="0" y="13715"/>
                  </a:lnTo>
                  <a:lnTo>
                    <a:pt x="4571" y="16763"/>
                  </a:lnTo>
                  <a:lnTo>
                    <a:pt x="9143" y="16763"/>
                  </a:lnTo>
                  <a:close/>
                </a:path>
              </a:pathLst>
            </a:custGeom>
            <a:ln w="4572">
              <a:solidFill>
                <a:srgbClr val="00BACF"/>
              </a:solidFill>
            </a:ln>
          </p:spPr>
          <p:txBody>
            <a:bodyPr wrap="square" lIns="0" tIns="0" rIns="0" bIns="0" rtlCol="0"/>
            <a:lstStyle/>
            <a:p>
              <a:endParaRPr/>
            </a:p>
          </p:txBody>
        </p:sp>
        <p:pic>
          <p:nvPicPr>
            <p:cNvPr id="152" name="object 152"/>
            <p:cNvPicPr/>
            <p:nvPr/>
          </p:nvPicPr>
          <p:blipFill>
            <a:blip r:embed="rId42" cstate="print"/>
            <a:stretch>
              <a:fillRect/>
            </a:stretch>
          </p:blipFill>
          <p:spPr>
            <a:xfrm>
              <a:off x="5454396" y="5210555"/>
              <a:ext cx="108203" cy="108203"/>
            </a:xfrm>
            <a:prstGeom prst="rect">
              <a:avLst/>
            </a:prstGeom>
          </p:spPr>
        </p:pic>
        <p:pic>
          <p:nvPicPr>
            <p:cNvPr id="153" name="object 153"/>
            <p:cNvPicPr/>
            <p:nvPr/>
          </p:nvPicPr>
          <p:blipFill>
            <a:blip r:embed="rId43" cstate="print"/>
            <a:stretch>
              <a:fillRect/>
            </a:stretch>
          </p:blipFill>
          <p:spPr>
            <a:xfrm>
              <a:off x="6294120" y="5210555"/>
              <a:ext cx="106679" cy="108203"/>
            </a:xfrm>
            <a:prstGeom prst="rect">
              <a:avLst/>
            </a:prstGeom>
          </p:spPr>
        </p:pic>
      </p:grpSp>
      <p:sp>
        <p:nvSpPr>
          <p:cNvPr id="154" name="object 154"/>
          <p:cNvSpPr txBox="1"/>
          <p:nvPr/>
        </p:nvSpPr>
        <p:spPr>
          <a:xfrm>
            <a:off x="2842237" y="4544166"/>
            <a:ext cx="297180" cy="85725"/>
          </a:xfrm>
          <a:prstGeom prst="rect">
            <a:avLst/>
          </a:prstGeom>
        </p:spPr>
        <p:txBody>
          <a:bodyPr vert="horz" wrap="square" lIns="0" tIns="0" rIns="0" bIns="0" rtlCol="0">
            <a:spAutoFit/>
          </a:bodyPr>
          <a:lstStyle/>
          <a:p>
            <a:pPr>
              <a:lnSpc>
                <a:spcPts val="665"/>
              </a:lnSpc>
            </a:pPr>
            <a:r>
              <a:rPr sz="600" spc="-35" dirty="0">
                <a:solidFill>
                  <a:srgbClr val="231F1F"/>
                </a:solidFill>
                <a:latin typeface="Arial MT"/>
                <a:cs typeface="Arial MT"/>
              </a:rPr>
              <a:t>Piombino</a:t>
            </a:r>
            <a:endParaRPr sz="600">
              <a:latin typeface="Arial MT"/>
              <a:cs typeface="Arial MT"/>
            </a:endParaRPr>
          </a:p>
        </p:txBody>
      </p:sp>
      <p:grpSp>
        <p:nvGrpSpPr>
          <p:cNvPr id="155" name="object 155"/>
          <p:cNvGrpSpPr/>
          <p:nvPr/>
        </p:nvGrpSpPr>
        <p:grpSpPr>
          <a:xfrm>
            <a:off x="2266188" y="4300728"/>
            <a:ext cx="1097280" cy="1247140"/>
            <a:chOff x="2266188" y="4300728"/>
            <a:chExt cx="1097280" cy="1247140"/>
          </a:xfrm>
        </p:grpSpPr>
        <p:pic>
          <p:nvPicPr>
            <p:cNvPr id="156" name="object 156"/>
            <p:cNvPicPr/>
            <p:nvPr/>
          </p:nvPicPr>
          <p:blipFill>
            <a:blip r:embed="rId44" cstate="print"/>
            <a:stretch>
              <a:fillRect/>
            </a:stretch>
          </p:blipFill>
          <p:spPr>
            <a:xfrm>
              <a:off x="2266188" y="4300728"/>
              <a:ext cx="1097279" cy="1246632"/>
            </a:xfrm>
            <a:prstGeom prst="rect">
              <a:avLst/>
            </a:prstGeom>
          </p:spPr>
        </p:pic>
        <p:sp>
          <p:nvSpPr>
            <p:cNvPr id="157" name="object 157"/>
            <p:cNvSpPr/>
            <p:nvPr/>
          </p:nvSpPr>
          <p:spPr>
            <a:xfrm>
              <a:off x="2318004" y="4439411"/>
              <a:ext cx="780415" cy="527685"/>
            </a:xfrm>
            <a:custGeom>
              <a:avLst/>
              <a:gdLst/>
              <a:ahLst/>
              <a:cxnLst/>
              <a:rect l="l" t="t" r="r" b="b"/>
              <a:pathLst>
                <a:path w="780414" h="527685">
                  <a:moveTo>
                    <a:pt x="251460" y="371856"/>
                  </a:moveTo>
                  <a:lnTo>
                    <a:pt x="240792" y="371856"/>
                  </a:lnTo>
                  <a:lnTo>
                    <a:pt x="240792" y="381000"/>
                  </a:lnTo>
                  <a:lnTo>
                    <a:pt x="251460" y="381000"/>
                  </a:lnTo>
                  <a:lnTo>
                    <a:pt x="251460" y="371856"/>
                  </a:lnTo>
                  <a:close/>
                </a:path>
                <a:path w="780414" h="527685">
                  <a:moveTo>
                    <a:pt x="286512" y="438912"/>
                  </a:moveTo>
                  <a:lnTo>
                    <a:pt x="284975" y="431292"/>
                  </a:lnTo>
                  <a:lnTo>
                    <a:pt x="275844" y="431292"/>
                  </a:lnTo>
                  <a:lnTo>
                    <a:pt x="278892" y="438912"/>
                  </a:lnTo>
                  <a:lnTo>
                    <a:pt x="286512" y="438912"/>
                  </a:lnTo>
                  <a:close/>
                </a:path>
                <a:path w="780414" h="527685">
                  <a:moveTo>
                    <a:pt x="303276" y="388632"/>
                  </a:moveTo>
                  <a:lnTo>
                    <a:pt x="300228" y="381000"/>
                  </a:lnTo>
                  <a:lnTo>
                    <a:pt x="289560" y="381000"/>
                  </a:lnTo>
                  <a:lnTo>
                    <a:pt x="292595" y="388632"/>
                  </a:lnTo>
                  <a:lnTo>
                    <a:pt x="275844" y="388632"/>
                  </a:lnTo>
                  <a:lnTo>
                    <a:pt x="271259" y="397764"/>
                  </a:lnTo>
                  <a:lnTo>
                    <a:pt x="268211" y="397764"/>
                  </a:lnTo>
                  <a:lnTo>
                    <a:pt x="271259" y="405396"/>
                  </a:lnTo>
                  <a:lnTo>
                    <a:pt x="266687" y="414540"/>
                  </a:lnTo>
                  <a:lnTo>
                    <a:pt x="275844" y="414540"/>
                  </a:lnTo>
                  <a:lnTo>
                    <a:pt x="275844" y="405396"/>
                  </a:lnTo>
                  <a:lnTo>
                    <a:pt x="278892" y="405396"/>
                  </a:lnTo>
                  <a:lnTo>
                    <a:pt x="283451" y="397764"/>
                  </a:lnTo>
                  <a:lnTo>
                    <a:pt x="291084" y="397764"/>
                  </a:lnTo>
                  <a:lnTo>
                    <a:pt x="294119" y="405396"/>
                  </a:lnTo>
                  <a:lnTo>
                    <a:pt x="300228" y="405396"/>
                  </a:lnTo>
                  <a:lnTo>
                    <a:pt x="298704" y="397764"/>
                  </a:lnTo>
                  <a:lnTo>
                    <a:pt x="297167" y="397764"/>
                  </a:lnTo>
                  <a:lnTo>
                    <a:pt x="301752" y="388632"/>
                  </a:lnTo>
                  <a:lnTo>
                    <a:pt x="303276" y="388632"/>
                  </a:lnTo>
                  <a:close/>
                </a:path>
                <a:path w="780414" h="527685">
                  <a:moveTo>
                    <a:pt x="339852" y="431292"/>
                  </a:moveTo>
                  <a:lnTo>
                    <a:pt x="327660" y="431292"/>
                  </a:lnTo>
                  <a:lnTo>
                    <a:pt x="327660" y="438912"/>
                  </a:lnTo>
                  <a:lnTo>
                    <a:pt x="339852" y="438912"/>
                  </a:lnTo>
                  <a:lnTo>
                    <a:pt x="339852" y="431292"/>
                  </a:lnTo>
                  <a:close/>
                </a:path>
                <a:path w="780414" h="527685">
                  <a:moveTo>
                    <a:pt x="464820" y="92964"/>
                  </a:moveTo>
                  <a:lnTo>
                    <a:pt x="458711" y="92964"/>
                  </a:lnTo>
                  <a:lnTo>
                    <a:pt x="461759" y="102108"/>
                  </a:lnTo>
                  <a:lnTo>
                    <a:pt x="463296" y="102108"/>
                  </a:lnTo>
                  <a:lnTo>
                    <a:pt x="464820" y="92964"/>
                  </a:lnTo>
                  <a:close/>
                </a:path>
                <a:path w="780414" h="527685">
                  <a:moveTo>
                    <a:pt x="569976" y="338328"/>
                  </a:moveTo>
                  <a:lnTo>
                    <a:pt x="568452" y="329184"/>
                  </a:lnTo>
                  <a:lnTo>
                    <a:pt x="568452" y="321564"/>
                  </a:lnTo>
                  <a:lnTo>
                    <a:pt x="565404" y="321564"/>
                  </a:lnTo>
                  <a:lnTo>
                    <a:pt x="563880" y="312420"/>
                  </a:lnTo>
                  <a:lnTo>
                    <a:pt x="562356" y="304800"/>
                  </a:lnTo>
                  <a:lnTo>
                    <a:pt x="556260" y="304800"/>
                  </a:lnTo>
                  <a:lnTo>
                    <a:pt x="553212" y="295656"/>
                  </a:lnTo>
                  <a:lnTo>
                    <a:pt x="539496" y="295656"/>
                  </a:lnTo>
                  <a:lnTo>
                    <a:pt x="534911" y="288048"/>
                  </a:lnTo>
                  <a:lnTo>
                    <a:pt x="528828" y="288048"/>
                  </a:lnTo>
                  <a:lnTo>
                    <a:pt x="524243" y="278892"/>
                  </a:lnTo>
                  <a:lnTo>
                    <a:pt x="518160" y="278892"/>
                  </a:lnTo>
                  <a:lnTo>
                    <a:pt x="513575" y="271272"/>
                  </a:lnTo>
                  <a:lnTo>
                    <a:pt x="502920" y="271272"/>
                  </a:lnTo>
                  <a:lnTo>
                    <a:pt x="498335" y="262140"/>
                  </a:lnTo>
                  <a:lnTo>
                    <a:pt x="486143" y="262140"/>
                  </a:lnTo>
                  <a:lnTo>
                    <a:pt x="483095" y="254508"/>
                  </a:lnTo>
                  <a:lnTo>
                    <a:pt x="477012" y="254508"/>
                  </a:lnTo>
                  <a:lnTo>
                    <a:pt x="472427" y="245364"/>
                  </a:lnTo>
                  <a:lnTo>
                    <a:pt x="469366" y="245364"/>
                  </a:lnTo>
                  <a:lnTo>
                    <a:pt x="461759" y="236232"/>
                  </a:lnTo>
                  <a:lnTo>
                    <a:pt x="455663" y="228612"/>
                  </a:lnTo>
                  <a:lnTo>
                    <a:pt x="451091" y="219468"/>
                  </a:lnTo>
                  <a:lnTo>
                    <a:pt x="449567" y="211848"/>
                  </a:lnTo>
                  <a:lnTo>
                    <a:pt x="173723" y="211848"/>
                  </a:lnTo>
                  <a:lnTo>
                    <a:pt x="178295" y="219468"/>
                  </a:lnTo>
                  <a:lnTo>
                    <a:pt x="195059" y="219468"/>
                  </a:lnTo>
                  <a:lnTo>
                    <a:pt x="198107" y="228612"/>
                  </a:lnTo>
                  <a:lnTo>
                    <a:pt x="216395" y="228612"/>
                  </a:lnTo>
                  <a:lnTo>
                    <a:pt x="222491" y="236232"/>
                  </a:lnTo>
                  <a:lnTo>
                    <a:pt x="233159" y="236232"/>
                  </a:lnTo>
                  <a:lnTo>
                    <a:pt x="237731" y="245376"/>
                  </a:lnTo>
                  <a:lnTo>
                    <a:pt x="240792" y="245376"/>
                  </a:lnTo>
                  <a:lnTo>
                    <a:pt x="246875" y="254508"/>
                  </a:lnTo>
                  <a:lnTo>
                    <a:pt x="262128" y="254508"/>
                  </a:lnTo>
                  <a:lnTo>
                    <a:pt x="266687" y="262140"/>
                  </a:lnTo>
                  <a:lnTo>
                    <a:pt x="274320" y="262140"/>
                  </a:lnTo>
                  <a:lnTo>
                    <a:pt x="275844" y="271272"/>
                  </a:lnTo>
                  <a:lnTo>
                    <a:pt x="278892" y="271272"/>
                  </a:lnTo>
                  <a:lnTo>
                    <a:pt x="281927" y="278892"/>
                  </a:lnTo>
                  <a:lnTo>
                    <a:pt x="284975" y="278892"/>
                  </a:lnTo>
                  <a:lnTo>
                    <a:pt x="288036" y="288048"/>
                  </a:lnTo>
                  <a:lnTo>
                    <a:pt x="281927" y="288048"/>
                  </a:lnTo>
                  <a:lnTo>
                    <a:pt x="284975" y="295656"/>
                  </a:lnTo>
                  <a:lnTo>
                    <a:pt x="286512" y="304800"/>
                  </a:lnTo>
                  <a:lnTo>
                    <a:pt x="284988" y="312420"/>
                  </a:lnTo>
                  <a:lnTo>
                    <a:pt x="291084" y="321564"/>
                  </a:lnTo>
                  <a:lnTo>
                    <a:pt x="292608" y="329184"/>
                  </a:lnTo>
                  <a:lnTo>
                    <a:pt x="300228" y="329184"/>
                  </a:lnTo>
                  <a:lnTo>
                    <a:pt x="301752" y="338328"/>
                  </a:lnTo>
                  <a:lnTo>
                    <a:pt x="569976" y="338328"/>
                  </a:lnTo>
                  <a:close/>
                </a:path>
                <a:path w="780414" h="527685">
                  <a:moveTo>
                    <a:pt x="571487" y="68580"/>
                  </a:moveTo>
                  <a:lnTo>
                    <a:pt x="569976" y="68580"/>
                  </a:lnTo>
                  <a:lnTo>
                    <a:pt x="566928" y="59448"/>
                  </a:lnTo>
                  <a:lnTo>
                    <a:pt x="562343" y="59448"/>
                  </a:lnTo>
                  <a:lnTo>
                    <a:pt x="554736" y="51816"/>
                  </a:lnTo>
                  <a:lnTo>
                    <a:pt x="551675" y="51816"/>
                  </a:lnTo>
                  <a:lnTo>
                    <a:pt x="551675" y="33540"/>
                  </a:lnTo>
                  <a:lnTo>
                    <a:pt x="539496" y="33540"/>
                  </a:lnTo>
                  <a:lnTo>
                    <a:pt x="542544" y="25908"/>
                  </a:lnTo>
                  <a:lnTo>
                    <a:pt x="553212" y="25908"/>
                  </a:lnTo>
                  <a:lnTo>
                    <a:pt x="551675" y="16764"/>
                  </a:lnTo>
                  <a:lnTo>
                    <a:pt x="271259" y="16764"/>
                  </a:lnTo>
                  <a:lnTo>
                    <a:pt x="269735" y="9144"/>
                  </a:lnTo>
                  <a:lnTo>
                    <a:pt x="266687" y="0"/>
                  </a:lnTo>
                  <a:lnTo>
                    <a:pt x="251447" y="0"/>
                  </a:lnTo>
                  <a:lnTo>
                    <a:pt x="246875" y="9144"/>
                  </a:lnTo>
                  <a:lnTo>
                    <a:pt x="207251" y="9144"/>
                  </a:lnTo>
                  <a:lnTo>
                    <a:pt x="204203" y="16764"/>
                  </a:lnTo>
                  <a:lnTo>
                    <a:pt x="201168" y="16764"/>
                  </a:lnTo>
                  <a:lnTo>
                    <a:pt x="198120" y="25908"/>
                  </a:lnTo>
                  <a:lnTo>
                    <a:pt x="195059" y="25908"/>
                  </a:lnTo>
                  <a:lnTo>
                    <a:pt x="196596" y="33540"/>
                  </a:lnTo>
                  <a:lnTo>
                    <a:pt x="193535" y="33540"/>
                  </a:lnTo>
                  <a:lnTo>
                    <a:pt x="190487" y="42672"/>
                  </a:lnTo>
                  <a:lnTo>
                    <a:pt x="193535" y="42672"/>
                  </a:lnTo>
                  <a:lnTo>
                    <a:pt x="196596" y="51816"/>
                  </a:lnTo>
                  <a:lnTo>
                    <a:pt x="193535" y="51816"/>
                  </a:lnTo>
                  <a:lnTo>
                    <a:pt x="195046" y="59436"/>
                  </a:lnTo>
                  <a:lnTo>
                    <a:pt x="185915" y="59436"/>
                  </a:lnTo>
                  <a:lnTo>
                    <a:pt x="179819" y="51816"/>
                  </a:lnTo>
                  <a:lnTo>
                    <a:pt x="179819" y="42672"/>
                  </a:lnTo>
                  <a:lnTo>
                    <a:pt x="178295" y="42672"/>
                  </a:lnTo>
                  <a:lnTo>
                    <a:pt x="176784" y="33540"/>
                  </a:lnTo>
                  <a:lnTo>
                    <a:pt x="175260" y="33540"/>
                  </a:lnTo>
                  <a:lnTo>
                    <a:pt x="178295" y="25908"/>
                  </a:lnTo>
                  <a:lnTo>
                    <a:pt x="161544" y="25908"/>
                  </a:lnTo>
                  <a:lnTo>
                    <a:pt x="155435" y="16764"/>
                  </a:lnTo>
                  <a:lnTo>
                    <a:pt x="152387" y="16764"/>
                  </a:lnTo>
                  <a:lnTo>
                    <a:pt x="147828" y="9156"/>
                  </a:lnTo>
                  <a:lnTo>
                    <a:pt x="117335" y="9156"/>
                  </a:lnTo>
                  <a:lnTo>
                    <a:pt x="121920" y="16764"/>
                  </a:lnTo>
                  <a:lnTo>
                    <a:pt x="121920" y="25908"/>
                  </a:lnTo>
                  <a:lnTo>
                    <a:pt x="112763" y="25908"/>
                  </a:lnTo>
                  <a:lnTo>
                    <a:pt x="109728" y="33540"/>
                  </a:lnTo>
                  <a:lnTo>
                    <a:pt x="106667" y="33540"/>
                  </a:lnTo>
                  <a:lnTo>
                    <a:pt x="105143" y="42672"/>
                  </a:lnTo>
                  <a:lnTo>
                    <a:pt x="80759" y="42672"/>
                  </a:lnTo>
                  <a:lnTo>
                    <a:pt x="73139" y="33540"/>
                  </a:lnTo>
                  <a:lnTo>
                    <a:pt x="71628" y="33540"/>
                  </a:lnTo>
                  <a:lnTo>
                    <a:pt x="68567" y="42672"/>
                  </a:lnTo>
                  <a:lnTo>
                    <a:pt x="63995" y="42672"/>
                  </a:lnTo>
                  <a:lnTo>
                    <a:pt x="60947" y="51816"/>
                  </a:lnTo>
                  <a:lnTo>
                    <a:pt x="50279" y="42672"/>
                  </a:lnTo>
                  <a:lnTo>
                    <a:pt x="45720" y="42672"/>
                  </a:lnTo>
                  <a:lnTo>
                    <a:pt x="41135" y="51816"/>
                  </a:lnTo>
                  <a:lnTo>
                    <a:pt x="39624" y="42672"/>
                  </a:lnTo>
                  <a:lnTo>
                    <a:pt x="30467" y="42672"/>
                  </a:lnTo>
                  <a:lnTo>
                    <a:pt x="24371" y="51816"/>
                  </a:lnTo>
                  <a:lnTo>
                    <a:pt x="13703" y="51816"/>
                  </a:lnTo>
                  <a:lnTo>
                    <a:pt x="18275" y="59436"/>
                  </a:lnTo>
                  <a:lnTo>
                    <a:pt x="22847" y="68580"/>
                  </a:lnTo>
                  <a:lnTo>
                    <a:pt x="32004" y="68580"/>
                  </a:lnTo>
                  <a:lnTo>
                    <a:pt x="32004" y="76200"/>
                  </a:lnTo>
                  <a:lnTo>
                    <a:pt x="30467" y="76200"/>
                  </a:lnTo>
                  <a:lnTo>
                    <a:pt x="28943" y="85356"/>
                  </a:lnTo>
                  <a:lnTo>
                    <a:pt x="36563" y="85356"/>
                  </a:lnTo>
                  <a:lnTo>
                    <a:pt x="44196" y="92964"/>
                  </a:lnTo>
                  <a:lnTo>
                    <a:pt x="38100" y="102108"/>
                  </a:lnTo>
                  <a:lnTo>
                    <a:pt x="36576" y="102108"/>
                  </a:lnTo>
                  <a:lnTo>
                    <a:pt x="38100" y="109728"/>
                  </a:lnTo>
                  <a:lnTo>
                    <a:pt x="33528" y="118872"/>
                  </a:lnTo>
                  <a:lnTo>
                    <a:pt x="25908" y="118872"/>
                  </a:lnTo>
                  <a:lnTo>
                    <a:pt x="22847" y="126492"/>
                  </a:lnTo>
                  <a:lnTo>
                    <a:pt x="1524" y="126492"/>
                  </a:lnTo>
                  <a:lnTo>
                    <a:pt x="0" y="135648"/>
                  </a:lnTo>
                  <a:lnTo>
                    <a:pt x="6096" y="135648"/>
                  </a:lnTo>
                  <a:lnTo>
                    <a:pt x="10655" y="143256"/>
                  </a:lnTo>
                  <a:lnTo>
                    <a:pt x="12179" y="143256"/>
                  </a:lnTo>
                  <a:lnTo>
                    <a:pt x="12179" y="152400"/>
                  </a:lnTo>
                  <a:lnTo>
                    <a:pt x="16751" y="161556"/>
                  </a:lnTo>
                  <a:lnTo>
                    <a:pt x="32004" y="161556"/>
                  </a:lnTo>
                  <a:lnTo>
                    <a:pt x="33528" y="169164"/>
                  </a:lnTo>
                  <a:lnTo>
                    <a:pt x="25908" y="178308"/>
                  </a:lnTo>
                  <a:lnTo>
                    <a:pt x="24371" y="178308"/>
                  </a:lnTo>
                  <a:lnTo>
                    <a:pt x="24371" y="185940"/>
                  </a:lnTo>
                  <a:lnTo>
                    <a:pt x="21323" y="185940"/>
                  </a:lnTo>
                  <a:lnTo>
                    <a:pt x="16751" y="195084"/>
                  </a:lnTo>
                  <a:lnTo>
                    <a:pt x="15227" y="195084"/>
                  </a:lnTo>
                  <a:lnTo>
                    <a:pt x="21310" y="202692"/>
                  </a:lnTo>
                  <a:lnTo>
                    <a:pt x="16751" y="202692"/>
                  </a:lnTo>
                  <a:lnTo>
                    <a:pt x="18275" y="211836"/>
                  </a:lnTo>
                  <a:lnTo>
                    <a:pt x="19799" y="219456"/>
                  </a:lnTo>
                  <a:lnTo>
                    <a:pt x="24371" y="219456"/>
                  </a:lnTo>
                  <a:lnTo>
                    <a:pt x="30467" y="228600"/>
                  </a:lnTo>
                  <a:lnTo>
                    <a:pt x="38100" y="228600"/>
                  </a:lnTo>
                  <a:lnTo>
                    <a:pt x="44196" y="236232"/>
                  </a:lnTo>
                  <a:lnTo>
                    <a:pt x="74663" y="236232"/>
                  </a:lnTo>
                  <a:lnTo>
                    <a:pt x="74663" y="228600"/>
                  </a:lnTo>
                  <a:lnTo>
                    <a:pt x="77724" y="236232"/>
                  </a:lnTo>
                  <a:lnTo>
                    <a:pt x="76200" y="236232"/>
                  </a:lnTo>
                  <a:lnTo>
                    <a:pt x="79235" y="245364"/>
                  </a:lnTo>
                  <a:lnTo>
                    <a:pt x="83820" y="245364"/>
                  </a:lnTo>
                  <a:lnTo>
                    <a:pt x="80759" y="254508"/>
                  </a:lnTo>
                  <a:lnTo>
                    <a:pt x="74663" y="254508"/>
                  </a:lnTo>
                  <a:lnTo>
                    <a:pt x="70091" y="262128"/>
                  </a:lnTo>
                  <a:lnTo>
                    <a:pt x="68567" y="271272"/>
                  </a:lnTo>
                  <a:lnTo>
                    <a:pt x="70091" y="278892"/>
                  </a:lnTo>
                  <a:lnTo>
                    <a:pt x="102095" y="278892"/>
                  </a:lnTo>
                  <a:lnTo>
                    <a:pt x="106667" y="271272"/>
                  </a:lnTo>
                  <a:lnTo>
                    <a:pt x="111239" y="271272"/>
                  </a:lnTo>
                  <a:lnTo>
                    <a:pt x="114287" y="262128"/>
                  </a:lnTo>
                  <a:lnTo>
                    <a:pt x="120383" y="262128"/>
                  </a:lnTo>
                  <a:lnTo>
                    <a:pt x="118859" y="254508"/>
                  </a:lnTo>
                  <a:lnTo>
                    <a:pt x="120396" y="254508"/>
                  </a:lnTo>
                  <a:lnTo>
                    <a:pt x="126492" y="245364"/>
                  </a:lnTo>
                  <a:lnTo>
                    <a:pt x="129527" y="245364"/>
                  </a:lnTo>
                  <a:lnTo>
                    <a:pt x="134112" y="236232"/>
                  </a:lnTo>
                  <a:lnTo>
                    <a:pt x="143243" y="236232"/>
                  </a:lnTo>
                  <a:lnTo>
                    <a:pt x="144767" y="228600"/>
                  </a:lnTo>
                  <a:lnTo>
                    <a:pt x="147828" y="228600"/>
                  </a:lnTo>
                  <a:lnTo>
                    <a:pt x="152387" y="219456"/>
                  </a:lnTo>
                  <a:lnTo>
                    <a:pt x="166103" y="219456"/>
                  </a:lnTo>
                  <a:lnTo>
                    <a:pt x="172199" y="211836"/>
                  </a:lnTo>
                  <a:lnTo>
                    <a:pt x="449567" y="211836"/>
                  </a:lnTo>
                  <a:lnTo>
                    <a:pt x="448043" y="202692"/>
                  </a:lnTo>
                  <a:lnTo>
                    <a:pt x="446519" y="202692"/>
                  </a:lnTo>
                  <a:lnTo>
                    <a:pt x="446519" y="195084"/>
                  </a:lnTo>
                  <a:lnTo>
                    <a:pt x="444995" y="185940"/>
                  </a:lnTo>
                  <a:lnTo>
                    <a:pt x="443484" y="185940"/>
                  </a:lnTo>
                  <a:lnTo>
                    <a:pt x="441960" y="178308"/>
                  </a:lnTo>
                  <a:lnTo>
                    <a:pt x="444995" y="178308"/>
                  </a:lnTo>
                  <a:lnTo>
                    <a:pt x="444995" y="169164"/>
                  </a:lnTo>
                  <a:lnTo>
                    <a:pt x="455676" y="169164"/>
                  </a:lnTo>
                  <a:lnTo>
                    <a:pt x="455676" y="161556"/>
                  </a:lnTo>
                  <a:lnTo>
                    <a:pt x="460235" y="161556"/>
                  </a:lnTo>
                  <a:lnTo>
                    <a:pt x="460235" y="169164"/>
                  </a:lnTo>
                  <a:lnTo>
                    <a:pt x="463296" y="169164"/>
                  </a:lnTo>
                  <a:lnTo>
                    <a:pt x="463296" y="161556"/>
                  </a:lnTo>
                  <a:lnTo>
                    <a:pt x="464820" y="143256"/>
                  </a:lnTo>
                  <a:lnTo>
                    <a:pt x="446519" y="143256"/>
                  </a:lnTo>
                  <a:lnTo>
                    <a:pt x="448043" y="135648"/>
                  </a:lnTo>
                  <a:lnTo>
                    <a:pt x="449567" y="135648"/>
                  </a:lnTo>
                  <a:lnTo>
                    <a:pt x="448043" y="126492"/>
                  </a:lnTo>
                  <a:lnTo>
                    <a:pt x="446519" y="126492"/>
                  </a:lnTo>
                  <a:lnTo>
                    <a:pt x="440436" y="118872"/>
                  </a:lnTo>
                  <a:lnTo>
                    <a:pt x="437388" y="118872"/>
                  </a:lnTo>
                  <a:lnTo>
                    <a:pt x="437388" y="109728"/>
                  </a:lnTo>
                  <a:lnTo>
                    <a:pt x="435864" y="109728"/>
                  </a:lnTo>
                  <a:lnTo>
                    <a:pt x="441960" y="102108"/>
                  </a:lnTo>
                  <a:lnTo>
                    <a:pt x="443484" y="102108"/>
                  </a:lnTo>
                  <a:lnTo>
                    <a:pt x="444995" y="92964"/>
                  </a:lnTo>
                  <a:lnTo>
                    <a:pt x="458711" y="92964"/>
                  </a:lnTo>
                  <a:lnTo>
                    <a:pt x="461759" y="85356"/>
                  </a:lnTo>
                  <a:lnTo>
                    <a:pt x="469392" y="85356"/>
                  </a:lnTo>
                  <a:lnTo>
                    <a:pt x="469392" y="92964"/>
                  </a:lnTo>
                  <a:lnTo>
                    <a:pt x="477012" y="92964"/>
                  </a:lnTo>
                  <a:lnTo>
                    <a:pt x="480060" y="85356"/>
                  </a:lnTo>
                  <a:lnTo>
                    <a:pt x="493776" y="85356"/>
                  </a:lnTo>
                  <a:lnTo>
                    <a:pt x="495287" y="76200"/>
                  </a:lnTo>
                  <a:lnTo>
                    <a:pt x="492252" y="76200"/>
                  </a:lnTo>
                  <a:lnTo>
                    <a:pt x="490728" y="68580"/>
                  </a:lnTo>
                  <a:lnTo>
                    <a:pt x="496811" y="68580"/>
                  </a:lnTo>
                  <a:lnTo>
                    <a:pt x="496811" y="76200"/>
                  </a:lnTo>
                  <a:lnTo>
                    <a:pt x="512051" y="76200"/>
                  </a:lnTo>
                  <a:lnTo>
                    <a:pt x="513575" y="68580"/>
                  </a:lnTo>
                  <a:lnTo>
                    <a:pt x="507479" y="68580"/>
                  </a:lnTo>
                  <a:lnTo>
                    <a:pt x="508990" y="59448"/>
                  </a:lnTo>
                  <a:lnTo>
                    <a:pt x="527304" y="59448"/>
                  </a:lnTo>
                  <a:lnTo>
                    <a:pt x="531876" y="68580"/>
                  </a:lnTo>
                  <a:lnTo>
                    <a:pt x="542544" y="68580"/>
                  </a:lnTo>
                  <a:lnTo>
                    <a:pt x="545592" y="59448"/>
                  </a:lnTo>
                  <a:lnTo>
                    <a:pt x="563867" y="76200"/>
                  </a:lnTo>
                  <a:lnTo>
                    <a:pt x="557784" y="76200"/>
                  </a:lnTo>
                  <a:lnTo>
                    <a:pt x="559295" y="85356"/>
                  </a:lnTo>
                  <a:lnTo>
                    <a:pt x="563867" y="85356"/>
                  </a:lnTo>
                  <a:lnTo>
                    <a:pt x="568452" y="76200"/>
                  </a:lnTo>
                  <a:lnTo>
                    <a:pt x="571487" y="76200"/>
                  </a:lnTo>
                  <a:lnTo>
                    <a:pt x="571487" y="68580"/>
                  </a:lnTo>
                  <a:close/>
                </a:path>
                <a:path w="780414" h="527685">
                  <a:moveTo>
                    <a:pt x="659892" y="464820"/>
                  </a:moveTo>
                  <a:lnTo>
                    <a:pt x="655320" y="457200"/>
                  </a:lnTo>
                  <a:lnTo>
                    <a:pt x="653796" y="448056"/>
                  </a:lnTo>
                  <a:lnTo>
                    <a:pt x="641604" y="448056"/>
                  </a:lnTo>
                  <a:lnTo>
                    <a:pt x="637032" y="438912"/>
                  </a:lnTo>
                  <a:lnTo>
                    <a:pt x="632460" y="431292"/>
                  </a:lnTo>
                  <a:lnTo>
                    <a:pt x="629412" y="431292"/>
                  </a:lnTo>
                  <a:lnTo>
                    <a:pt x="626351" y="422148"/>
                  </a:lnTo>
                  <a:lnTo>
                    <a:pt x="615696" y="422148"/>
                  </a:lnTo>
                  <a:lnTo>
                    <a:pt x="608076" y="414528"/>
                  </a:lnTo>
                  <a:lnTo>
                    <a:pt x="601980" y="405384"/>
                  </a:lnTo>
                  <a:lnTo>
                    <a:pt x="585216" y="371856"/>
                  </a:lnTo>
                  <a:lnTo>
                    <a:pt x="580644" y="355092"/>
                  </a:lnTo>
                  <a:lnTo>
                    <a:pt x="579120" y="345948"/>
                  </a:lnTo>
                  <a:lnTo>
                    <a:pt x="577596" y="345948"/>
                  </a:lnTo>
                  <a:lnTo>
                    <a:pt x="574535" y="338340"/>
                  </a:lnTo>
                  <a:lnTo>
                    <a:pt x="303276" y="338340"/>
                  </a:lnTo>
                  <a:lnTo>
                    <a:pt x="304787" y="345948"/>
                  </a:lnTo>
                  <a:lnTo>
                    <a:pt x="304800" y="364236"/>
                  </a:lnTo>
                  <a:lnTo>
                    <a:pt x="303276" y="364236"/>
                  </a:lnTo>
                  <a:lnTo>
                    <a:pt x="301752" y="371856"/>
                  </a:lnTo>
                  <a:lnTo>
                    <a:pt x="304787" y="381000"/>
                  </a:lnTo>
                  <a:lnTo>
                    <a:pt x="306311" y="381000"/>
                  </a:lnTo>
                  <a:lnTo>
                    <a:pt x="310896" y="371856"/>
                  </a:lnTo>
                  <a:lnTo>
                    <a:pt x="312420" y="371856"/>
                  </a:lnTo>
                  <a:lnTo>
                    <a:pt x="316992" y="381000"/>
                  </a:lnTo>
                  <a:lnTo>
                    <a:pt x="326136" y="381000"/>
                  </a:lnTo>
                  <a:lnTo>
                    <a:pt x="324612" y="388620"/>
                  </a:lnTo>
                  <a:lnTo>
                    <a:pt x="321564" y="388620"/>
                  </a:lnTo>
                  <a:lnTo>
                    <a:pt x="326136" y="397764"/>
                  </a:lnTo>
                  <a:lnTo>
                    <a:pt x="338328" y="397764"/>
                  </a:lnTo>
                  <a:lnTo>
                    <a:pt x="341376" y="405384"/>
                  </a:lnTo>
                  <a:lnTo>
                    <a:pt x="348996" y="405384"/>
                  </a:lnTo>
                  <a:lnTo>
                    <a:pt x="353568" y="414528"/>
                  </a:lnTo>
                  <a:lnTo>
                    <a:pt x="355092" y="414528"/>
                  </a:lnTo>
                  <a:lnTo>
                    <a:pt x="356616" y="422148"/>
                  </a:lnTo>
                  <a:lnTo>
                    <a:pt x="358127" y="422148"/>
                  </a:lnTo>
                  <a:lnTo>
                    <a:pt x="356603" y="431292"/>
                  </a:lnTo>
                  <a:lnTo>
                    <a:pt x="361188" y="438912"/>
                  </a:lnTo>
                  <a:lnTo>
                    <a:pt x="393192" y="438912"/>
                  </a:lnTo>
                  <a:lnTo>
                    <a:pt x="402336" y="457200"/>
                  </a:lnTo>
                  <a:lnTo>
                    <a:pt x="405384" y="464820"/>
                  </a:lnTo>
                  <a:lnTo>
                    <a:pt x="659892" y="464820"/>
                  </a:lnTo>
                  <a:close/>
                </a:path>
                <a:path w="780414" h="527685">
                  <a:moveTo>
                    <a:pt x="780275" y="481596"/>
                  </a:moveTo>
                  <a:lnTo>
                    <a:pt x="778751" y="481596"/>
                  </a:lnTo>
                  <a:lnTo>
                    <a:pt x="775703" y="473976"/>
                  </a:lnTo>
                  <a:lnTo>
                    <a:pt x="731520" y="473976"/>
                  </a:lnTo>
                  <a:lnTo>
                    <a:pt x="726935" y="481596"/>
                  </a:lnTo>
                  <a:lnTo>
                    <a:pt x="710184" y="481596"/>
                  </a:lnTo>
                  <a:lnTo>
                    <a:pt x="705612" y="473976"/>
                  </a:lnTo>
                  <a:lnTo>
                    <a:pt x="687311" y="473976"/>
                  </a:lnTo>
                  <a:lnTo>
                    <a:pt x="679704" y="464832"/>
                  </a:lnTo>
                  <a:lnTo>
                    <a:pt x="408419" y="464832"/>
                  </a:lnTo>
                  <a:lnTo>
                    <a:pt x="406895" y="473976"/>
                  </a:lnTo>
                  <a:lnTo>
                    <a:pt x="413004" y="473976"/>
                  </a:lnTo>
                  <a:lnTo>
                    <a:pt x="420611" y="481596"/>
                  </a:lnTo>
                  <a:lnTo>
                    <a:pt x="434327" y="481596"/>
                  </a:lnTo>
                  <a:lnTo>
                    <a:pt x="440436" y="490728"/>
                  </a:lnTo>
                  <a:lnTo>
                    <a:pt x="444995" y="490728"/>
                  </a:lnTo>
                  <a:lnTo>
                    <a:pt x="446519" y="498360"/>
                  </a:lnTo>
                  <a:lnTo>
                    <a:pt x="446519" y="507492"/>
                  </a:lnTo>
                  <a:lnTo>
                    <a:pt x="461759" y="507492"/>
                  </a:lnTo>
                  <a:lnTo>
                    <a:pt x="464820" y="515112"/>
                  </a:lnTo>
                  <a:lnTo>
                    <a:pt x="466344" y="515112"/>
                  </a:lnTo>
                  <a:lnTo>
                    <a:pt x="469392" y="524256"/>
                  </a:lnTo>
                  <a:lnTo>
                    <a:pt x="473951" y="524256"/>
                  </a:lnTo>
                  <a:lnTo>
                    <a:pt x="473951" y="527316"/>
                  </a:lnTo>
                  <a:lnTo>
                    <a:pt x="774192" y="527316"/>
                  </a:lnTo>
                  <a:lnTo>
                    <a:pt x="774192" y="524256"/>
                  </a:lnTo>
                  <a:lnTo>
                    <a:pt x="758952" y="524256"/>
                  </a:lnTo>
                  <a:lnTo>
                    <a:pt x="755904" y="515112"/>
                  </a:lnTo>
                  <a:lnTo>
                    <a:pt x="754367" y="515112"/>
                  </a:lnTo>
                  <a:lnTo>
                    <a:pt x="755904" y="507492"/>
                  </a:lnTo>
                  <a:lnTo>
                    <a:pt x="765035" y="507492"/>
                  </a:lnTo>
                  <a:lnTo>
                    <a:pt x="768096" y="498360"/>
                  </a:lnTo>
                  <a:lnTo>
                    <a:pt x="774192" y="498360"/>
                  </a:lnTo>
                  <a:lnTo>
                    <a:pt x="777227" y="490728"/>
                  </a:lnTo>
                  <a:lnTo>
                    <a:pt x="778751" y="490728"/>
                  </a:lnTo>
                  <a:lnTo>
                    <a:pt x="780275" y="481596"/>
                  </a:lnTo>
                  <a:close/>
                </a:path>
              </a:pathLst>
            </a:custGeom>
            <a:solidFill>
              <a:srgbClr val="FFFFFF"/>
            </a:solidFill>
          </p:spPr>
          <p:txBody>
            <a:bodyPr wrap="square" lIns="0" tIns="0" rIns="0" bIns="0" rtlCol="0"/>
            <a:lstStyle/>
            <a:p>
              <a:endParaRPr/>
            </a:p>
          </p:txBody>
        </p:sp>
        <p:sp>
          <p:nvSpPr>
            <p:cNvPr id="158" name="object 158"/>
            <p:cNvSpPr/>
            <p:nvPr/>
          </p:nvSpPr>
          <p:spPr>
            <a:xfrm>
              <a:off x="2435339" y="4363211"/>
              <a:ext cx="445134" cy="93345"/>
            </a:xfrm>
            <a:custGeom>
              <a:avLst/>
              <a:gdLst/>
              <a:ahLst/>
              <a:cxnLst/>
              <a:rect l="l" t="t" r="r" b="b"/>
              <a:pathLst>
                <a:path w="445135" h="93345">
                  <a:moveTo>
                    <a:pt x="38100" y="68592"/>
                  </a:moveTo>
                  <a:lnTo>
                    <a:pt x="36576" y="59448"/>
                  </a:lnTo>
                  <a:lnTo>
                    <a:pt x="22860" y="59448"/>
                  </a:lnTo>
                  <a:lnTo>
                    <a:pt x="21336" y="68592"/>
                  </a:lnTo>
                  <a:lnTo>
                    <a:pt x="19812" y="76212"/>
                  </a:lnTo>
                  <a:lnTo>
                    <a:pt x="1524" y="76212"/>
                  </a:lnTo>
                  <a:lnTo>
                    <a:pt x="0" y="85356"/>
                  </a:lnTo>
                  <a:lnTo>
                    <a:pt x="28956" y="85356"/>
                  </a:lnTo>
                  <a:lnTo>
                    <a:pt x="35052" y="76212"/>
                  </a:lnTo>
                  <a:lnTo>
                    <a:pt x="36576" y="68592"/>
                  </a:lnTo>
                  <a:lnTo>
                    <a:pt x="38100" y="68592"/>
                  </a:lnTo>
                  <a:close/>
                </a:path>
                <a:path w="445135" h="93345">
                  <a:moveTo>
                    <a:pt x="153924" y="92964"/>
                  </a:moveTo>
                  <a:lnTo>
                    <a:pt x="152400" y="85344"/>
                  </a:lnTo>
                  <a:lnTo>
                    <a:pt x="149352" y="76200"/>
                  </a:lnTo>
                  <a:lnTo>
                    <a:pt x="134112" y="76200"/>
                  </a:lnTo>
                  <a:lnTo>
                    <a:pt x="129540" y="85344"/>
                  </a:lnTo>
                  <a:lnTo>
                    <a:pt x="120396" y="85344"/>
                  </a:lnTo>
                  <a:lnTo>
                    <a:pt x="118884" y="76200"/>
                  </a:lnTo>
                  <a:lnTo>
                    <a:pt x="115824" y="76200"/>
                  </a:lnTo>
                  <a:lnTo>
                    <a:pt x="112776" y="68580"/>
                  </a:lnTo>
                  <a:lnTo>
                    <a:pt x="109740" y="68580"/>
                  </a:lnTo>
                  <a:lnTo>
                    <a:pt x="105168" y="59448"/>
                  </a:lnTo>
                  <a:lnTo>
                    <a:pt x="92976" y="59448"/>
                  </a:lnTo>
                  <a:lnTo>
                    <a:pt x="92976" y="68580"/>
                  </a:lnTo>
                  <a:lnTo>
                    <a:pt x="96024" y="76200"/>
                  </a:lnTo>
                  <a:lnTo>
                    <a:pt x="94500" y="76200"/>
                  </a:lnTo>
                  <a:lnTo>
                    <a:pt x="92976" y="85344"/>
                  </a:lnTo>
                  <a:lnTo>
                    <a:pt x="89916" y="85344"/>
                  </a:lnTo>
                  <a:lnTo>
                    <a:pt x="86868" y="92964"/>
                  </a:lnTo>
                  <a:lnTo>
                    <a:pt x="153924" y="92964"/>
                  </a:lnTo>
                  <a:close/>
                </a:path>
                <a:path w="445135" h="93345">
                  <a:moveTo>
                    <a:pt x="434340" y="59448"/>
                  </a:moveTo>
                  <a:lnTo>
                    <a:pt x="184416" y="59448"/>
                  </a:lnTo>
                  <a:lnTo>
                    <a:pt x="179832" y="51816"/>
                  </a:lnTo>
                  <a:lnTo>
                    <a:pt x="173748" y="51816"/>
                  </a:lnTo>
                  <a:lnTo>
                    <a:pt x="170700" y="42672"/>
                  </a:lnTo>
                  <a:lnTo>
                    <a:pt x="169176" y="42672"/>
                  </a:lnTo>
                  <a:lnTo>
                    <a:pt x="164592" y="51816"/>
                  </a:lnTo>
                  <a:lnTo>
                    <a:pt x="160032" y="51816"/>
                  </a:lnTo>
                  <a:lnTo>
                    <a:pt x="153924" y="59448"/>
                  </a:lnTo>
                  <a:lnTo>
                    <a:pt x="155460" y="59448"/>
                  </a:lnTo>
                  <a:lnTo>
                    <a:pt x="152400" y="68580"/>
                  </a:lnTo>
                  <a:lnTo>
                    <a:pt x="166116" y="68580"/>
                  </a:lnTo>
                  <a:lnTo>
                    <a:pt x="164592" y="76200"/>
                  </a:lnTo>
                  <a:lnTo>
                    <a:pt x="160032" y="76200"/>
                  </a:lnTo>
                  <a:lnTo>
                    <a:pt x="161556" y="85356"/>
                  </a:lnTo>
                  <a:lnTo>
                    <a:pt x="160032" y="85356"/>
                  </a:lnTo>
                  <a:lnTo>
                    <a:pt x="158508" y="92964"/>
                  </a:lnTo>
                  <a:lnTo>
                    <a:pt x="431292" y="92964"/>
                  </a:lnTo>
                  <a:lnTo>
                    <a:pt x="425208" y="85356"/>
                  </a:lnTo>
                  <a:lnTo>
                    <a:pt x="413016" y="85356"/>
                  </a:lnTo>
                  <a:lnTo>
                    <a:pt x="413016" y="76200"/>
                  </a:lnTo>
                  <a:lnTo>
                    <a:pt x="417576" y="76200"/>
                  </a:lnTo>
                  <a:lnTo>
                    <a:pt x="422160" y="68580"/>
                  </a:lnTo>
                  <a:lnTo>
                    <a:pt x="428256" y="68580"/>
                  </a:lnTo>
                  <a:lnTo>
                    <a:pt x="434340" y="59448"/>
                  </a:lnTo>
                  <a:close/>
                </a:path>
                <a:path w="445135" h="93345">
                  <a:moveTo>
                    <a:pt x="445020" y="51816"/>
                  </a:moveTo>
                  <a:lnTo>
                    <a:pt x="387108" y="51816"/>
                  </a:lnTo>
                  <a:lnTo>
                    <a:pt x="382524" y="42672"/>
                  </a:lnTo>
                  <a:lnTo>
                    <a:pt x="371868" y="42672"/>
                  </a:lnTo>
                  <a:lnTo>
                    <a:pt x="368808" y="51816"/>
                  </a:lnTo>
                  <a:lnTo>
                    <a:pt x="364248" y="51816"/>
                  </a:lnTo>
                  <a:lnTo>
                    <a:pt x="361200" y="42672"/>
                  </a:lnTo>
                  <a:lnTo>
                    <a:pt x="339864" y="42672"/>
                  </a:lnTo>
                  <a:lnTo>
                    <a:pt x="336816" y="35052"/>
                  </a:lnTo>
                  <a:lnTo>
                    <a:pt x="333756" y="35052"/>
                  </a:lnTo>
                  <a:lnTo>
                    <a:pt x="332232" y="25908"/>
                  </a:lnTo>
                  <a:lnTo>
                    <a:pt x="324624" y="25908"/>
                  </a:lnTo>
                  <a:lnTo>
                    <a:pt x="324624" y="16764"/>
                  </a:lnTo>
                  <a:lnTo>
                    <a:pt x="320040" y="16764"/>
                  </a:lnTo>
                  <a:lnTo>
                    <a:pt x="316992" y="9156"/>
                  </a:lnTo>
                  <a:lnTo>
                    <a:pt x="313956" y="9156"/>
                  </a:lnTo>
                  <a:lnTo>
                    <a:pt x="313956" y="0"/>
                  </a:lnTo>
                  <a:lnTo>
                    <a:pt x="291084" y="0"/>
                  </a:lnTo>
                  <a:lnTo>
                    <a:pt x="285000" y="9156"/>
                  </a:lnTo>
                  <a:lnTo>
                    <a:pt x="275856" y="9156"/>
                  </a:lnTo>
                  <a:lnTo>
                    <a:pt x="271284" y="0"/>
                  </a:lnTo>
                  <a:lnTo>
                    <a:pt x="265176" y="0"/>
                  </a:lnTo>
                  <a:lnTo>
                    <a:pt x="263652" y="9156"/>
                  </a:lnTo>
                  <a:lnTo>
                    <a:pt x="239268" y="9156"/>
                  </a:lnTo>
                  <a:lnTo>
                    <a:pt x="234708" y="16764"/>
                  </a:lnTo>
                  <a:lnTo>
                    <a:pt x="231660" y="16764"/>
                  </a:lnTo>
                  <a:lnTo>
                    <a:pt x="230124" y="25908"/>
                  </a:lnTo>
                  <a:lnTo>
                    <a:pt x="228600" y="35052"/>
                  </a:lnTo>
                  <a:lnTo>
                    <a:pt x="210324" y="35052"/>
                  </a:lnTo>
                  <a:lnTo>
                    <a:pt x="208800" y="25908"/>
                  </a:lnTo>
                  <a:lnTo>
                    <a:pt x="205740" y="25908"/>
                  </a:lnTo>
                  <a:lnTo>
                    <a:pt x="204216" y="16764"/>
                  </a:lnTo>
                  <a:lnTo>
                    <a:pt x="196608" y="25908"/>
                  </a:lnTo>
                  <a:lnTo>
                    <a:pt x="182892" y="25908"/>
                  </a:lnTo>
                  <a:lnTo>
                    <a:pt x="184416" y="35052"/>
                  </a:lnTo>
                  <a:lnTo>
                    <a:pt x="185940" y="42672"/>
                  </a:lnTo>
                  <a:lnTo>
                    <a:pt x="187464" y="42672"/>
                  </a:lnTo>
                  <a:lnTo>
                    <a:pt x="187464" y="59436"/>
                  </a:lnTo>
                  <a:lnTo>
                    <a:pt x="443496" y="59436"/>
                  </a:lnTo>
                  <a:lnTo>
                    <a:pt x="445020" y="51816"/>
                  </a:lnTo>
                  <a:close/>
                </a:path>
              </a:pathLst>
            </a:custGeom>
            <a:solidFill>
              <a:srgbClr val="FFFFFF"/>
            </a:solidFill>
          </p:spPr>
          <p:txBody>
            <a:bodyPr wrap="square" lIns="0" tIns="0" rIns="0" bIns="0" rtlCol="0"/>
            <a:lstStyle/>
            <a:p>
              <a:endParaRPr/>
            </a:p>
          </p:txBody>
        </p:sp>
      </p:grpSp>
      <p:sp>
        <p:nvSpPr>
          <p:cNvPr id="159" name="object 159"/>
          <p:cNvSpPr txBox="1"/>
          <p:nvPr/>
        </p:nvSpPr>
        <p:spPr>
          <a:xfrm>
            <a:off x="2491210" y="4472414"/>
            <a:ext cx="196850" cy="116839"/>
          </a:xfrm>
          <a:prstGeom prst="rect">
            <a:avLst/>
          </a:prstGeom>
        </p:spPr>
        <p:txBody>
          <a:bodyPr vert="horz" wrap="square" lIns="0" tIns="12700" rIns="0" bIns="0" rtlCol="0">
            <a:spAutoFit/>
          </a:bodyPr>
          <a:lstStyle/>
          <a:p>
            <a:pPr marL="12700">
              <a:lnSpc>
                <a:spcPct val="100000"/>
              </a:lnSpc>
              <a:spcBef>
                <a:spcPts val="100"/>
              </a:spcBef>
            </a:pPr>
            <a:r>
              <a:rPr sz="600" b="1" spc="-65" dirty="0">
                <a:solidFill>
                  <a:srgbClr val="231F1F"/>
                </a:solidFill>
                <a:latin typeface="Arial"/>
                <a:cs typeface="Arial"/>
              </a:rPr>
              <a:t>ITALY</a:t>
            </a:r>
            <a:endParaRPr sz="600">
              <a:latin typeface="Arial"/>
              <a:cs typeface="Arial"/>
            </a:endParaRPr>
          </a:p>
        </p:txBody>
      </p:sp>
      <p:sp>
        <p:nvSpPr>
          <p:cNvPr id="160" name="object 160"/>
          <p:cNvSpPr txBox="1"/>
          <p:nvPr/>
        </p:nvSpPr>
        <p:spPr>
          <a:xfrm>
            <a:off x="3783572" y="3938952"/>
            <a:ext cx="834390" cy="177800"/>
          </a:xfrm>
          <a:prstGeom prst="rect">
            <a:avLst/>
          </a:prstGeom>
        </p:spPr>
        <p:txBody>
          <a:bodyPr vert="horz" wrap="square" lIns="0" tIns="12065" rIns="0" bIns="0" rtlCol="0">
            <a:spAutoFit/>
          </a:bodyPr>
          <a:lstStyle/>
          <a:p>
            <a:pPr marL="12700">
              <a:lnSpc>
                <a:spcPct val="100000"/>
              </a:lnSpc>
              <a:spcBef>
                <a:spcPts val="95"/>
              </a:spcBef>
            </a:pPr>
            <a:r>
              <a:rPr sz="1000" b="1" spc="-135" dirty="0">
                <a:solidFill>
                  <a:srgbClr val="FFFFFF"/>
                </a:solidFill>
                <a:latin typeface="Arial"/>
                <a:cs typeface="Arial"/>
              </a:rPr>
              <a:t>INTERNATIONAL</a:t>
            </a:r>
            <a:endParaRPr sz="1000">
              <a:latin typeface="Arial"/>
              <a:cs typeface="Arial"/>
            </a:endParaRPr>
          </a:p>
        </p:txBody>
      </p:sp>
      <p:grpSp>
        <p:nvGrpSpPr>
          <p:cNvPr id="161" name="object 161"/>
          <p:cNvGrpSpPr/>
          <p:nvPr/>
        </p:nvGrpSpPr>
        <p:grpSpPr>
          <a:xfrm>
            <a:off x="0" y="330708"/>
            <a:ext cx="10055860" cy="5209540"/>
            <a:chOff x="0" y="330708"/>
            <a:chExt cx="10055860" cy="5209540"/>
          </a:xfrm>
        </p:grpSpPr>
        <p:pic>
          <p:nvPicPr>
            <p:cNvPr id="162" name="object 162"/>
            <p:cNvPicPr/>
            <p:nvPr/>
          </p:nvPicPr>
          <p:blipFill>
            <a:blip r:embed="rId45" cstate="print"/>
            <a:stretch>
              <a:fillRect/>
            </a:stretch>
          </p:blipFill>
          <p:spPr>
            <a:xfrm>
              <a:off x="2407920" y="4687824"/>
              <a:ext cx="94487" cy="65531"/>
            </a:xfrm>
            <a:prstGeom prst="rect">
              <a:avLst/>
            </a:prstGeom>
          </p:spPr>
        </p:pic>
        <p:sp>
          <p:nvSpPr>
            <p:cNvPr id="163" name="object 163"/>
            <p:cNvSpPr/>
            <p:nvPr/>
          </p:nvSpPr>
          <p:spPr>
            <a:xfrm>
              <a:off x="2496311" y="4651248"/>
              <a:ext cx="455930" cy="68580"/>
            </a:xfrm>
            <a:custGeom>
              <a:avLst/>
              <a:gdLst/>
              <a:ahLst/>
              <a:cxnLst/>
              <a:rect l="l" t="t" r="r" b="b"/>
              <a:pathLst>
                <a:path w="455930" h="68579">
                  <a:moveTo>
                    <a:pt x="0" y="68579"/>
                  </a:moveTo>
                  <a:lnTo>
                    <a:pt x="455676" y="68579"/>
                  </a:lnTo>
                  <a:lnTo>
                    <a:pt x="455676" y="0"/>
                  </a:lnTo>
                </a:path>
              </a:pathLst>
            </a:custGeom>
            <a:ln w="4572">
              <a:solidFill>
                <a:srgbClr val="1F449E"/>
              </a:solidFill>
            </a:ln>
          </p:spPr>
          <p:txBody>
            <a:bodyPr wrap="square" lIns="0" tIns="0" rIns="0" bIns="0" rtlCol="0"/>
            <a:lstStyle/>
            <a:p>
              <a:endParaRPr/>
            </a:p>
          </p:txBody>
        </p:sp>
        <p:sp>
          <p:nvSpPr>
            <p:cNvPr id="164" name="object 164"/>
            <p:cNvSpPr/>
            <p:nvPr/>
          </p:nvSpPr>
          <p:spPr>
            <a:xfrm>
              <a:off x="2200655" y="4128516"/>
              <a:ext cx="2827020" cy="838200"/>
            </a:xfrm>
            <a:custGeom>
              <a:avLst/>
              <a:gdLst/>
              <a:ahLst/>
              <a:cxnLst/>
              <a:rect l="l" t="t" r="r" b="b"/>
              <a:pathLst>
                <a:path w="2827020" h="838200">
                  <a:moveTo>
                    <a:pt x="0" y="9143"/>
                  </a:moveTo>
                  <a:lnTo>
                    <a:pt x="2827020" y="9143"/>
                  </a:lnTo>
                </a:path>
                <a:path w="2827020" h="838200">
                  <a:moveTo>
                    <a:pt x="1165860" y="0"/>
                  </a:moveTo>
                  <a:lnTo>
                    <a:pt x="1165860" y="838200"/>
                  </a:lnTo>
                </a:path>
                <a:path w="2827020" h="838200">
                  <a:moveTo>
                    <a:pt x="7620" y="0"/>
                  </a:moveTo>
                  <a:lnTo>
                    <a:pt x="7620" y="838200"/>
                  </a:lnTo>
                </a:path>
              </a:pathLst>
            </a:custGeom>
            <a:ln w="16764">
              <a:solidFill>
                <a:srgbClr val="FFFFFF"/>
              </a:solidFill>
            </a:ln>
          </p:spPr>
          <p:txBody>
            <a:bodyPr wrap="square" lIns="0" tIns="0" rIns="0" bIns="0" rtlCol="0"/>
            <a:lstStyle/>
            <a:p>
              <a:endParaRPr/>
            </a:p>
          </p:txBody>
        </p:sp>
        <p:sp>
          <p:nvSpPr>
            <p:cNvPr id="165" name="object 165"/>
            <p:cNvSpPr/>
            <p:nvPr/>
          </p:nvSpPr>
          <p:spPr>
            <a:xfrm>
              <a:off x="0" y="4966716"/>
              <a:ext cx="10055860" cy="573405"/>
            </a:xfrm>
            <a:custGeom>
              <a:avLst/>
              <a:gdLst/>
              <a:ahLst/>
              <a:cxnLst/>
              <a:rect l="l" t="t" r="r" b="b"/>
              <a:pathLst>
                <a:path w="10055860" h="573404">
                  <a:moveTo>
                    <a:pt x="10055352" y="573023"/>
                  </a:moveTo>
                  <a:lnTo>
                    <a:pt x="0" y="573023"/>
                  </a:lnTo>
                  <a:lnTo>
                    <a:pt x="0" y="0"/>
                  </a:lnTo>
                  <a:lnTo>
                    <a:pt x="10055352" y="0"/>
                  </a:lnTo>
                  <a:lnTo>
                    <a:pt x="10055352" y="573023"/>
                  </a:lnTo>
                  <a:close/>
                </a:path>
              </a:pathLst>
            </a:custGeom>
            <a:solidFill>
              <a:srgbClr val="0095DB"/>
            </a:solidFill>
          </p:spPr>
          <p:txBody>
            <a:bodyPr wrap="square" lIns="0" tIns="0" rIns="0" bIns="0" rtlCol="0"/>
            <a:lstStyle/>
            <a:p>
              <a:endParaRPr/>
            </a:p>
          </p:txBody>
        </p:sp>
        <p:pic>
          <p:nvPicPr>
            <p:cNvPr id="166" name="object 166"/>
            <p:cNvPicPr/>
            <p:nvPr/>
          </p:nvPicPr>
          <p:blipFill>
            <a:blip r:embed="rId46" cstate="print"/>
            <a:stretch>
              <a:fillRect/>
            </a:stretch>
          </p:blipFill>
          <p:spPr>
            <a:xfrm>
              <a:off x="9078467" y="330708"/>
              <a:ext cx="960120" cy="403375"/>
            </a:xfrm>
            <a:prstGeom prst="rect">
              <a:avLst/>
            </a:prstGeom>
          </p:spPr>
        </p:pic>
      </p:grpSp>
      <p:sp>
        <p:nvSpPr>
          <p:cNvPr id="167" name="object 167"/>
          <p:cNvSpPr txBox="1"/>
          <p:nvPr/>
        </p:nvSpPr>
        <p:spPr>
          <a:xfrm>
            <a:off x="420141" y="653284"/>
            <a:ext cx="1216025" cy="398145"/>
          </a:xfrm>
          <a:prstGeom prst="rect">
            <a:avLst/>
          </a:prstGeom>
        </p:spPr>
        <p:txBody>
          <a:bodyPr vert="horz" wrap="square" lIns="0" tIns="11430" rIns="0" bIns="0" rtlCol="0">
            <a:spAutoFit/>
          </a:bodyPr>
          <a:lstStyle/>
          <a:p>
            <a:pPr marL="12700">
              <a:lnSpc>
                <a:spcPct val="100000"/>
              </a:lnSpc>
              <a:spcBef>
                <a:spcPts val="90"/>
              </a:spcBef>
            </a:pPr>
            <a:r>
              <a:rPr sz="800" spc="-50" dirty="0">
                <a:solidFill>
                  <a:srgbClr val="ACB8BF"/>
                </a:solidFill>
                <a:latin typeface="Arial MT"/>
                <a:cs typeface="Arial MT"/>
              </a:rPr>
              <a:t>Organisational</a:t>
            </a:r>
            <a:r>
              <a:rPr sz="800" spc="60" dirty="0">
                <a:solidFill>
                  <a:srgbClr val="ACB8BF"/>
                </a:solidFill>
                <a:latin typeface="Arial MT"/>
                <a:cs typeface="Arial MT"/>
              </a:rPr>
              <a:t> </a:t>
            </a:r>
            <a:r>
              <a:rPr sz="800" spc="-10" dirty="0">
                <a:solidFill>
                  <a:srgbClr val="ACB8BF"/>
                </a:solidFill>
                <a:latin typeface="Arial MT"/>
                <a:cs typeface="Arial MT"/>
              </a:rPr>
              <a:t>Overview</a:t>
            </a:r>
            <a:endParaRPr sz="800">
              <a:latin typeface="Arial MT"/>
              <a:cs typeface="Arial MT"/>
            </a:endParaRPr>
          </a:p>
          <a:p>
            <a:pPr>
              <a:lnSpc>
                <a:spcPct val="100000"/>
              </a:lnSpc>
              <a:spcBef>
                <a:spcPts val="100"/>
              </a:spcBef>
            </a:pPr>
            <a:endParaRPr sz="800">
              <a:latin typeface="Arial MT"/>
              <a:cs typeface="Arial MT"/>
            </a:endParaRPr>
          </a:p>
          <a:p>
            <a:pPr marL="12700">
              <a:lnSpc>
                <a:spcPct val="100000"/>
              </a:lnSpc>
            </a:pPr>
            <a:r>
              <a:rPr sz="800" b="1" spc="-130" dirty="0">
                <a:solidFill>
                  <a:srgbClr val="231F1F"/>
                </a:solidFill>
                <a:latin typeface="Arial"/>
                <a:cs typeface="Arial"/>
              </a:rPr>
              <a:t>OPERATIONS</a:t>
            </a:r>
            <a:r>
              <a:rPr sz="800" b="1" spc="-80" dirty="0">
                <a:solidFill>
                  <a:srgbClr val="231F1F"/>
                </a:solidFill>
                <a:latin typeface="Arial"/>
                <a:cs typeface="Arial"/>
              </a:rPr>
              <a:t> </a:t>
            </a:r>
            <a:r>
              <a:rPr sz="800" b="1" spc="-105" dirty="0">
                <a:solidFill>
                  <a:srgbClr val="231F1F"/>
                </a:solidFill>
                <a:latin typeface="Arial"/>
                <a:cs typeface="Arial"/>
              </a:rPr>
              <a:t>AND</a:t>
            </a:r>
            <a:r>
              <a:rPr sz="800" b="1" spc="-75" dirty="0">
                <a:solidFill>
                  <a:srgbClr val="231F1F"/>
                </a:solidFill>
                <a:latin typeface="Arial"/>
                <a:cs typeface="Arial"/>
              </a:rPr>
              <a:t> </a:t>
            </a:r>
            <a:r>
              <a:rPr sz="800" b="1" spc="-95" dirty="0">
                <a:solidFill>
                  <a:srgbClr val="231F1F"/>
                </a:solidFill>
                <a:latin typeface="Arial"/>
                <a:cs typeface="Arial"/>
              </a:rPr>
              <a:t>PRESENCE</a:t>
            </a:r>
            <a:endParaRPr sz="8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prstGeom prst="rect">
            <a:avLst/>
          </a:prstGeom>
        </p:spPr>
        <p:txBody>
          <a:bodyPr vert="horz" wrap="square" lIns="0" tIns="191134" rIns="0" bIns="0" rtlCol="0">
            <a:spAutoFit/>
          </a:bodyPr>
          <a:lstStyle/>
          <a:p>
            <a:pPr marL="558800">
              <a:lnSpc>
                <a:spcPct val="100000"/>
              </a:lnSpc>
              <a:spcBef>
                <a:spcPts val="90"/>
              </a:spcBef>
            </a:pPr>
            <a:r>
              <a:rPr sz="3200" b="1" dirty="0">
                <a:solidFill>
                  <a:srgbClr val="000000"/>
                </a:solidFill>
                <a:latin typeface="Calibri"/>
                <a:cs typeface="Calibri"/>
              </a:rPr>
              <a:t>AVGF-</a:t>
            </a:r>
            <a:r>
              <a:rPr sz="3200" b="1" spc="-55" dirty="0">
                <a:solidFill>
                  <a:srgbClr val="000000"/>
                </a:solidFill>
                <a:latin typeface="Calibri"/>
                <a:cs typeface="Calibri"/>
              </a:rPr>
              <a:t> </a:t>
            </a:r>
            <a:r>
              <a:rPr sz="3200" b="1" dirty="0">
                <a:solidFill>
                  <a:srgbClr val="000000"/>
                </a:solidFill>
                <a:latin typeface="Calibri"/>
                <a:cs typeface="Calibri"/>
              </a:rPr>
              <a:t>Auto</a:t>
            </a:r>
            <a:r>
              <a:rPr sz="3200" b="1" spc="-85" dirty="0">
                <a:solidFill>
                  <a:srgbClr val="000000"/>
                </a:solidFill>
                <a:latin typeface="Calibri"/>
                <a:cs typeface="Calibri"/>
              </a:rPr>
              <a:t> </a:t>
            </a:r>
            <a:r>
              <a:rPr sz="3200" b="1" dirty="0">
                <a:solidFill>
                  <a:srgbClr val="000000"/>
                </a:solidFill>
                <a:latin typeface="Calibri"/>
                <a:cs typeface="Calibri"/>
              </a:rPr>
              <a:t>Valve</a:t>
            </a:r>
            <a:r>
              <a:rPr sz="3200" b="1" spc="-75" dirty="0">
                <a:solidFill>
                  <a:srgbClr val="000000"/>
                </a:solidFill>
                <a:latin typeface="Calibri"/>
                <a:cs typeface="Calibri"/>
              </a:rPr>
              <a:t> </a:t>
            </a:r>
            <a:r>
              <a:rPr sz="3200" b="1" dirty="0">
                <a:solidFill>
                  <a:srgbClr val="000000"/>
                </a:solidFill>
                <a:latin typeface="Calibri"/>
                <a:cs typeface="Calibri"/>
              </a:rPr>
              <a:t>less</a:t>
            </a:r>
            <a:r>
              <a:rPr sz="3200" b="1" spc="-60" dirty="0">
                <a:solidFill>
                  <a:srgbClr val="000000"/>
                </a:solidFill>
                <a:latin typeface="Calibri"/>
                <a:cs typeface="Calibri"/>
              </a:rPr>
              <a:t> </a:t>
            </a:r>
            <a:r>
              <a:rPr sz="3200" b="1" dirty="0">
                <a:solidFill>
                  <a:srgbClr val="000000"/>
                </a:solidFill>
                <a:latin typeface="Calibri"/>
                <a:cs typeface="Calibri"/>
              </a:rPr>
              <a:t>Gravity</a:t>
            </a:r>
            <a:r>
              <a:rPr sz="3200" b="1" spc="-75" dirty="0">
                <a:solidFill>
                  <a:srgbClr val="000000"/>
                </a:solidFill>
                <a:latin typeface="Calibri"/>
                <a:cs typeface="Calibri"/>
              </a:rPr>
              <a:t> </a:t>
            </a:r>
            <a:r>
              <a:rPr sz="3200" b="1" spc="-10" dirty="0">
                <a:solidFill>
                  <a:srgbClr val="000000"/>
                </a:solidFill>
                <a:latin typeface="Calibri"/>
                <a:cs typeface="Calibri"/>
              </a:rPr>
              <a:t>Filter</a:t>
            </a:r>
            <a:endParaRPr sz="3200">
              <a:latin typeface="Calibri"/>
              <a:cs typeface="Calibri"/>
            </a:endParaRPr>
          </a:p>
        </p:txBody>
      </p:sp>
      <p:grpSp>
        <p:nvGrpSpPr>
          <p:cNvPr id="4" name="object 4"/>
          <p:cNvGrpSpPr/>
          <p:nvPr/>
        </p:nvGrpSpPr>
        <p:grpSpPr>
          <a:xfrm>
            <a:off x="213359" y="1299972"/>
            <a:ext cx="9133840" cy="3333115"/>
            <a:chOff x="213359" y="1299972"/>
            <a:chExt cx="9133840" cy="3333115"/>
          </a:xfrm>
        </p:grpSpPr>
        <p:pic>
          <p:nvPicPr>
            <p:cNvPr id="5" name="object 5"/>
            <p:cNvPicPr/>
            <p:nvPr/>
          </p:nvPicPr>
          <p:blipFill>
            <a:blip r:embed="rId3" cstate="print"/>
            <a:stretch>
              <a:fillRect/>
            </a:stretch>
          </p:blipFill>
          <p:spPr>
            <a:xfrm>
              <a:off x="213359" y="1299972"/>
              <a:ext cx="3453383" cy="2772155"/>
            </a:xfrm>
            <a:prstGeom prst="rect">
              <a:avLst/>
            </a:prstGeom>
          </p:spPr>
        </p:pic>
        <p:pic>
          <p:nvPicPr>
            <p:cNvPr id="6" name="object 6"/>
            <p:cNvPicPr/>
            <p:nvPr/>
          </p:nvPicPr>
          <p:blipFill>
            <a:blip r:embed="rId4" cstate="print"/>
            <a:stretch>
              <a:fillRect/>
            </a:stretch>
          </p:blipFill>
          <p:spPr>
            <a:xfrm>
              <a:off x="5559551" y="1563624"/>
              <a:ext cx="3787140" cy="1647443"/>
            </a:xfrm>
            <a:prstGeom prst="rect">
              <a:avLst/>
            </a:prstGeom>
          </p:spPr>
        </p:pic>
        <p:pic>
          <p:nvPicPr>
            <p:cNvPr id="7" name="object 7"/>
            <p:cNvPicPr/>
            <p:nvPr/>
          </p:nvPicPr>
          <p:blipFill>
            <a:blip r:embed="rId5" cstate="print"/>
            <a:stretch>
              <a:fillRect/>
            </a:stretch>
          </p:blipFill>
          <p:spPr>
            <a:xfrm>
              <a:off x="3957827" y="4238243"/>
              <a:ext cx="3361943" cy="124967"/>
            </a:xfrm>
            <a:prstGeom prst="rect">
              <a:avLst/>
            </a:prstGeom>
          </p:spPr>
        </p:pic>
        <p:pic>
          <p:nvPicPr>
            <p:cNvPr id="8" name="object 8"/>
            <p:cNvPicPr/>
            <p:nvPr/>
          </p:nvPicPr>
          <p:blipFill>
            <a:blip r:embed="rId6" cstate="print"/>
            <a:stretch>
              <a:fillRect/>
            </a:stretch>
          </p:blipFill>
          <p:spPr>
            <a:xfrm>
              <a:off x="7228331" y="4613148"/>
              <a:ext cx="105155" cy="10667"/>
            </a:xfrm>
            <a:prstGeom prst="rect">
              <a:avLst/>
            </a:prstGeom>
          </p:spPr>
        </p:pic>
        <p:sp>
          <p:nvSpPr>
            <p:cNvPr id="9" name="object 9"/>
            <p:cNvSpPr/>
            <p:nvPr/>
          </p:nvSpPr>
          <p:spPr>
            <a:xfrm>
              <a:off x="7226807" y="4319604"/>
              <a:ext cx="106680" cy="304800"/>
            </a:xfrm>
            <a:custGeom>
              <a:avLst/>
              <a:gdLst/>
              <a:ahLst/>
              <a:cxnLst/>
              <a:rect l="l" t="t" r="r" b="b"/>
              <a:pathLst>
                <a:path w="106679" h="304800">
                  <a:moveTo>
                    <a:pt x="61470" y="303800"/>
                  </a:moveTo>
                  <a:lnTo>
                    <a:pt x="53340" y="304211"/>
                  </a:lnTo>
                  <a:lnTo>
                    <a:pt x="32789" y="303139"/>
                  </a:lnTo>
                  <a:lnTo>
                    <a:pt x="15811" y="300210"/>
                  </a:lnTo>
                  <a:lnTo>
                    <a:pt x="4262" y="295853"/>
                  </a:lnTo>
                  <a:lnTo>
                    <a:pt x="1212" y="292019"/>
                  </a:lnTo>
                </a:path>
                <a:path w="106679" h="304800">
                  <a:moveTo>
                    <a:pt x="0" y="290495"/>
                  </a:moveTo>
                  <a:lnTo>
                    <a:pt x="0" y="13127"/>
                  </a:lnTo>
                </a:path>
                <a:path w="106679" h="304800">
                  <a:moveTo>
                    <a:pt x="4026" y="8066"/>
                  </a:moveTo>
                  <a:lnTo>
                    <a:pt x="4262" y="7769"/>
                  </a:lnTo>
                  <a:lnTo>
                    <a:pt x="5718" y="7220"/>
                  </a:lnTo>
                </a:path>
                <a:path w="106679" h="304800">
                  <a:moveTo>
                    <a:pt x="31069" y="784"/>
                  </a:moveTo>
                  <a:lnTo>
                    <a:pt x="32789" y="482"/>
                  </a:lnTo>
                  <a:lnTo>
                    <a:pt x="42050" y="0"/>
                  </a:lnTo>
                </a:path>
                <a:path w="106679" h="304800">
                  <a:moveTo>
                    <a:pt x="105183" y="288514"/>
                  </a:moveTo>
                  <a:lnTo>
                    <a:pt x="106680" y="290495"/>
                  </a:lnTo>
                  <a:lnTo>
                    <a:pt x="105161" y="292504"/>
                  </a:lnTo>
                </a:path>
                <a:path w="106679" h="304800">
                  <a:moveTo>
                    <a:pt x="102978" y="295393"/>
                  </a:moveTo>
                  <a:lnTo>
                    <a:pt x="102631" y="295853"/>
                  </a:lnTo>
                  <a:lnTo>
                    <a:pt x="100604" y="296642"/>
                  </a:lnTo>
                  <a:lnTo>
                    <a:pt x="91440" y="300210"/>
                  </a:lnTo>
                  <a:lnTo>
                    <a:pt x="74533" y="303139"/>
                  </a:lnTo>
                  <a:lnTo>
                    <a:pt x="70104" y="303363"/>
                  </a:lnTo>
                </a:path>
              </a:pathLst>
            </a:custGeom>
            <a:ln w="6096">
              <a:solidFill>
                <a:srgbClr val="497EBA"/>
              </a:solidFill>
            </a:ln>
          </p:spPr>
          <p:txBody>
            <a:bodyPr wrap="square" lIns="0" tIns="0" rIns="0" bIns="0" rtlCol="0"/>
            <a:lstStyle/>
            <a:p>
              <a:endParaRPr/>
            </a:p>
          </p:txBody>
        </p:sp>
        <p:pic>
          <p:nvPicPr>
            <p:cNvPr id="10" name="object 10"/>
            <p:cNvPicPr/>
            <p:nvPr/>
          </p:nvPicPr>
          <p:blipFill>
            <a:blip r:embed="rId7" cstate="print"/>
            <a:stretch>
              <a:fillRect/>
            </a:stretch>
          </p:blipFill>
          <p:spPr>
            <a:xfrm>
              <a:off x="7226807" y="4320540"/>
              <a:ext cx="109728" cy="303275"/>
            </a:xfrm>
            <a:prstGeom prst="rect">
              <a:avLst/>
            </a:prstGeom>
          </p:spPr>
        </p:pic>
        <p:sp>
          <p:nvSpPr>
            <p:cNvPr id="11" name="object 11"/>
            <p:cNvSpPr/>
            <p:nvPr/>
          </p:nvSpPr>
          <p:spPr>
            <a:xfrm>
              <a:off x="7226807" y="4319015"/>
              <a:ext cx="106680" cy="304800"/>
            </a:xfrm>
            <a:custGeom>
              <a:avLst/>
              <a:gdLst/>
              <a:ahLst/>
              <a:cxnLst/>
              <a:rect l="l" t="t" r="r" b="b"/>
              <a:pathLst>
                <a:path w="106679" h="304800">
                  <a:moveTo>
                    <a:pt x="0" y="291083"/>
                  </a:moveTo>
                  <a:lnTo>
                    <a:pt x="53339" y="277367"/>
                  </a:lnTo>
                  <a:lnTo>
                    <a:pt x="91439" y="281368"/>
                  </a:lnTo>
                  <a:lnTo>
                    <a:pt x="106679" y="291083"/>
                  </a:lnTo>
                  <a:lnTo>
                    <a:pt x="102631" y="296441"/>
                  </a:lnTo>
                  <a:lnTo>
                    <a:pt x="91439" y="300799"/>
                  </a:lnTo>
                  <a:lnTo>
                    <a:pt x="74533" y="303728"/>
                  </a:lnTo>
                  <a:lnTo>
                    <a:pt x="53339" y="304799"/>
                  </a:lnTo>
                  <a:lnTo>
                    <a:pt x="32789" y="303728"/>
                  </a:lnTo>
                  <a:lnTo>
                    <a:pt x="15811" y="300799"/>
                  </a:lnTo>
                  <a:lnTo>
                    <a:pt x="4262" y="296441"/>
                  </a:lnTo>
                  <a:lnTo>
                    <a:pt x="0" y="291083"/>
                  </a:lnTo>
                  <a:lnTo>
                    <a:pt x="0" y="13715"/>
                  </a:lnTo>
                  <a:lnTo>
                    <a:pt x="4262" y="8358"/>
                  </a:lnTo>
                  <a:lnTo>
                    <a:pt x="15811" y="4000"/>
                  </a:lnTo>
                  <a:lnTo>
                    <a:pt x="32789" y="1071"/>
                  </a:lnTo>
                  <a:lnTo>
                    <a:pt x="53339" y="0"/>
                  </a:lnTo>
                  <a:lnTo>
                    <a:pt x="74533" y="1071"/>
                  </a:lnTo>
                  <a:lnTo>
                    <a:pt x="91439" y="4000"/>
                  </a:lnTo>
                  <a:lnTo>
                    <a:pt x="102631" y="8358"/>
                  </a:lnTo>
                  <a:lnTo>
                    <a:pt x="106679" y="13715"/>
                  </a:lnTo>
                  <a:lnTo>
                    <a:pt x="106679" y="291083"/>
                  </a:lnTo>
                </a:path>
              </a:pathLst>
            </a:custGeom>
            <a:ln w="6096">
              <a:solidFill>
                <a:srgbClr val="497EBA"/>
              </a:solidFill>
            </a:ln>
          </p:spPr>
          <p:txBody>
            <a:bodyPr wrap="square" lIns="0" tIns="0" rIns="0" bIns="0" rtlCol="0"/>
            <a:lstStyle/>
            <a:p>
              <a:endParaRPr/>
            </a:p>
          </p:txBody>
        </p:sp>
        <p:pic>
          <p:nvPicPr>
            <p:cNvPr id="12" name="object 12"/>
            <p:cNvPicPr/>
            <p:nvPr/>
          </p:nvPicPr>
          <p:blipFill>
            <a:blip r:embed="rId8" cstate="print"/>
            <a:stretch>
              <a:fillRect/>
            </a:stretch>
          </p:blipFill>
          <p:spPr>
            <a:xfrm>
              <a:off x="3550919" y="2151888"/>
              <a:ext cx="1615440" cy="2481071"/>
            </a:xfrm>
            <a:prstGeom prst="rect">
              <a:avLst/>
            </a:prstGeom>
          </p:spPr>
        </p:pic>
      </p:grpSp>
      <p:sp>
        <p:nvSpPr>
          <p:cNvPr id="13" name="object 13"/>
          <p:cNvSpPr txBox="1"/>
          <p:nvPr/>
        </p:nvSpPr>
        <p:spPr>
          <a:xfrm>
            <a:off x="3116031" y="2632936"/>
            <a:ext cx="507365"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5-</a:t>
            </a:r>
            <a:r>
              <a:rPr sz="1200" b="1" dirty="0">
                <a:latin typeface="Arial"/>
                <a:cs typeface="Arial"/>
              </a:rPr>
              <a:t>10</a:t>
            </a:r>
            <a:r>
              <a:rPr sz="1200" b="1" spc="-10" dirty="0">
                <a:latin typeface="Arial"/>
                <a:cs typeface="Arial"/>
              </a:rPr>
              <a:t> </a:t>
            </a:r>
            <a:r>
              <a:rPr sz="1200" b="1" spc="-50" dirty="0">
                <a:latin typeface="Arial"/>
                <a:cs typeface="Arial"/>
              </a:rPr>
              <a:t>%</a:t>
            </a:r>
            <a:endParaRPr sz="1200">
              <a:latin typeface="Arial"/>
              <a:cs typeface="Arial"/>
            </a:endParaRPr>
          </a:p>
        </p:txBody>
      </p:sp>
      <p:grpSp>
        <p:nvGrpSpPr>
          <p:cNvPr id="14" name="object 14"/>
          <p:cNvGrpSpPr/>
          <p:nvPr/>
        </p:nvGrpSpPr>
        <p:grpSpPr>
          <a:xfrm>
            <a:off x="3230880" y="2260092"/>
            <a:ext cx="4089400" cy="2468880"/>
            <a:chOff x="3230880" y="2260092"/>
            <a:chExt cx="4089400" cy="2468880"/>
          </a:xfrm>
        </p:grpSpPr>
        <p:pic>
          <p:nvPicPr>
            <p:cNvPr id="15" name="object 15"/>
            <p:cNvPicPr/>
            <p:nvPr/>
          </p:nvPicPr>
          <p:blipFill>
            <a:blip r:embed="rId9" cstate="print"/>
            <a:stretch>
              <a:fillRect/>
            </a:stretch>
          </p:blipFill>
          <p:spPr>
            <a:xfrm>
              <a:off x="4198619" y="4026408"/>
              <a:ext cx="187451" cy="195072"/>
            </a:xfrm>
            <a:prstGeom prst="rect">
              <a:avLst/>
            </a:prstGeom>
          </p:spPr>
        </p:pic>
        <p:pic>
          <p:nvPicPr>
            <p:cNvPr id="16" name="object 16"/>
            <p:cNvPicPr/>
            <p:nvPr/>
          </p:nvPicPr>
          <p:blipFill>
            <a:blip r:embed="rId10" cstate="print"/>
            <a:stretch>
              <a:fillRect/>
            </a:stretch>
          </p:blipFill>
          <p:spPr>
            <a:xfrm>
              <a:off x="4222242" y="4382261"/>
              <a:ext cx="173736" cy="202692"/>
            </a:xfrm>
            <a:prstGeom prst="rect">
              <a:avLst/>
            </a:prstGeom>
          </p:spPr>
        </p:pic>
        <p:pic>
          <p:nvPicPr>
            <p:cNvPr id="17" name="object 17"/>
            <p:cNvPicPr/>
            <p:nvPr/>
          </p:nvPicPr>
          <p:blipFill>
            <a:blip r:embed="rId11" cstate="print"/>
            <a:stretch>
              <a:fillRect/>
            </a:stretch>
          </p:blipFill>
          <p:spPr>
            <a:xfrm>
              <a:off x="4090416" y="2310384"/>
              <a:ext cx="195072" cy="182880"/>
            </a:xfrm>
            <a:prstGeom prst="rect">
              <a:avLst/>
            </a:prstGeom>
          </p:spPr>
        </p:pic>
        <p:pic>
          <p:nvPicPr>
            <p:cNvPr id="18" name="object 18"/>
            <p:cNvPicPr/>
            <p:nvPr/>
          </p:nvPicPr>
          <p:blipFill>
            <a:blip r:embed="rId12" cstate="print"/>
            <a:stretch>
              <a:fillRect/>
            </a:stretch>
          </p:blipFill>
          <p:spPr>
            <a:xfrm>
              <a:off x="5324855" y="2260092"/>
              <a:ext cx="187451" cy="190500"/>
            </a:xfrm>
            <a:prstGeom prst="rect">
              <a:avLst/>
            </a:prstGeom>
          </p:spPr>
        </p:pic>
        <p:pic>
          <p:nvPicPr>
            <p:cNvPr id="19" name="object 19"/>
            <p:cNvPicPr/>
            <p:nvPr/>
          </p:nvPicPr>
          <p:blipFill>
            <a:blip r:embed="rId13" cstate="print"/>
            <a:stretch>
              <a:fillRect/>
            </a:stretch>
          </p:blipFill>
          <p:spPr>
            <a:xfrm>
              <a:off x="4449318" y="2750058"/>
              <a:ext cx="176783" cy="202691"/>
            </a:xfrm>
            <a:prstGeom prst="rect">
              <a:avLst/>
            </a:prstGeom>
          </p:spPr>
        </p:pic>
        <p:pic>
          <p:nvPicPr>
            <p:cNvPr id="20" name="object 20"/>
            <p:cNvPicPr/>
            <p:nvPr/>
          </p:nvPicPr>
          <p:blipFill>
            <a:blip r:embed="rId14" cstate="print"/>
            <a:stretch>
              <a:fillRect/>
            </a:stretch>
          </p:blipFill>
          <p:spPr>
            <a:xfrm>
              <a:off x="3304793" y="3720845"/>
              <a:ext cx="202691" cy="173736"/>
            </a:xfrm>
            <a:prstGeom prst="rect">
              <a:avLst/>
            </a:prstGeom>
          </p:spPr>
        </p:pic>
        <p:pic>
          <p:nvPicPr>
            <p:cNvPr id="21" name="object 21"/>
            <p:cNvPicPr/>
            <p:nvPr/>
          </p:nvPicPr>
          <p:blipFill>
            <a:blip r:embed="rId15" cstate="print"/>
            <a:stretch>
              <a:fillRect/>
            </a:stretch>
          </p:blipFill>
          <p:spPr>
            <a:xfrm>
              <a:off x="3550919" y="4604003"/>
              <a:ext cx="3768851" cy="124967"/>
            </a:xfrm>
            <a:prstGeom prst="rect">
              <a:avLst/>
            </a:prstGeom>
          </p:spPr>
        </p:pic>
        <p:pic>
          <p:nvPicPr>
            <p:cNvPr id="22" name="object 22"/>
            <p:cNvPicPr/>
            <p:nvPr/>
          </p:nvPicPr>
          <p:blipFill>
            <a:blip r:embed="rId16" cstate="print"/>
            <a:stretch>
              <a:fillRect/>
            </a:stretch>
          </p:blipFill>
          <p:spPr>
            <a:xfrm>
              <a:off x="3230880" y="2305812"/>
              <a:ext cx="185927" cy="190499"/>
            </a:xfrm>
            <a:prstGeom prst="rect">
              <a:avLst/>
            </a:prstGeom>
          </p:spPr>
        </p:pic>
      </p:grpSp>
      <p:sp>
        <p:nvSpPr>
          <p:cNvPr id="23" name="object 23"/>
          <p:cNvSpPr txBox="1"/>
          <p:nvPr/>
        </p:nvSpPr>
        <p:spPr>
          <a:xfrm>
            <a:off x="1907549" y="2716800"/>
            <a:ext cx="445134" cy="208279"/>
          </a:xfrm>
          <a:prstGeom prst="rect">
            <a:avLst/>
          </a:prstGeom>
        </p:spPr>
        <p:txBody>
          <a:bodyPr vert="horz" wrap="square" lIns="0" tIns="12700" rIns="0" bIns="0" rtlCol="0">
            <a:spAutoFit/>
          </a:bodyPr>
          <a:lstStyle/>
          <a:p>
            <a:pPr marL="12700">
              <a:lnSpc>
                <a:spcPct val="100000"/>
              </a:lnSpc>
              <a:spcBef>
                <a:spcPts val="100"/>
              </a:spcBef>
            </a:pPr>
            <a:r>
              <a:rPr sz="1200" b="1" spc="-20" dirty="0">
                <a:solidFill>
                  <a:srgbClr val="FFFFFF"/>
                </a:solidFill>
                <a:latin typeface="Arial"/>
                <a:cs typeface="Arial"/>
              </a:rPr>
              <a:t>AVGF</a:t>
            </a:r>
            <a:endParaRPr sz="1200">
              <a:latin typeface="Arial"/>
              <a:cs typeface="Arial"/>
            </a:endParaRPr>
          </a:p>
        </p:txBody>
      </p:sp>
      <p:sp>
        <p:nvSpPr>
          <p:cNvPr id="24" name="object 24"/>
          <p:cNvSpPr txBox="1"/>
          <p:nvPr/>
        </p:nvSpPr>
        <p:spPr>
          <a:xfrm>
            <a:off x="4483584" y="3284926"/>
            <a:ext cx="2580640" cy="1313815"/>
          </a:xfrm>
          <a:prstGeom prst="rect">
            <a:avLst/>
          </a:prstGeom>
        </p:spPr>
        <p:txBody>
          <a:bodyPr vert="horz" wrap="square" lIns="0" tIns="0" rIns="0" bIns="0" rtlCol="0">
            <a:spAutoFit/>
          </a:bodyPr>
          <a:lstStyle/>
          <a:p>
            <a:pPr marL="302895">
              <a:lnSpc>
                <a:spcPts val="1325"/>
              </a:lnSpc>
              <a:tabLst>
                <a:tab pos="1216025" algn="l"/>
              </a:tabLst>
            </a:pPr>
            <a:r>
              <a:rPr sz="1800" b="1" spc="-37" baseline="-39351" dirty="0">
                <a:latin typeface="Arial"/>
                <a:cs typeface="Arial"/>
              </a:rPr>
              <a:t>MCW</a:t>
            </a:r>
            <a:r>
              <a:rPr sz="1800" b="1" baseline="-39351" dirty="0">
                <a:latin typeface="Arial"/>
                <a:cs typeface="Arial"/>
              </a:rPr>
              <a:t>	</a:t>
            </a:r>
            <a:r>
              <a:rPr sz="1200" b="1" dirty="0">
                <a:latin typeface="Arial"/>
                <a:cs typeface="Arial"/>
              </a:rPr>
              <a:t>COOLING</a:t>
            </a:r>
            <a:r>
              <a:rPr sz="1200" b="1" spc="-80" dirty="0">
                <a:latin typeface="Arial"/>
                <a:cs typeface="Arial"/>
              </a:rPr>
              <a:t> </a:t>
            </a:r>
            <a:r>
              <a:rPr sz="1200" b="1" spc="-20" dirty="0">
                <a:latin typeface="Arial"/>
                <a:cs typeface="Arial"/>
              </a:rPr>
              <a:t>TOWER</a:t>
            </a:r>
            <a:endParaRPr sz="1200">
              <a:latin typeface="Arial"/>
              <a:cs typeface="Arial"/>
            </a:endParaRPr>
          </a:p>
          <a:p>
            <a:pPr>
              <a:lnSpc>
                <a:spcPct val="100000"/>
              </a:lnSpc>
            </a:pPr>
            <a:endParaRPr sz="1200">
              <a:latin typeface="Arial"/>
              <a:cs typeface="Arial"/>
            </a:endParaRPr>
          </a:p>
          <a:p>
            <a:pPr>
              <a:lnSpc>
                <a:spcPct val="100000"/>
              </a:lnSpc>
            </a:pPr>
            <a:endParaRPr sz="1200">
              <a:latin typeface="Arial"/>
              <a:cs typeface="Arial"/>
            </a:endParaRPr>
          </a:p>
          <a:p>
            <a:pPr>
              <a:lnSpc>
                <a:spcPct val="100000"/>
              </a:lnSpc>
              <a:spcBef>
                <a:spcPts val="600"/>
              </a:spcBef>
            </a:pPr>
            <a:endParaRPr sz="1200">
              <a:latin typeface="Arial"/>
              <a:cs typeface="Arial"/>
            </a:endParaRPr>
          </a:p>
          <a:p>
            <a:pPr marL="97155">
              <a:lnSpc>
                <a:spcPct val="100000"/>
              </a:lnSpc>
            </a:pPr>
            <a:r>
              <a:rPr sz="1200" b="1" dirty="0">
                <a:latin typeface="Arial"/>
                <a:cs typeface="Arial"/>
              </a:rPr>
              <a:t>HOT</a:t>
            </a:r>
            <a:r>
              <a:rPr sz="1200" b="1" spc="-40" dirty="0">
                <a:latin typeface="Arial"/>
                <a:cs typeface="Arial"/>
              </a:rPr>
              <a:t> </a:t>
            </a:r>
            <a:r>
              <a:rPr sz="1200" b="1" spc="-10" dirty="0">
                <a:latin typeface="Arial"/>
                <a:cs typeface="Arial"/>
              </a:rPr>
              <a:t>WATER</a:t>
            </a:r>
            <a:endParaRPr sz="1200">
              <a:latin typeface="Arial"/>
              <a:cs typeface="Arial"/>
            </a:endParaRPr>
          </a:p>
          <a:p>
            <a:pPr>
              <a:lnSpc>
                <a:spcPct val="100000"/>
              </a:lnSpc>
            </a:pPr>
            <a:endParaRPr sz="1200">
              <a:latin typeface="Arial"/>
              <a:cs typeface="Arial"/>
            </a:endParaRPr>
          </a:p>
          <a:p>
            <a:pPr>
              <a:lnSpc>
                <a:spcPct val="100000"/>
              </a:lnSpc>
              <a:tabLst>
                <a:tab pos="1605915" algn="l"/>
              </a:tabLst>
            </a:pPr>
            <a:r>
              <a:rPr sz="1200" b="1" dirty="0">
                <a:latin typeface="Arial"/>
                <a:cs typeface="Arial"/>
              </a:rPr>
              <a:t>COLD</a:t>
            </a:r>
            <a:r>
              <a:rPr sz="1200" b="1" spc="-45" dirty="0">
                <a:latin typeface="Arial"/>
                <a:cs typeface="Arial"/>
              </a:rPr>
              <a:t> </a:t>
            </a:r>
            <a:r>
              <a:rPr sz="1200" b="1" spc="-10" dirty="0">
                <a:latin typeface="Arial"/>
                <a:cs typeface="Arial"/>
              </a:rPr>
              <a:t>WATER</a:t>
            </a:r>
            <a:r>
              <a:rPr sz="1200" b="1" dirty="0">
                <a:latin typeface="Arial"/>
                <a:cs typeface="Arial"/>
              </a:rPr>
              <a:t>	</a:t>
            </a:r>
            <a:r>
              <a:rPr sz="1800" b="1" spc="-15" baseline="2314" dirty="0">
                <a:solidFill>
                  <a:srgbClr val="FFFFFF"/>
                </a:solidFill>
                <a:latin typeface="Arial"/>
                <a:cs typeface="Arial"/>
              </a:rPr>
              <a:t>CONDENSER</a:t>
            </a:r>
            <a:endParaRPr sz="1800" baseline="2314">
              <a:latin typeface="Arial"/>
              <a:cs typeface="Arial"/>
            </a:endParaRPr>
          </a:p>
        </p:txBody>
      </p:sp>
      <p:grpSp>
        <p:nvGrpSpPr>
          <p:cNvPr id="25" name="object 25"/>
          <p:cNvGrpSpPr/>
          <p:nvPr/>
        </p:nvGrpSpPr>
        <p:grpSpPr>
          <a:xfrm>
            <a:off x="1065275" y="3208019"/>
            <a:ext cx="7214870" cy="3220720"/>
            <a:chOff x="1065275" y="3208019"/>
            <a:chExt cx="7214870" cy="3220720"/>
          </a:xfrm>
        </p:grpSpPr>
        <p:pic>
          <p:nvPicPr>
            <p:cNvPr id="26" name="object 26"/>
            <p:cNvPicPr/>
            <p:nvPr/>
          </p:nvPicPr>
          <p:blipFill>
            <a:blip r:embed="rId17" cstate="print"/>
            <a:stretch>
              <a:fillRect/>
            </a:stretch>
          </p:blipFill>
          <p:spPr>
            <a:xfrm>
              <a:off x="2769108" y="3208019"/>
              <a:ext cx="5510783" cy="2127503"/>
            </a:xfrm>
            <a:prstGeom prst="rect">
              <a:avLst/>
            </a:prstGeom>
          </p:spPr>
        </p:pic>
        <p:pic>
          <p:nvPicPr>
            <p:cNvPr id="27" name="object 27"/>
            <p:cNvPicPr/>
            <p:nvPr/>
          </p:nvPicPr>
          <p:blipFill>
            <a:blip r:embed="rId18" cstate="print"/>
            <a:stretch>
              <a:fillRect/>
            </a:stretch>
          </p:blipFill>
          <p:spPr>
            <a:xfrm>
              <a:off x="4251198" y="5028437"/>
              <a:ext cx="175259" cy="202692"/>
            </a:xfrm>
            <a:prstGeom prst="rect">
              <a:avLst/>
            </a:prstGeom>
          </p:spPr>
        </p:pic>
        <p:pic>
          <p:nvPicPr>
            <p:cNvPr id="28" name="object 28"/>
            <p:cNvPicPr/>
            <p:nvPr/>
          </p:nvPicPr>
          <p:blipFill>
            <a:blip r:embed="rId19" cstate="print"/>
            <a:stretch>
              <a:fillRect/>
            </a:stretch>
          </p:blipFill>
          <p:spPr>
            <a:xfrm>
              <a:off x="7972805" y="3861053"/>
              <a:ext cx="202692" cy="175260"/>
            </a:xfrm>
            <a:prstGeom prst="rect">
              <a:avLst/>
            </a:prstGeom>
          </p:spPr>
        </p:pic>
        <p:pic>
          <p:nvPicPr>
            <p:cNvPr id="29" name="object 29"/>
            <p:cNvPicPr/>
            <p:nvPr/>
          </p:nvPicPr>
          <p:blipFill>
            <a:blip r:embed="rId20" cstate="print"/>
            <a:stretch>
              <a:fillRect/>
            </a:stretch>
          </p:blipFill>
          <p:spPr>
            <a:xfrm>
              <a:off x="1065275" y="3585972"/>
              <a:ext cx="734568" cy="2842259"/>
            </a:xfrm>
            <a:prstGeom prst="rect">
              <a:avLst/>
            </a:prstGeom>
          </p:spPr>
        </p:pic>
      </p:grpSp>
      <p:sp>
        <p:nvSpPr>
          <p:cNvPr id="30" name="object 30"/>
          <p:cNvSpPr txBox="1"/>
          <p:nvPr/>
        </p:nvSpPr>
        <p:spPr>
          <a:xfrm>
            <a:off x="1229341" y="5859214"/>
            <a:ext cx="322580" cy="208279"/>
          </a:xfrm>
          <a:prstGeom prst="rect">
            <a:avLst/>
          </a:prstGeom>
        </p:spPr>
        <p:txBody>
          <a:bodyPr vert="horz" wrap="square" lIns="0" tIns="12700" rIns="0" bIns="0" rtlCol="0">
            <a:spAutoFit/>
          </a:bodyPr>
          <a:lstStyle/>
          <a:p>
            <a:pPr marL="12700">
              <a:lnSpc>
                <a:spcPct val="100000"/>
              </a:lnSpc>
              <a:spcBef>
                <a:spcPts val="100"/>
              </a:spcBef>
            </a:pPr>
            <a:r>
              <a:rPr sz="1200" b="1" spc="-25" dirty="0">
                <a:solidFill>
                  <a:srgbClr val="FFFFFF"/>
                </a:solidFill>
                <a:latin typeface="Arial"/>
                <a:cs typeface="Arial"/>
              </a:rPr>
              <a:t>ETP</a:t>
            </a:r>
            <a:endParaRPr sz="1200">
              <a:latin typeface="Arial"/>
              <a:cs typeface="Arial"/>
            </a:endParaRPr>
          </a:p>
        </p:txBody>
      </p:sp>
      <p:sp>
        <p:nvSpPr>
          <p:cNvPr id="31" name="object 31"/>
          <p:cNvSpPr txBox="1"/>
          <p:nvPr/>
        </p:nvSpPr>
        <p:spPr>
          <a:xfrm>
            <a:off x="1572241" y="4842721"/>
            <a:ext cx="1203325" cy="351155"/>
          </a:xfrm>
          <a:prstGeom prst="rect">
            <a:avLst/>
          </a:prstGeom>
        </p:spPr>
        <p:txBody>
          <a:bodyPr vert="horz" wrap="square" lIns="0" tIns="7620" rIns="0" bIns="0" rtlCol="0">
            <a:spAutoFit/>
          </a:bodyPr>
          <a:lstStyle/>
          <a:p>
            <a:pPr marL="12700" marR="5080" indent="-635">
              <a:lnSpc>
                <a:spcPct val="102499"/>
              </a:lnSpc>
              <a:spcBef>
                <a:spcPts val="60"/>
              </a:spcBef>
            </a:pPr>
            <a:r>
              <a:rPr sz="1200" b="1" dirty="0">
                <a:latin typeface="Arial"/>
                <a:cs typeface="Arial"/>
              </a:rPr>
              <a:t>45 </a:t>
            </a:r>
            <a:r>
              <a:rPr sz="1200" b="1" dirty="0">
                <a:solidFill>
                  <a:srgbClr val="030C28"/>
                </a:solidFill>
                <a:latin typeface="Cambria"/>
                <a:cs typeface="Cambria"/>
              </a:rPr>
              <a:t>m³</a:t>
            </a:r>
            <a:r>
              <a:rPr sz="1200" b="1" spc="-20" dirty="0">
                <a:solidFill>
                  <a:srgbClr val="030C28"/>
                </a:solidFill>
                <a:latin typeface="Cambria"/>
                <a:cs typeface="Cambria"/>
              </a:rPr>
              <a:t> </a:t>
            </a:r>
            <a:r>
              <a:rPr sz="900" b="1" dirty="0">
                <a:latin typeface="Arial"/>
                <a:cs typeface="Arial"/>
              </a:rPr>
              <a:t>BACK</a:t>
            </a:r>
            <a:r>
              <a:rPr sz="900" b="1" spc="40" dirty="0">
                <a:latin typeface="Arial"/>
                <a:cs typeface="Arial"/>
              </a:rPr>
              <a:t> </a:t>
            </a:r>
            <a:r>
              <a:rPr sz="900" b="1" spc="-20" dirty="0">
                <a:latin typeface="Arial"/>
                <a:cs typeface="Arial"/>
              </a:rPr>
              <a:t>WASH </a:t>
            </a:r>
            <a:r>
              <a:rPr sz="900" b="1" dirty="0">
                <a:latin typeface="Arial"/>
                <a:cs typeface="Arial"/>
              </a:rPr>
              <a:t>WATER</a:t>
            </a:r>
            <a:r>
              <a:rPr sz="900" b="1" spc="80" dirty="0">
                <a:latin typeface="Arial"/>
                <a:cs typeface="Arial"/>
              </a:rPr>
              <a:t> </a:t>
            </a:r>
            <a:r>
              <a:rPr sz="900" b="1" spc="-10" dirty="0">
                <a:latin typeface="Arial"/>
                <a:cs typeface="Arial"/>
              </a:rPr>
              <a:t>RECYCLED</a:t>
            </a:r>
            <a:endParaRPr sz="900">
              <a:latin typeface="Arial"/>
              <a:cs typeface="Arial"/>
            </a:endParaRPr>
          </a:p>
        </p:txBody>
      </p:sp>
      <p:pic>
        <p:nvPicPr>
          <p:cNvPr id="32" name="object 32"/>
          <p:cNvPicPr/>
          <p:nvPr/>
        </p:nvPicPr>
        <p:blipFill>
          <a:blip r:embed="rId21" cstate="print"/>
          <a:stretch>
            <a:fillRect/>
          </a:stretch>
        </p:blipFill>
        <p:spPr>
          <a:xfrm>
            <a:off x="9044940" y="344424"/>
            <a:ext cx="909827" cy="57302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85A0-DBFF-23B7-F511-6C1ECBAA21D6}"/>
              </a:ext>
            </a:extLst>
          </p:cNvPr>
          <p:cNvSpPr>
            <a:spLocks noGrp="1"/>
          </p:cNvSpPr>
          <p:nvPr>
            <p:ph type="title"/>
          </p:nvPr>
        </p:nvSpPr>
        <p:spPr>
          <a:xfrm>
            <a:off x="1683817" y="797584"/>
            <a:ext cx="6690766" cy="406265"/>
          </a:xfrm>
        </p:spPr>
        <p:txBody>
          <a:bodyPr/>
          <a:lstStyle/>
          <a:p>
            <a:pPr algn="ctr"/>
            <a:r>
              <a:rPr lang="en-IN" sz="2640" dirty="0">
                <a:solidFill>
                  <a:schemeClr val="accent5"/>
                </a:solidFill>
                <a:ea typeface="Cambria"/>
              </a:rPr>
              <a:t>General Fundamentals</a:t>
            </a:r>
          </a:p>
        </p:txBody>
      </p:sp>
      <p:sp>
        <p:nvSpPr>
          <p:cNvPr id="3" name="Content Placeholder 2">
            <a:extLst>
              <a:ext uri="{FF2B5EF4-FFF2-40B4-BE49-F238E27FC236}">
                <a16:creationId xmlns:a16="http://schemas.microsoft.com/office/drawing/2014/main" id="{117F732C-A296-10C3-4079-863923B3DB23}"/>
              </a:ext>
            </a:extLst>
          </p:cNvPr>
          <p:cNvSpPr>
            <a:spLocks noGrp="1"/>
          </p:cNvSpPr>
          <p:nvPr>
            <p:ph idx="1"/>
          </p:nvPr>
        </p:nvSpPr>
        <p:spPr>
          <a:xfrm>
            <a:off x="381000" y="1630720"/>
            <a:ext cx="9220200" cy="5554598"/>
          </a:xfrm>
        </p:spPr>
        <p:txBody>
          <a:bodyPr vert="horz" wrap="square" lIns="75438" tIns="37719" rIns="75438" bIns="37719" rtlCol="0" anchor="t">
            <a:spAutoFit/>
          </a:bodyPr>
          <a:lstStyle/>
          <a:p>
            <a:r>
              <a:rPr lang="en-US" sz="2800" dirty="0">
                <a:solidFill>
                  <a:schemeClr val="accent2">
                    <a:lumMod val="76000"/>
                  </a:schemeClr>
                </a:solidFill>
                <a:ea typeface="Cambria"/>
              </a:rPr>
              <a:t>Cooling Tower – A medium for Heat Transfer</a:t>
            </a:r>
          </a:p>
          <a:p>
            <a:r>
              <a:rPr lang="en-US" sz="2000" dirty="0">
                <a:solidFill>
                  <a:schemeClr val="accent2">
                    <a:lumMod val="76000"/>
                  </a:schemeClr>
                </a:solidFill>
                <a:ea typeface="Cambria"/>
              </a:rPr>
              <a:t> </a:t>
            </a:r>
          </a:p>
          <a:p>
            <a:r>
              <a:rPr lang="en-US" sz="2000" dirty="0">
                <a:solidFill>
                  <a:srgbClr val="002D5E"/>
                </a:solidFill>
                <a:ea typeface="Cambria"/>
              </a:rPr>
              <a:t>The make-up water source is used to replenish water lost by evaporation. In a re-circulating cooling system, concentration of mineral ions in water continuously increases due to water evaporation. </a:t>
            </a:r>
          </a:p>
          <a:p>
            <a:endParaRPr lang="en-US" sz="2000" dirty="0">
              <a:solidFill>
                <a:srgbClr val="002D5E"/>
              </a:solidFill>
              <a:ea typeface="Cambria"/>
            </a:endParaRPr>
          </a:p>
          <a:p>
            <a:r>
              <a:rPr lang="en-US" sz="2000" dirty="0">
                <a:solidFill>
                  <a:srgbClr val="002D5E"/>
                </a:solidFill>
                <a:highlight>
                  <a:srgbClr val="FFFF00"/>
                </a:highlight>
                <a:ea typeface="Cambria"/>
              </a:rPr>
              <a:t>For every 6ºC decrease in temperature across the tower, approximately 1% of the circulation water will be evaporated, thus increasing the dissolved solids content of water in the system. </a:t>
            </a:r>
          </a:p>
          <a:p>
            <a:endParaRPr lang="en-US" sz="2000" dirty="0">
              <a:solidFill>
                <a:srgbClr val="002D5E"/>
              </a:solidFill>
              <a:highlight>
                <a:srgbClr val="FFFF00"/>
              </a:highlight>
              <a:ea typeface="Cambria"/>
            </a:endParaRPr>
          </a:p>
          <a:p>
            <a:r>
              <a:rPr lang="en-US" sz="2000" dirty="0">
                <a:solidFill>
                  <a:srgbClr val="002D5E"/>
                </a:solidFill>
                <a:ea typeface="Cambria"/>
              </a:rPr>
              <a:t>When the concentrated water is heated inside heat transfer equipment, the calcium and bicarbonate ions precipitate due to the changes in solubility, forming hard scale on the heat transfer surfaces, and clogging pipes and manifolds. </a:t>
            </a:r>
          </a:p>
          <a:p>
            <a:endParaRPr lang="en-US" sz="2800" dirty="0"/>
          </a:p>
          <a:p>
            <a:r>
              <a:rPr lang="en-US" sz="2000" dirty="0">
                <a:solidFill>
                  <a:srgbClr val="002D5E"/>
                </a:solidFill>
                <a:highlight>
                  <a:srgbClr val="FFFF00"/>
                </a:highlight>
                <a:ea typeface="Cambria"/>
              </a:rPr>
              <a:t>1-degree increase in cooling water temperature can cause a 3% increase in energy usage. Proper maintenance could improve a cooling tower’s efficiency.</a:t>
            </a:r>
            <a:endParaRPr lang="en-US" sz="2000" dirty="0">
              <a:solidFill>
                <a:srgbClr val="002D5E"/>
              </a:solidFill>
              <a:highlight>
                <a:srgbClr val="FFFF00"/>
              </a:highlight>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A21A67F9-AB3A-4B24-3F69-CEC51AE06D53}"/>
              </a:ext>
            </a:extLst>
          </p:cNvPr>
          <p:cNvSpPr>
            <a:spLocks noGrp="1"/>
          </p:cNvSpPr>
          <p:nvPr>
            <p:ph type="sldNum" sz="quarter" idx="12"/>
          </p:nvPr>
        </p:nvSpPr>
        <p:spPr>
          <a:xfrm>
            <a:off x="8737601" y="63563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fontAlgn="base">
                <a:spcBef>
                  <a:spcPct val="0"/>
                </a:spcBef>
                <a:spcAft>
                  <a:spcPct val="0"/>
                </a:spcAft>
                <a:defRPr/>
              </a:pPr>
              <a:t>31</a:t>
            </a:fld>
            <a:endParaRPr lang="en-US" sz="990" kern="1200">
              <a:solidFill>
                <a:prstClr val="black">
                  <a:tint val="75000"/>
                </a:prstClr>
              </a:solidFill>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780430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D8B0-A9F0-688A-69C8-708700DDE639}"/>
              </a:ext>
            </a:extLst>
          </p:cNvPr>
          <p:cNvSpPr>
            <a:spLocks noGrp="1"/>
          </p:cNvSpPr>
          <p:nvPr>
            <p:ph type="title"/>
          </p:nvPr>
        </p:nvSpPr>
        <p:spPr>
          <a:xfrm>
            <a:off x="2133600" y="918176"/>
            <a:ext cx="6115235" cy="406265"/>
          </a:xfrm>
        </p:spPr>
        <p:txBody>
          <a:bodyPr/>
          <a:lstStyle/>
          <a:p>
            <a:pPr algn="ctr"/>
            <a:r>
              <a:rPr lang="en-IN" sz="2640">
                <a:solidFill>
                  <a:schemeClr val="accent5"/>
                </a:solidFill>
                <a:ea typeface="Cambria"/>
              </a:rPr>
              <a:t>General Fundamentals</a:t>
            </a:r>
            <a:endParaRPr lang="en-IN" sz="2640">
              <a:solidFill>
                <a:srgbClr val="000000"/>
              </a:solidFill>
              <a:ea typeface="Cambria"/>
            </a:endParaRPr>
          </a:p>
        </p:txBody>
      </p:sp>
      <p:sp>
        <p:nvSpPr>
          <p:cNvPr id="4" name="Slide Number Placeholder 3">
            <a:extLst>
              <a:ext uri="{FF2B5EF4-FFF2-40B4-BE49-F238E27FC236}">
                <a16:creationId xmlns:a16="http://schemas.microsoft.com/office/drawing/2014/main" id="{EAD5E83A-DB6A-8021-9669-93454C4772A2}"/>
              </a:ext>
            </a:extLst>
          </p:cNvPr>
          <p:cNvSpPr>
            <a:spLocks noGrp="1"/>
          </p:cNvSpPr>
          <p:nvPr>
            <p:ph type="sldNum" sz="quarter" idx="12"/>
          </p:nvPr>
        </p:nvSpPr>
        <p:spPr>
          <a:xfrm>
            <a:off x="8737601" y="63563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fontAlgn="base">
                <a:spcBef>
                  <a:spcPct val="0"/>
                </a:spcBef>
                <a:spcAft>
                  <a:spcPct val="0"/>
                </a:spcAft>
                <a:defRPr/>
              </a:pPr>
              <a:t>32</a:t>
            </a:fld>
            <a:endParaRPr lang="en-US" sz="990" kern="1200">
              <a:solidFill>
                <a:prstClr val="black">
                  <a:tint val="75000"/>
                </a:prstClr>
              </a:solidFill>
              <a:latin typeface="Cambria" pitchFamily="18" charset="0"/>
              <a:ea typeface="ＭＳ Ｐゴシック" pitchFamily="34" charset="-128"/>
              <a:cs typeface="+mn-cs"/>
            </a:endParaRPr>
          </a:p>
        </p:txBody>
      </p:sp>
      <p:sp>
        <p:nvSpPr>
          <p:cNvPr id="5" name="Content Placeholder 4">
            <a:extLst>
              <a:ext uri="{FF2B5EF4-FFF2-40B4-BE49-F238E27FC236}">
                <a16:creationId xmlns:a16="http://schemas.microsoft.com/office/drawing/2014/main" id="{9DC275A3-6059-632D-C526-95F93E072F1A}"/>
              </a:ext>
            </a:extLst>
          </p:cNvPr>
          <p:cNvSpPr>
            <a:spLocks noGrp="1"/>
          </p:cNvSpPr>
          <p:nvPr>
            <p:ph idx="1"/>
          </p:nvPr>
        </p:nvSpPr>
        <p:spPr>
          <a:xfrm>
            <a:off x="714663" y="1676400"/>
            <a:ext cx="8629073" cy="5554598"/>
          </a:xfrm>
        </p:spPr>
        <p:txBody>
          <a:bodyPr vert="horz" wrap="square" lIns="75438" tIns="37719" rIns="75438" bIns="37719" rtlCol="0" anchor="t">
            <a:spAutoFit/>
          </a:bodyPr>
          <a:lstStyle/>
          <a:p>
            <a:r>
              <a:rPr lang="en-US" sz="2800" dirty="0">
                <a:solidFill>
                  <a:schemeClr val="accent2">
                    <a:lumMod val="76000"/>
                  </a:schemeClr>
                </a:solidFill>
                <a:ea typeface="Cambria"/>
              </a:rPr>
              <a:t>Common Cooling Tower Problems:</a:t>
            </a:r>
          </a:p>
          <a:p>
            <a:endParaRPr lang="en-US" sz="2800" dirty="0">
              <a:solidFill>
                <a:schemeClr val="accent2">
                  <a:lumMod val="76000"/>
                </a:schemeClr>
              </a:solidFill>
              <a:ea typeface="Cambria"/>
            </a:endParaRPr>
          </a:p>
          <a:p>
            <a:r>
              <a:rPr lang="en-US" sz="2000" dirty="0">
                <a:solidFill>
                  <a:schemeClr val="accent5"/>
                </a:solidFill>
                <a:ea typeface="Cambria"/>
                <a:cs typeface="+mj-cs"/>
              </a:rPr>
              <a:t>Scaling/Precipitation Fouling:</a:t>
            </a:r>
          </a:p>
          <a:p>
            <a:pPr>
              <a:buNone/>
            </a:pPr>
            <a:r>
              <a:rPr lang="en-US" sz="2000" dirty="0">
                <a:solidFill>
                  <a:srgbClr val="002D5E"/>
                </a:solidFill>
                <a:ea typeface="Cambria"/>
                <a:cs typeface="+mj-cs"/>
              </a:rPr>
              <a:t>Mineral based scales that form due to exceeding the saturation point of the scaling species.</a:t>
            </a:r>
          </a:p>
          <a:p>
            <a:pPr>
              <a:buNone/>
            </a:pPr>
            <a:endParaRPr lang="en-US" sz="2000" dirty="0">
              <a:solidFill>
                <a:srgbClr val="000000"/>
              </a:solidFill>
              <a:ea typeface="Cambria"/>
              <a:cs typeface="+mj-cs"/>
            </a:endParaRPr>
          </a:p>
          <a:p>
            <a:r>
              <a:rPr lang="en-US" sz="2000" dirty="0">
                <a:solidFill>
                  <a:schemeClr val="accent5"/>
                </a:solidFill>
                <a:ea typeface="Cambria"/>
                <a:cs typeface="+mj-cs"/>
              </a:rPr>
              <a:t>Microbiological Fouling or Biofouling:</a:t>
            </a:r>
          </a:p>
          <a:p>
            <a:r>
              <a:rPr lang="en-US" sz="2000" dirty="0">
                <a:solidFill>
                  <a:srgbClr val="002D5E"/>
                </a:solidFill>
                <a:ea typeface="Cambria"/>
                <a:cs typeface="+mj-cs"/>
              </a:rPr>
              <a:t>It may occur from poor or inadequate biocide feed and control. </a:t>
            </a:r>
          </a:p>
          <a:p>
            <a:endParaRPr lang="en-US" sz="2000" dirty="0">
              <a:solidFill>
                <a:srgbClr val="002D5E"/>
              </a:solidFill>
              <a:ea typeface="Cambria"/>
              <a:cs typeface="+mj-cs"/>
            </a:endParaRPr>
          </a:p>
          <a:p>
            <a:r>
              <a:rPr lang="en-US" sz="2000" dirty="0">
                <a:solidFill>
                  <a:schemeClr val="accent5"/>
                </a:solidFill>
                <a:ea typeface="Cambria"/>
                <a:cs typeface="+mj-cs"/>
              </a:rPr>
              <a:t>Deposition/Particulate Fouling (including corrosion products)</a:t>
            </a:r>
          </a:p>
          <a:p>
            <a:r>
              <a:rPr lang="en-US" sz="2000" dirty="0">
                <a:solidFill>
                  <a:srgbClr val="002D5E"/>
                </a:solidFill>
                <a:ea typeface="Cambria"/>
                <a:cs typeface="+mj-cs"/>
              </a:rPr>
              <a:t>Suspended solids such as dirt or corrosion products that settle out in the cooling system.</a:t>
            </a:r>
          </a:p>
          <a:p>
            <a:endParaRPr lang="en-US" sz="2000" dirty="0">
              <a:solidFill>
                <a:srgbClr val="002D5E"/>
              </a:solidFill>
              <a:ea typeface="Cambria"/>
              <a:cs typeface="+mj-cs"/>
            </a:endParaRPr>
          </a:p>
          <a:p>
            <a:r>
              <a:rPr lang="en-US" sz="2000" dirty="0">
                <a:solidFill>
                  <a:srgbClr val="FF0000"/>
                </a:solidFill>
                <a:ea typeface="Cambria"/>
                <a:cs typeface="+mj-cs"/>
              </a:rPr>
              <a:t>Goal:</a:t>
            </a:r>
          </a:p>
          <a:p>
            <a:r>
              <a:rPr lang="en-US" sz="2000" dirty="0">
                <a:solidFill>
                  <a:srgbClr val="002D5E"/>
                </a:solidFill>
                <a:ea typeface="Cambria"/>
                <a:cs typeface="+mj-cs"/>
              </a:rPr>
              <a:t>Water is scarce. Thus, there is an imminent need to use water efficiently and treat it within the parameters of environment to make it sustainable.</a:t>
            </a:r>
            <a:endParaRPr lang="en-US" sz="2000" dirty="0">
              <a:solidFill>
                <a:srgbClr val="000000"/>
              </a:solidFill>
              <a:ea typeface="Cambria"/>
              <a:cs typeface="+mj-cs"/>
            </a:endParaRPr>
          </a:p>
        </p:txBody>
      </p:sp>
    </p:spTree>
    <p:extLst>
      <p:ext uri="{BB962C8B-B14F-4D97-AF65-F5344CB8AC3E}">
        <p14:creationId xmlns:p14="http://schemas.microsoft.com/office/powerpoint/2010/main" val="55456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5AD99E-C12A-1AA3-11A9-AE9DCFDE765F}"/>
              </a:ext>
            </a:extLst>
          </p:cNvPr>
          <p:cNvSpPr>
            <a:spLocks noGrp="1"/>
          </p:cNvSpPr>
          <p:nvPr>
            <p:ph type="sldNum" sz="quarter" idx="12"/>
          </p:nvPr>
        </p:nvSpPr>
        <p:spPr>
          <a:xfrm>
            <a:off x="8737601" y="63563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fontAlgn="base">
                <a:spcBef>
                  <a:spcPct val="0"/>
                </a:spcBef>
                <a:spcAft>
                  <a:spcPct val="0"/>
                </a:spcAft>
                <a:defRPr/>
              </a:pPr>
              <a:t>33</a:t>
            </a:fld>
            <a:endParaRPr lang="en-US" sz="990" kern="1200">
              <a:solidFill>
                <a:prstClr val="black">
                  <a:tint val="75000"/>
                </a:prstClr>
              </a:solidFill>
              <a:latin typeface="Cambria" pitchFamily="18" charset="0"/>
              <a:ea typeface="ＭＳ Ｐゴシック" pitchFamily="34" charset="-128"/>
              <a:cs typeface="+mn-cs"/>
            </a:endParaRPr>
          </a:p>
        </p:txBody>
      </p:sp>
      <p:sp>
        <p:nvSpPr>
          <p:cNvPr id="14" name="TextBox 13">
            <a:extLst>
              <a:ext uri="{FF2B5EF4-FFF2-40B4-BE49-F238E27FC236}">
                <a16:creationId xmlns:a16="http://schemas.microsoft.com/office/drawing/2014/main" id="{15955F79-FB51-35A4-9F76-EB3EC36F6F24}"/>
              </a:ext>
            </a:extLst>
          </p:cNvPr>
          <p:cNvSpPr txBox="1"/>
          <p:nvPr/>
        </p:nvSpPr>
        <p:spPr>
          <a:xfrm>
            <a:off x="2730911" y="715471"/>
            <a:ext cx="4887754" cy="482440"/>
          </a:xfrm>
          <a:prstGeom prst="rect">
            <a:avLst/>
          </a:prstGeom>
          <a:noFill/>
        </p:spPr>
        <p:txBody>
          <a:bodyPr wrap="square" lIns="75438" tIns="37719" rIns="75438" bIns="37719" anchor="t">
            <a:spAutoFit/>
          </a:bodyPr>
          <a:lstStyle/>
          <a:p>
            <a:pPr algn="ctr">
              <a:spcBef>
                <a:spcPct val="0"/>
              </a:spcBef>
            </a:pPr>
            <a:r>
              <a:rPr lang="en-IN" sz="2640" b="1" dirty="0">
                <a:solidFill>
                  <a:schemeClr val="accent5"/>
                </a:solidFill>
                <a:latin typeface="Cambria"/>
                <a:ea typeface="Cambria"/>
                <a:cs typeface="+mj-cs"/>
              </a:rPr>
              <a:t>Scale and Bio-Removal System</a:t>
            </a:r>
            <a:endParaRPr lang="en-US" sz="2640" b="1" dirty="0">
              <a:solidFill>
                <a:schemeClr val="accent5"/>
              </a:solidFill>
              <a:latin typeface="Cambria"/>
              <a:ea typeface="Cambria"/>
              <a:cs typeface="+mj-cs"/>
            </a:endParaRPr>
          </a:p>
        </p:txBody>
      </p:sp>
      <p:sp>
        <p:nvSpPr>
          <p:cNvPr id="3" name="Content Placeholder 2">
            <a:extLst>
              <a:ext uri="{FF2B5EF4-FFF2-40B4-BE49-F238E27FC236}">
                <a16:creationId xmlns:a16="http://schemas.microsoft.com/office/drawing/2014/main" id="{C5867036-F67C-7BB8-11CA-0D590074763C}"/>
              </a:ext>
            </a:extLst>
          </p:cNvPr>
          <p:cNvSpPr>
            <a:spLocks noGrp="1"/>
          </p:cNvSpPr>
          <p:nvPr>
            <p:ph idx="1"/>
          </p:nvPr>
        </p:nvSpPr>
        <p:spPr>
          <a:xfrm>
            <a:off x="762000" y="1634665"/>
            <a:ext cx="9028162" cy="584006"/>
          </a:xfrm>
        </p:spPr>
        <p:txBody>
          <a:bodyPr vert="horz" wrap="square" lIns="75438" tIns="37719" rIns="75438" bIns="37719" rtlCol="0" anchor="t">
            <a:spAutoFit/>
          </a:bodyPr>
          <a:lstStyle/>
          <a:p>
            <a:r>
              <a:rPr lang="en-US" sz="1650" dirty="0">
                <a:solidFill>
                  <a:srgbClr val="002D5E"/>
                </a:solidFill>
                <a:ea typeface="Cambria"/>
              </a:rPr>
              <a:t>SBR is a fully automatic online technology that continuously clean the cooling tower water and augments the cooling performance and treat cooling water without any chemicals.</a:t>
            </a:r>
          </a:p>
        </p:txBody>
      </p:sp>
      <p:pic>
        <p:nvPicPr>
          <p:cNvPr id="5" name="Picture 4" descr="A machine with a blue container&#10;&#10;Description automatically generated">
            <a:extLst>
              <a:ext uri="{FF2B5EF4-FFF2-40B4-BE49-F238E27FC236}">
                <a16:creationId xmlns:a16="http://schemas.microsoft.com/office/drawing/2014/main" id="{B71A4D0B-3991-ABB2-3447-3068E5264776}"/>
              </a:ext>
            </a:extLst>
          </p:cNvPr>
          <p:cNvPicPr>
            <a:picLocks noChangeAspect="1"/>
          </p:cNvPicPr>
          <p:nvPr/>
        </p:nvPicPr>
        <p:blipFill>
          <a:blip r:embed="rId2"/>
          <a:srcRect l="323" r="-108" b="228"/>
          <a:stretch/>
        </p:blipFill>
        <p:spPr>
          <a:xfrm>
            <a:off x="1098812" y="2751505"/>
            <a:ext cx="7913789" cy="3632734"/>
          </a:xfrm>
          <a:prstGeom prst="rect">
            <a:avLst/>
          </a:prstGeom>
        </p:spPr>
      </p:pic>
      <p:sp>
        <p:nvSpPr>
          <p:cNvPr id="6" name="TextBox 5">
            <a:extLst>
              <a:ext uri="{FF2B5EF4-FFF2-40B4-BE49-F238E27FC236}">
                <a16:creationId xmlns:a16="http://schemas.microsoft.com/office/drawing/2014/main" id="{9B93F30E-BD2E-C643-9A0C-461E79A4DFDB}"/>
              </a:ext>
            </a:extLst>
          </p:cNvPr>
          <p:cNvSpPr txBox="1"/>
          <p:nvPr/>
        </p:nvSpPr>
        <p:spPr>
          <a:xfrm>
            <a:off x="3493751" y="3377839"/>
            <a:ext cx="952822" cy="380873"/>
          </a:xfrm>
          <a:prstGeom prst="rect">
            <a:avLst/>
          </a:prstGeom>
          <a:no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pPr algn="ctr"/>
            <a:r>
              <a:rPr lang="en-US" sz="990" b="1">
                <a:solidFill>
                  <a:schemeClr val="bg2"/>
                </a:solidFill>
                <a:highlight>
                  <a:srgbClr val="FFFF00"/>
                </a:highlight>
                <a:cs typeface="Arial"/>
              </a:rPr>
              <a:t>Electrolysis Chamber</a:t>
            </a:r>
          </a:p>
        </p:txBody>
      </p:sp>
      <p:sp>
        <p:nvSpPr>
          <p:cNvPr id="7" name="TextBox 6">
            <a:extLst>
              <a:ext uri="{FF2B5EF4-FFF2-40B4-BE49-F238E27FC236}">
                <a16:creationId xmlns:a16="http://schemas.microsoft.com/office/drawing/2014/main" id="{7472A934-7659-1202-C9DF-E9D548180A0A}"/>
              </a:ext>
            </a:extLst>
          </p:cNvPr>
          <p:cNvSpPr txBox="1"/>
          <p:nvPr/>
        </p:nvSpPr>
        <p:spPr>
          <a:xfrm rot="21240000">
            <a:off x="2739810" y="5233188"/>
            <a:ext cx="1111878" cy="228524"/>
          </a:xfrm>
          <a:prstGeom prst="rect">
            <a:avLst/>
          </a:prstGeom>
          <a:no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pPr algn="ctr"/>
            <a:r>
              <a:rPr lang="en-US" sz="990" b="1">
                <a:solidFill>
                  <a:schemeClr val="bg2"/>
                </a:solidFill>
                <a:highlight>
                  <a:srgbClr val="FFFF00"/>
                </a:highlight>
                <a:cs typeface="Arial"/>
              </a:rPr>
              <a:t>Media Filterer</a:t>
            </a:r>
          </a:p>
        </p:txBody>
      </p:sp>
      <p:sp>
        <p:nvSpPr>
          <p:cNvPr id="8" name="TextBox 7">
            <a:extLst>
              <a:ext uri="{FF2B5EF4-FFF2-40B4-BE49-F238E27FC236}">
                <a16:creationId xmlns:a16="http://schemas.microsoft.com/office/drawing/2014/main" id="{A82A6A44-7FEC-C886-355B-10A9D22C19CE}"/>
              </a:ext>
            </a:extLst>
          </p:cNvPr>
          <p:cNvSpPr txBox="1"/>
          <p:nvPr/>
        </p:nvSpPr>
        <p:spPr>
          <a:xfrm>
            <a:off x="7623128" y="3250873"/>
            <a:ext cx="1210341" cy="253916"/>
          </a:xfrm>
          <a:prstGeom prst="rect">
            <a:avLst/>
          </a:prstGeom>
          <a:no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pPr algn="ctr"/>
            <a:r>
              <a:rPr lang="en-US" sz="1155" b="1">
                <a:solidFill>
                  <a:schemeClr val="bg2"/>
                </a:solidFill>
                <a:highlight>
                  <a:srgbClr val="FFFF00"/>
                </a:highlight>
                <a:cs typeface="Arial"/>
              </a:rPr>
              <a:t>Cooling Tower</a:t>
            </a:r>
          </a:p>
        </p:txBody>
      </p:sp>
    </p:spTree>
    <p:extLst>
      <p:ext uri="{BB962C8B-B14F-4D97-AF65-F5344CB8AC3E}">
        <p14:creationId xmlns:p14="http://schemas.microsoft.com/office/powerpoint/2010/main" val="7117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5BE09-F1B9-B86F-D735-973168E73C3E}"/>
              </a:ext>
            </a:extLst>
          </p:cNvPr>
          <p:cNvSpPr>
            <a:spLocks noGrp="1"/>
          </p:cNvSpPr>
          <p:nvPr>
            <p:ph type="title"/>
          </p:nvPr>
        </p:nvSpPr>
        <p:spPr>
          <a:xfrm>
            <a:off x="2127504" y="1236040"/>
            <a:ext cx="6337518" cy="406265"/>
          </a:xfrm>
        </p:spPr>
        <p:txBody>
          <a:bodyPr/>
          <a:lstStyle/>
          <a:p>
            <a:pPr algn="ctr"/>
            <a:r>
              <a:rPr lang="en-IN" sz="2640">
                <a:solidFill>
                  <a:srgbClr val="00B050"/>
                </a:solidFill>
                <a:ea typeface="Cambria"/>
                <a:cs typeface="+mn-cs"/>
              </a:rPr>
              <a:t>Scale and Bio-Removal System</a:t>
            </a:r>
            <a:endParaRPr lang="en-IN" sz="2640">
              <a:solidFill>
                <a:srgbClr val="000000"/>
              </a:solidFill>
              <a:ea typeface="Cambria"/>
              <a:cs typeface="+mn-cs"/>
            </a:endParaRPr>
          </a:p>
        </p:txBody>
      </p:sp>
      <p:sp>
        <p:nvSpPr>
          <p:cNvPr id="6" name="Content Placeholder 5">
            <a:extLst>
              <a:ext uri="{FF2B5EF4-FFF2-40B4-BE49-F238E27FC236}">
                <a16:creationId xmlns:a16="http://schemas.microsoft.com/office/drawing/2014/main" id="{08D900A7-0D88-85DC-92CC-373F302A7F06}"/>
              </a:ext>
            </a:extLst>
          </p:cNvPr>
          <p:cNvSpPr>
            <a:spLocks noGrp="1"/>
          </p:cNvSpPr>
          <p:nvPr>
            <p:ph idx="1"/>
          </p:nvPr>
        </p:nvSpPr>
        <p:spPr>
          <a:xfrm>
            <a:off x="1092854" y="1797858"/>
            <a:ext cx="8149568" cy="330090"/>
          </a:xfrm>
        </p:spPr>
        <p:txBody>
          <a:bodyPr vert="horz" wrap="square" lIns="75438" tIns="37719" rIns="75438" bIns="37719" rtlCol="0" anchor="t">
            <a:spAutoFit/>
          </a:bodyPr>
          <a:lstStyle/>
          <a:p>
            <a:r>
              <a:rPr lang="en-US" sz="1650" dirty="0">
                <a:solidFill>
                  <a:schemeClr val="tx1"/>
                </a:solidFill>
                <a:ea typeface="Cambria"/>
              </a:rPr>
              <a:t>Electrolysis Based Scale Removal and Prevention with Water Disinfection Process </a:t>
            </a:r>
            <a:endParaRPr lang="en-US" sz="1650" dirty="0">
              <a:solidFill>
                <a:schemeClr val="tx1"/>
              </a:solidFill>
              <a:cs typeface="Arial"/>
            </a:endParaRPr>
          </a:p>
        </p:txBody>
      </p:sp>
      <p:pic>
        <p:nvPicPr>
          <p:cNvPr id="7" name="Picture 6" descr="A diagram of a chemistry experiment&#10;&#10;Description automatically generated">
            <a:extLst>
              <a:ext uri="{FF2B5EF4-FFF2-40B4-BE49-F238E27FC236}">
                <a16:creationId xmlns:a16="http://schemas.microsoft.com/office/drawing/2014/main" id="{EF28C464-ACB4-90D8-86C5-A2CCE36BA82B}"/>
              </a:ext>
            </a:extLst>
          </p:cNvPr>
          <p:cNvPicPr>
            <a:picLocks noChangeAspect="1"/>
          </p:cNvPicPr>
          <p:nvPr/>
        </p:nvPicPr>
        <p:blipFill>
          <a:blip r:embed="rId2"/>
          <a:stretch>
            <a:fillRect/>
          </a:stretch>
        </p:blipFill>
        <p:spPr>
          <a:xfrm>
            <a:off x="247120" y="2408368"/>
            <a:ext cx="4697360" cy="4906831"/>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914769DE-3E2E-4351-ADF4-B994EAE970FF}"/>
              </a:ext>
            </a:extLst>
          </p:cNvPr>
          <p:cNvSpPr txBox="1"/>
          <p:nvPr/>
        </p:nvSpPr>
        <p:spPr>
          <a:xfrm>
            <a:off x="5169622" y="2411244"/>
            <a:ext cx="4671700" cy="4538935"/>
          </a:xfrm>
          <a:prstGeom prst="rect">
            <a:avLst/>
          </a:prstGeom>
          <a:no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r>
              <a:rPr lang="en-US" b="1" dirty="0">
                <a:solidFill>
                  <a:schemeClr val="accent6">
                    <a:lumMod val="49000"/>
                  </a:schemeClr>
                </a:solidFill>
                <a:latin typeface="Cambria"/>
                <a:ea typeface="Cambria"/>
              </a:rPr>
              <a:t>A DC electrical power source is connected to two electrodes typically made from </a:t>
            </a:r>
            <a:r>
              <a:rPr lang="en-US" b="1" dirty="0">
                <a:solidFill>
                  <a:schemeClr val="accent6">
                    <a:lumMod val="49000"/>
                  </a:schemeClr>
                </a:solidFill>
                <a:highlight>
                  <a:srgbClr val="FFFF00"/>
                </a:highlight>
                <a:latin typeface="Cambria"/>
                <a:ea typeface="Cambria"/>
              </a:rPr>
              <a:t>Platinum with Iridium coated (Anode) and Stainless Steel-316 (Cathode) </a:t>
            </a:r>
            <a:r>
              <a:rPr lang="en-US" b="1" dirty="0">
                <a:solidFill>
                  <a:schemeClr val="accent6">
                    <a:lumMod val="49000"/>
                  </a:schemeClr>
                </a:solidFill>
                <a:latin typeface="Cambria"/>
                <a:ea typeface="Cambria"/>
              </a:rPr>
              <a:t> . </a:t>
            </a:r>
          </a:p>
          <a:p>
            <a:endParaRPr lang="en-US" sz="2000" dirty="0">
              <a:solidFill>
                <a:schemeClr val="accent6">
                  <a:lumMod val="49000"/>
                </a:schemeClr>
              </a:solidFill>
            </a:endParaRPr>
          </a:p>
          <a:p>
            <a:r>
              <a:rPr lang="en-US" b="1" dirty="0">
                <a:solidFill>
                  <a:schemeClr val="accent6">
                    <a:lumMod val="49000"/>
                  </a:schemeClr>
                </a:solidFill>
                <a:latin typeface="Cambria"/>
                <a:ea typeface="Cambria"/>
              </a:rPr>
              <a:t>Hydrogen will appear at the cathode (where electrons enter the water), oxygen will appear at the anode.</a:t>
            </a:r>
          </a:p>
          <a:p>
            <a:endParaRPr lang="en-US" b="1" dirty="0">
              <a:solidFill>
                <a:schemeClr val="accent6">
                  <a:lumMod val="49000"/>
                </a:schemeClr>
              </a:solidFill>
              <a:latin typeface="Cambria"/>
              <a:ea typeface="Cambria"/>
            </a:endParaRPr>
          </a:p>
          <a:p>
            <a:r>
              <a:rPr lang="en-US" b="1" dirty="0">
                <a:solidFill>
                  <a:schemeClr val="accent6">
                    <a:lumMod val="49000"/>
                  </a:schemeClr>
                </a:solidFill>
                <a:latin typeface="Cambria"/>
                <a:ea typeface="Cambria"/>
              </a:rPr>
              <a:t>This electrolytic environment creates a high pH level at the cathode, which causes existing mineral salts in the water to precipitate and stick to the cathodes. This prevents them from depositing on the heat exchange surfaces at other parts of the system in the form of scale. </a:t>
            </a:r>
          </a:p>
        </p:txBody>
      </p:sp>
      <p:sp>
        <p:nvSpPr>
          <p:cNvPr id="3" name="Arrow: Down 2">
            <a:extLst>
              <a:ext uri="{FF2B5EF4-FFF2-40B4-BE49-F238E27FC236}">
                <a16:creationId xmlns:a16="http://schemas.microsoft.com/office/drawing/2014/main" id="{3940A541-BCCB-D8D6-1469-E6115975D993}"/>
              </a:ext>
            </a:extLst>
          </p:cNvPr>
          <p:cNvSpPr/>
          <p:nvPr/>
        </p:nvSpPr>
        <p:spPr>
          <a:xfrm>
            <a:off x="2284393" y="3596218"/>
            <a:ext cx="422544" cy="1390391"/>
          </a:xfrm>
          <a:prstGeom prst="downArrow">
            <a:avLst/>
          </a:prstGeom>
          <a:solidFill>
            <a:srgbClr val="ED7D31"/>
          </a:solidFill>
          <a:ln>
            <a:solidFill>
              <a:schemeClr val="bg2"/>
            </a:solidFill>
          </a:ln>
          <a:effectLst>
            <a:outerShdw blurRad="40000" dist="23000" dir="5400000" rotWithShape="0">
              <a:srgbClr val="000000">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38" dirty="0"/>
          </a:p>
        </p:txBody>
      </p:sp>
      <p:sp>
        <p:nvSpPr>
          <p:cNvPr id="4" name="Flowchart: Collate 3">
            <a:extLst>
              <a:ext uri="{FF2B5EF4-FFF2-40B4-BE49-F238E27FC236}">
                <a16:creationId xmlns:a16="http://schemas.microsoft.com/office/drawing/2014/main" id="{4FEADCE4-20DC-F028-F239-A221FD9C4382}"/>
              </a:ext>
            </a:extLst>
          </p:cNvPr>
          <p:cNvSpPr/>
          <p:nvPr/>
        </p:nvSpPr>
        <p:spPr>
          <a:xfrm rot="16200000" flipH="1">
            <a:off x="1953833" y="4645596"/>
            <a:ext cx="1084611" cy="693787"/>
          </a:xfrm>
          <a:prstGeom prst="flowChartCollate">
            <a:avLst/>
          </a:prstGeom>
          <a:solidFill>
            <a:srgbClr val="7030A0"/>
          </a:solidFill>
          <a:ln>
            <a:solidFill>
              <a:schemeClr val="accent3">
                <a:lumMod val="75000"/>
              </a:schemeClr>
            </a:solidFill>
          </a:ln>
          <a:effectLst>
            <a:outerShdw blurRad="40000" dist="23000" dir="5400000" rotWithShape="0">
              <a:srgbClr val="000000">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38" dirty="0">
              <a:solidFill>
                <a:schemeClr val="tx1"/>
              </a:solidFill>
            </a:endParaRPr>
          </a:p>
        </p:txBody>
      </p:sp>
      <p:sp>
        <p:nvSpPr>
          <p:cNvPr id="5" name="TextBox 4">
            <a:extLst>
              <a:ext uri="{FF2B5EF4-FFF2-40B4-BE49-F238E27FC236}">
                <a16:creationId xmlns:a16="http://schemas.microsoft.com/office/drawing/2014/main" id="{351E5403-F8E9-A1F1-4420-32A82CD48448}"/>
              </a:ext>
            </a:extLst>
          </p:cNvPr>
          <p:cNvSpPr txBox="1"/>
          <p:nvPr/>
        </p:nvSpPr>
        <p:spPr>
          <a:xfrm rot="5400000">
            <a:off x="2052578" y="4179036"/>
            <a:ext cx="877081" cy="228524"/>
          </a:xfrm>
          <a:prstGeom prst="rect">
            <a:avLst/>
          </a:prstGeom>
          <a:solidFill>
            <a:srgbClr val="00B050"/>
          </a:solid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pPr algn="l"/>
            <a:r>
              <a:rPr lang="en-US" sz="990" b="1" dirty="0">
                <a:solidFill>
                  <a:srgbClr val="FF0000"/>
                </a:solidFill>
                <a:latin typeface="Cambria"/>
                <a:ea typeface="Cambria"/>
              </a:rPr>
              <a:t>SCRAPPER</a:t>
            </a:r>
          </a:p>
        </p:txBody>
      </p:sp>
    </p:spTree>
    <p:extLst>
      <p:ext uri="{BB962C8B-B14F-4D97-AF65-F5344CB8AC3E}">
        <p14:creationId xmlns:p14="http://schemas.microsoft.com/office/powerpoint/2010/main" val="3115225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DCA0-381B-4C7B-6C7F-EB65936C7ED1}"/>
              </a:ext>
            </a:extLst>
          </p:cNvPr>
          <p:cNvSpPr>
            <a:spLocks noGrp="1"/>
          </p:cNvSpPr>
          <p:nvPr>
            <p:ph type="title"/>
          </p:nvPr>
        </p:nvSpPr>
        <p:spPr>
          <a:xfrm>
            <a:off x="1816966" y="1315746"/>
            <a:ext cx="7092192" cy="406265"/>
          </a:xfrm>
        </p:spPr>
        <p:txBody>
          <a:bodyPr/>
          <a:lstStyle/>
          <a:p>
            <a:pPr algn="ctr"/>
            <a:r>
              <a:rPr lang="en-IN" sz="2640" dirty="0">
                <a:solidFill>
                  <a:srgbClr val="00B050"/>
                </a:solidFill>
                <a:ea typeface="Cambria"/>
              </a:rPr>
              <a:t>Scale and Bio-Removal System</a:t>
            </a:r>
            <a:endParaRPr lang="en-US" sz="2640" dirty="0">
              <a:ea typeface="Cambria"/>
            </a:endParaRPr>
          </a:p>
        </p:txBody>
      </p:sp>
      <p:pic>
        <p:nvPicPr>
          <p:cNvPr id="5" name="Content Placeholder 4" descr="A screen with a circular pattern on it&#10;&#10;Description automatically generated">
            <a:extLst>
              <a:ext uri="{FF2B5EF4-FFF2-40B4-BE49-F238E27FC236}">
                <a16:creationId xmlns:a16="http://schemas.microsoft.com/office/drawing/2014/main" id="{E0ECF8FD-1E4A-084A-222B-E8E4D0C9BB0A}"/>
              </a:ext>
            </a:extLst>
          </p:cNvPr>
          <p:cNvPicPr>
            <a:picLocks noGrp="1" noChangeAspect="1"/>
          </p:cNvPicPr>
          <p:nvPr>
            <p:ph idx="1"/>
          </p:nvPr>
        </p:nvPicPr>
        <p:blipFill>
          <a:blip r:embed="rId2"/>
          <a:stretch>
            <a:fillRect/>
          </a:stretch>
        </p:blipFill>
        <p:spPr>
          <a:xfrm>
            <a:off x="472492" y="2305320"/>
            <a:ext cx="3794708" cy="4781279"/>
          </a:xfrm>
          <a:prstGeom prst="rect">
            <a:avLst/>
          </a:prstGeom>
          <a:ln w="8890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a16="http://schemas.microsoft.com/office/drawing/2014/main" id="{F076F220-714A-807C-AE23-BE6E4AEF2B84}"/>
              </a:ext>
            </a:extLst>
          </p:cNvPr>
          <p:cNvSpPr>
            <a:spLocks noGrp="1"/>
          </p:cNvSpPr>
          <p:nvPr>
            <p:ph type="sldNum" sz="quarter" idx="12"/>
          </p:nvPr>
        </p:nvSpPr>
        <p:spPr>
          <a:xfrm>
            <a:off x="8737601" y="63563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fontAlgn="base">
                <a:spcBef>
                  <a:spcPct val="0"/>
                </a:spcBef>
                <a:spcAft>
                  <a:spcPct val="0"/>
                </a:spcAft>
                <a:defRPr/>
              </a:pPr>
              <a:t>35</a:t>
            </a:fld>
            <a:endParaRPr lang="en-US" sz="990" kern="1200">
              <a:solidFill>
                <a:prstClr val="black">
                  <a:tint val="75000"/>
                </a:prstClr>
              </a:solidFill>
              <a:latin typeface="Cambria" pitchFamily="18" charset="0"/>
              <a:ea typeface="ＭＳ Ｐゴシック" pitchFamily="34" charset="-128"/>
              <a:cs typeface="+mn-cs"/>
            </a:endParaRPr>
          </a:p>
        </p:txBody>
      </p:sp>
      <p:sp>
        <p:nvSpPr>
          <p:cNvPr id="3" name="TextBox 2">
            <a:extLst>
              <a:ext uri="{FF2B5EF4-FFF2-40B4-BE49-F238E27FC236}">
                <a16:creationId xmlns:a16="http://schemas.microsoft.com/office/drawing/2014/main" id="{F6657D00-ED9A-F796-85CB-B15D7045CF5E}"/>
              </a:ext>
            </a:extLst>
          </p:cNvPr>
          <p:cNvSpPr txBox="1"/>
          <p:nvPr/>
        </p:nvSpPr>
        <p:spPr>
          <a:xfrm>
            <a:off x="4490358" y="2306410"/>
            <a:ext cx="5095550" cy="4692823"/>
          </a:xfrm>
          <a:prstGeom prst="rect">
            <a:avLst/>
          </a:prstGeom>
          <a:no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r>
              <a:rPr lang="en-US" sz="2000" b="1" dirty="0">
                <a:solidFill>
                  <a:schemeClr val="tx1"/>
                </a:solidFill>
                <a:latin typeface="Cambria"/>
                <a:ea typeface="Cambria"/>
              </a:rPr>
              <a:t>Due to electrolysis (Cathode and Anodic Reaction) all the TDS (Salts like Calcium, magnesium, Iron) are attracted towards the Cathode(-) and are stick and precipitated to the smooth surface of the Cathode Drum. Deposits are formed due to these salts which are removed in the Cathode drum removed by </a:t>
            </a:r>
            <a:r>
              <a:rPr lang="en-US" sz="2000" b="1" dirty="0">
                <a:solidFill>
                  <a:schemeClr val="tx1"/>
                </a:solidFill>
                <a:highlight>
                  <a:srgbClr val="FFFF00"/>
                </a:highlight>
                <a:latin typeface="Cambria"/>
                <a:ea typeface="Cambria"/>
              </a:rPr>
              <a:t>scrapper mechanism as programmed</a:t>
            </a:r>
            <a:r>
              <a:rPr lang="en-US" sz="2000" b="1" dirty="0">
                <a:solidFill>
                  <a:schemeClr val="tx1"/>
                </a:solidFill>
                <a:latin typeface="Cambria"/>
                <a:ea typeface="Cambria"/>
              </a:rPr>
              <a:t>. </a:t>
            </a:r>
            <a:endParaRPr lang="en-US" sz="2400" dirty="0">
              <a:solidFill>
                <a:schemeClr val="tx1"/>
              </a:solidFill>
            </a:endParaRPr>
          </a:p>
          <a:p>
            <a:r>
              <a:rPr lang="en-US" sz="2000" b="1" dirty="0">
                <a:solidFill>
                  <a:schemeClr val="tx1"/>
                </a:solidFill>
                <a:latin typeface="Cambria"/>
                <a:ea typeface="Cambria"/>
              </a:rPr>
              <a:t>As the water becomes soft the salts are dissolved and the capability of the water to dissolve the salts increases and some precipitation takes places in the drum which is automatically removed during flushing.</a:t>
            </a:r>
            <a:endParaRPr lang="en-US" sz="2400" dirty="0">
              <a:solidFill>
                <a:schemeClr val="tx1"/>
              </a:solidFill>
            </a:endParaRPr>
          </a:p>
        </p:txBody>
      </p:sp>
    </p:spTree>
    <p:extLst>
      <p:ext uri="{BB962C8B-B14F-4D97-AF65-F5344CB8AC3E}">
        <p14:creationId xmlns:p14="http://schemas.microsoft.com/office/powerpoint/2010/main" val="303285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F278-4AF8-2DCE-79F6-9E65FA505EAB}"/>
              </a:ext>
            </a:extLst>
          </p:cNvPr>
          <p:cNvSpPr>
            <a:spLocks noGrp="1"/>
          </p:cNvSpPr>
          <p:nvPr>
            <p:ph type="title"/>
          </p:nvPr>
        </p:nvSpPr>
        <p:spPr>
          <a:xfrm>
            <a:off x="1022037" y="618673"/>
            <a:ext cx="7985935" cy="406265"/>
          </a:xfrm>
        </p:spPr>
        <p:txBody>
          <a:bodyPr/>
          <a:lstStyle/>
          <a:p>
            <a:pPr algn="ctr"/>
            <a:r>
              <a:rPr lang="en-IN" sz="2640" dirty="0">
                <a:solidFill>
                  <a:schemeClr val="accent5"/>
                </a:solidFill>
                <a:ea typeface="Cambria"/>
              </a:rPr>
              <a:t>SBR Working Principle</a:t>
            </a:r>
          </a:p>
        </p:txBody>
      </p:sp>
      <p:sp>
        <p:nvSpPr>
          <p:cNvPr id="4" name="Slide Number Placeholder 3">
            <a:extLst>
              <a:ext uri="{FF2B5EF4-FFF2-40B4-BE49-F238E27FC236}">
                <a16:creationId xmlns:a16="http://schemas.microsoft.com/office/drawing/2014/main" id="{E6BBC573-E8E0-4A1A-F399-6B4B19B28A5B}"/>
              </a:ext>
            </a:extLst>
          </p:cNvPr>
          <p:cNvSpPr>
            <a:spLocks noGrp="1"/>
          </p:cNvSpPr>
          <p:nvPr>
            <p:ph type="sldNum" sz="quarter" idx="12"/>
          </p:nvPr>
        </p:nvSpPr>
        <p:spPr>
          <a:xfrm>
            <a:off x="8737601" y="63563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fontAlgn="base">
                <a:spcBef>
                  <a:spcPct val="0"/>
                </a:spcBef>
                <a:spcAft>
                  <a:spcPct val="0"/>
                </a:spcAft>
                <a:defRPr/>
              </a:pPr>
              <a:t>36</a:t>
            </a:fld>
            <a:endParaRPr lang="en-US" sz="990" kern="1200">
              <a:solidFill>
                <a:prstClr val="black">
                  <a:tint val="75000"/>
                </a:prstClr>
              </a:solidFill>
              <a:latin typeface="Cambria" pitchFamily="18" charset="0"/>
              <a:ea typeface="ＭＳ Ｐゴシック" pitchFamily="34" charset="-128"/>
              <a:cs typeface="+mn-cs"/>
            </a:endParaRPr>
          </a:p>
        </p:txBody>
      </p:sp>
      <p:sp>
        <p:nvSpPr>
          <p:cNvPr id="5" name="Content Placeholder 4">
            <a:extLst>
              <a:ext uri="{FF2B5EF4-FFF2-40B4-BE49-F238E27FC236}">
                <a16:creationId xmlns:a16="http://schemas.microsoft.com/office/drawing/2014/main" id="{89D76F41-5B5F-8D2E-7B67-08B6592723DA}"/>
              </a:ext>
            </a:extLst>
          </p:cNvPr>
          <p:cNvSpPr>
            <a:spLocks noGrp="1"/>
          </p:cNvSpPr>
          <p:nvPr>
            <p:ph idx="1"/>
          </p:nvPr>
        </p:nvSpPr>
        <p:spPr>
          <a:xfrm>
            <a:off x="1206468" y="1956915"/>
            <a:ext cx="8066249" cy="4638962"/>
          </a:xfrm>
        </p:spPr>
        <p:txBody>
          <a:bodyPr vert="horz" wrap="square" lIns="75438" tIns="37719" rIns="75438" bIns="37719" rtlCol="0" anchor="t">
            <a:spAutoFit/>
          </a:bodyPr>
          <a:lstStyle/>
          <a:p>
            <a:r>
              <a:rPr lang="en-US" sz="2000" dirty="0">
                <a:solidFill>
                  <a:schemeClr val="tx1"/>
                </a:solidFill>
                <a:ea typeface="Cambria"/>
                <a:cs typeface="+mn-lt"/>
              </a:rPr>
              <a:t>Electrolysis works as follows:</a:t>
            </a:r>
            <a:endParaRPr lang="en-US" sz="2800" dirty="0">
              <a:solidFill>
                <a:schemeClr val="tx1"/>
              </a:solidFill>
            </a:endParaRPr>
          </a:p>
          <a:p>
            <a:pPr marL="282893" indent="-282893">
              <a:buChar char="v"/>
            </a:pPr>
            <a:r>
              <a:rPr lang="en-US" sz="2000" dirty="0">
                <a:solidFill>
                  <a:schemeClr val="tx1"/>
                </a:solidFill>
                <a:ea typeface="Cambria"/>
                <a:cs typeface="+mn-lt"/>
              </a:rPr>
              <a:t>Water in the cycle is pumped into the electrolysis chamber.</a:t>
            </a:r>
          </a:p>
          <a:p>
            <a:pPr marL="282893" indent="-282893">
              <a:buChar char="v"/>
            </a:pPr>
            <a:r>
              <a:rPr lang="en-US" sz="2000" dirty="0">
                <a:solidFill>
                  <a:schemeClr val="tx1"/>
                </a:solidFill>
                <a:ea typeface="Cambria"/>
                <a:cs typeface="+mn-lt"/>
              </a:rPr>
              <a:t>The water pH level is raised slightly increasing the alkaline environment causes  existing mineral salts in the water to precipitate and stick to the cathodes and prevent corrosion.</a:t>
            </a:r>
            <a:endParaRPr lang="en-US" sz="2800" dirty="0">
              <a:solidFill>
                <a:schemeClr val="tx1"/>
              </a:solidFill>
              <a:latin typeface="Arial"/>
              <a:ea typeface="Cambria"/>
              <a:cs typeface="+mn-lt"/>
            </a:endParaRPr>
          </a:p>
          <a:p>
            <a:pPr marL="282893" indent="-282893">
              <a:buChar char="v"/>
            </a:pPr>
            <a:r>
              <a:rPr lang="en-US" sz="2000" dirty="0">
                <a:solidFill>
                  <a:schemeClr val="tx1"/>
                </a:solidFill>
                <a:ea typeface="Cambria"/>
                <a:cs typeface="+mn-lt"/>
              </a:rPr>
              <a:t>Cathode (reduction): 2 H2O(l) + 2e− → H2(g) + 2 OH− (aq) </a:t>
            </a:r>
          </a:p>
          <a:p>
            <a:pPr marL="282893" indent="-282893">
              <a:buChar char="v"/>
            </a:pPr>
            <a:endParaRPr lang="en-US" sz="2000" dirty="0">
              <a:solidFill>
                <a:schemeClr val="tx1"/>
              </a:solidFill>
              <a:ea typeface="Cambria"/>
              <a:cs typeface="+mn-lt"/>
            </a:endParaRPr>
          </a:p>
          <a:p>
            <a:pPr marL="282893" indent="-282893">
              <a:buChar char="v"/>
            </a:pPr>
            <a:endParaRPr lang="en-US" sz="2000" dirty="0">
              <a:solidFill>
                <a:schemeClr val="tx1"/>
              </a:solidFill>
              <a:ea typeface="Cambria"/>
              <a:cs typeface="+mn-lt"/>
            </a:endParaRPr>
          </a:p>
          <a:p>
            <a:pPr marL="282893" indent="-282893">
              <a:buChar char="v"/>
            </a:pPr>
            <a:endParaRPr lang="en-US" sz="2000" dirty="0">
              <a:solidFill>
                <a:schemeClr val="tx1"/>
              </a:solidFill>
              <a:ea typeface="Cambria"/>
              <a:cs typeface="+mn-lt"/>
            </a:endParaRPr>
          </a:p>
          <a:p>
            <a:pPr marL="282893" indent="-282893">
              <a:buChar char="v"/>
            </a:pPr>
            <a:endParaRPr lang="en-US" sz="2000" dirty="0">
              <a:solidFill>
                <a:schemeClr val="tx1"/>
              </a:solidFill>
              <a:ea typeface="Cambria"/>
              <a:cs typeface="+mn-lt"/>
            </a:endParaRPr>
          </a:p>
          <a:p>
            <a:endParaRPr lang="en-US" sz="2000" dirty="0">
              <a:solidFill>
                <a:schemeClr val="tx1"/>
              </a:solidFill>
              <a:ea typeface="Cambria"/>
              <a:cs typeface="+mn-lt"/>
            </a:endParaRPr>
          </a:p>
          <a:p>
            <a:pPr marL="282893" indent="-282893">
              <a:buFont typeface="Wingdings,Sans-Serif" pitchFamily="2" charset="2"/>
              <a:buChar char="v"/>
            </a:pPr>
            <a:r>
              <a:rPr lang="en-US" sz="2000" dirty="0">
                <a:solidFill>
                  <a:schemeClr val="tx1"/>
                </a:solidFill>
                <a:ea typeface="Cambria"/>
                <a:cs typeface="+mn-lt"/>
              </a:rPr>
              <a:t>The main ingredients of scale in water systems (Mg(OH)2, CaCO3, MgCO3, SiO2) are almost completely removed from the water in this process.</a:t>
            </a:r>
          </a:p>
          <a:p>
            <a:pPr marL="282893" indent="-282893">
              <a:buChar char="v"/>
            </a:pPr>
            <a:endParaRPr lang="en-US" sz="1650" dirty="0">
              <a:solidFill>
                <a:schemeClr val="accent6">
                  <a:lumMod val="49000"/>
                </a:schemeClr>
              </a:solidFill>
              <a:ea typeface="Cambria"/>
              <a:cs typeface="+mn-lt"/>
            </a:endParaRPr>
          </a:p>
        </p:txBody>
      </p:sp>
      <p:pic>
        <p:nvPicPr>
          <p:cNvPr id="8" name="Picture 7" descr="A group of chemical formulas&#10;&#10;Description automatically generated">
            <a:extLst>
              <a:ext uri="{FF2B5EF4-FFF2-40B4-BE49-F238E27FC236}">
                <a16:creationId xmlns:a16="http://schemas.microsoft.com/office/drawing/2014/main" id="{00FB16DE-D378-0C53-36B1-0F88277367D7}"/>
              </a:ext>
            </a:extLst>
          </p:cNvPr>
          <p:cNvPicPr>
            <a:picLocks noChangeAspect="1"/>
          </p:cNvPicPr>
          <p:nvPr/>
        </p:nvPicPr>
        <p:blipFill>
          <a:blip r:embed="rId2"/>
          <a:stretch>
            <a:fillRect/>
          </a:stretch>
        </p:blipFill>
        <p:spPr>
          <a:xfrm>
            <a:off x="4136784" y="3972193"/>
            <a:ext cx="4882640" cy="1285607"/>
          </a:xfrm>
          <a:prstGeom prst="rect">
            <a:avLst/>
          </a:prstGeom>
        </p:spPr>
      </p:pic>
      <p:sp>
        <p:nvSpPr>
          <p:cNvPr id="10" name="TextBox 9">
            <a:extLst>
              <a:ext uri="{FF2B5EF4-FFF2-40B4-BE49-F238E27FC236}">
                <a16:creationId xmlns:a16="http://schemas.microsoft.com/office/drawing/2014/main" id="{DCE5CA07-EC48-DC75-097F-B31B28839C64}"/>
              </a:ext>
            </a:extLst>
          </p:cNvPr>
          <p:cNvSpPr txBox="1"/>
          <p:nvPr/>
        </p:nvSpPr>
        <p:spPr>
          <a:xfrm>
            <a:off x="1030275" y="4227134"/>
            <a:ext cx="1793546" cy="431657"/>
          </a:xfrm>
          <a:prstGeom prst="rect">
            <a:avLst/>
          </a:prstGeom>
          <a:no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r>
              <a:rPr lang="en-US" sz="2310" b="1" dirty="0">
                <a:solidFill>
                  <a:schemeClr val="bg2"/>
                </a:solidFill>
                <a:latin typeface="Cambria"/>
                <a:ea typeface="Cambria"/>
              </a:rPr>
              <a:t> </a:t>
            </a:r>
            <a:r>
              <a:rPr lang="en-US" sz="2310" b="1" dirty="0">
                <a:solidFill>
                  <a:srgbClr val="0070C0"/>
                </a:solidFill>
                <a:latin typeface="Cambria"/>
                <a:ea typeface="Cambria"/>
              </a:rPr>
              <a:t>At Cathode</a:t>
            </a:r>
          </a:p>
        </p:txBody>
      </p:sp>
      <p:sp>
        <p:nvSpPr>
          <p:cNvPr id="6" name="Arrow: Right 5">
            <a:extLst>
              <a:ext uri="{FF2B5EF4-FFF2-40B4-BE49-F238E27FC236}">
                <a16:creationId xmlns:a16="http://schemas.microsoft.com/office/drawing/2014/main" id="{5A99D721-2F93-9232-AF2F-6A778B0B1EB0}"/>
              </a:ext>
            </a:extLst>
          </p:cNvPr>
          <p:cNvSpPr/>
          <p:nvPr/>
        </p:nvSpPr>
        <p:spPr>
          <a:xfrm>
            <a:off x="2990550" y="4384053"/>
            <a:ext cx="875353" cy="96859"/>
          </a:xfrm>
          <a:prstGeom prst="rightArrow">
            <a:avLst/>
          </a:prstGeom>
          <a:solidFill>
            <a:srgbClr val="7030A0"/>
          </a:solidFill>
          <a:ln>
            <a:noFill/>
          </a:ln>
          <a:effectLst>
            <a:outerShdw blurRad="40000" dist="23000" dir="5400000" rotWithShape="0">
              <a:srgbClr val="000000">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38"/>
          </a:p>
        </p:txBody>
      </p:sp>
    </p:spTree>
    <p:extLst>
      <p:ext uri="{BB962C8B-B14F-4D97-AF65-F5344CB8AC3E}">
        <p14:creationId xmlns:p14="http://schemas.microsoft.com/office/powerpoint/2010/main" val="174911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72A5-3EE7-66DC-59E6-47778638F6C1}"/>
              </a:ext>
            </a:extLst>
          </p:cNvPr>
          <p:cNvSpPr>
            <a:spLocks noGrp="1"/>
          </p:cNvSpPr>
          <p:nvPr>
            <p:ph type="title"/>
          </p:nvPr>
        </p:nvSpPr>
        <p:spPr>
          <a:xfrm>
            <a:off x="1862412" y="838200"/>
            <a:ext cx="6781654" cy="406265"/>
          </a:xfrm>
        </p:spPr>
        <p:txBody>
          <a:bodyPr/>
          <a:lstStyle/>
          <a:p>
            <a:pPr algn="ctr"/>
            <a:r>
              <a:rPr lang="en-IN" sz="2640" dirty="0">
                <a:solidFill>
                  <a:schemeClr val="accent5"/>
                </a:solidFill>
                <a:ea typeface="Cambria"/>
              </a:rPr>
              <a:t>SBR Working Principle</a:t>
            </a:r>
            <a:endParaRPr lang="en-US" sz="2640" dirty="0">
              <a:solidFill>
                <a:schemeClr val="accent5"/>
              </a:solidFill>
              <a:ea typeface="Cambria"/>
            </a:endParaRPr>
          </a:p>
        </p:txBody>
      </p:sp>
      <p:sp>
        <p:nvSpPr>
          <p:cNvPr id="3" name="Content Placeholder 2">
            <a:extLst>
              <a:ext uri="{FF2B5EF4-FFF2-40B4-BE49-F238E27FC236}">
                <a16:creationId xmlns:a16="http://schemas.microsoft.com/office/drawing/2014/main" id="{788AB7AB-768B-B699-CF5F-D54CF119A1B4}"/>
              </a:ext>
            </a:extLst>
          </p:cNvPr>
          <p:cNvSpPr>
            <a:spLocks noGrp="1"/>
          </p:cNvSpPr>
          <p:nvPr>
            <p:ph idx="1"/>
          </p:nvPr>
        </p:nvSpPr>
        <p:spPr>
          <a:xfrm>
            <a:off x="850484" y="2017506"/>
            <a:ext cx="8619162" cy="5246821"/>
          </a:xfrm>
        </p:spPr>
        <p:txBody>
          <a:bodyPr vert="horz" wrap="square" lIns="75438" tIns="37719" rIns="75438" bIns="37719" rtlCol="0" anchor="t">
            <a:spAutoFit/>
          </a:bodyPr>
          <a:lstStyle/>
          <a:p>
            <a:r>
              <a:rPr lang="en-US" sz="1600" dirty="0">
                <a:solidFill>
                  <a:schemeClr val="tx1"/>
                </a:solidFill>
                <a:ea typeface="Cambria"/>
                <a:cs typeface="+mn-lt"/>
              </a:rPr>
              <a:t>❖</a:t>
            </a:r>
            <a:r>
              <a:rPr lang="en-US" sz="2000" dirty="0">
                <a:solidFill>
                  <a:schemeClr val="tx1"/>
                </a:solidFill>
                <a:ea typeface="Cambria"/>
              </a:rPr>
              <a:t>SBR implements electrolysis technology that promotes electro-chlorination and electro- oxidation, delivering superior water treatment results in comparison to chemical treatment.</a:t>
            </a:r>
          </a:p>
          <a:p>
            <a:r>
              <a:rPr lang="en-US" sz="2000" dirty="0">
                <a:solidFill>
                  <a:schemeClr val="tx1"/>
                </a:solidFill>
                <a:ea typeface="Cambria"/>
              </a:rPr>
              <a:t>❖The anode oxidation reaction is a series of reactions that produce gases and free radicals with high oxidation potential that disinfects the water.</a:t>
            </a:r>
            <a:endParaRPr lang="en-US" sz="2800" dirty="0">
              <a:solidFill>
                <a:schemeClr val="tx1"/>
              </a:solidFill>
            </a:endParaRPr>
          </a:p>
          <a:p>
            <a:r>
              <a:rPr lang="en-US" sz="2000" dirty="0">
                <a:solidFill>
                  <a:schemeClr val="tx1"/>
                </a:solidFill>
                <a:ea typeface="Cambria"/>
              </a:rPr>
              <a:t>❖Due to anodic(+) reaction Free chlorine, Hydrogen Peroxide, Carbon Di-oxide, Ozone, Oxygen is evolved </a:t>
            </a:r>
            <a:r>
              <a:rPr lang="en-US" sz="2000" dirty="0">
                <a:solidFill>
                  <a:schemeClr val="tx1"/>
                </a:solidFill>
                <a:highlight>
                  <a:srgbClr val="FFFF00"/>
                </a:highlight>
                <a:ea typeface="Cambria"/>
              </a:rPr>
              <a:t>which kills the bacterial growth and kills the algae in the cooling tower</a:t>
            </a:r>
            <a:r>
              <a:rPr lang="en-US" sz="2000" dirty="0">
                <a:solidFill>
                  <a:schemeClr val="tx1"/>
                </a:solidFill>
                <a:ea typeface="Cambria"/>
              </a:rPr>
              <a:t>. Since the free chlorine is available in the water it will stop the algae growth in the cooling tower.</a:t>
            </a:r>
            <a:endParaRPr lang="en-US" sz="2800" dirty="0">
              <a:solidFill>
                <a:schemeClr val="tx1"/>
              </a:solidFill>
              <a:cs typeface="Arial"/>
            </a:endParaRPr>
          </a:p>
          <a:p>
            <a:pPr>
              <a:buNone/>
            </a:pPr>
            <a:r>
              <a:rPr lang="en-US" sz="2000" dirty="0">
                <a:solidFill>
                  <a:schemeClr val="tx1"/>
                </a:solidFill>
                <a:ea typeface="Cambria"/>
              </a:rPr>
              <a:t>❖Anode (oxidation): 4 OH− (aq) → O2(g) + 2 H2O(l) + 4 e− </a:t>
            </a:r>
          </a:p>
          <a:p>
            <a:endParaRPr lang="en-US" sz="2000" dirty="0">
              <a:solidFill>
                <a:schemeClr val="tx1"/>
              </a:solidFill>
              <a:ea typeface="Cambria"/>
            </a:endParaRPr>
          </a:p>
          <a:p>
            <a:endParaRPr lang="en-US" sz="2000" dirty="0">
              <a:solidFill>
                <a:schemeClr val="tx1"/>
              </a:solidFill>
              <a:ea typeface="Cambria"/>
            </a:endParaRPr>
          </a:p>
          <a:p>
            <a:endParaRPr lang="en-US" sz="2000" dirty="0">
              <a:solidFill>
                <a:schemeClr val="tx1"/>
              </a:solidFill>
              <a:ea typeface="Cambria"/>
            </a:endParaRPr>
          </a:p>
          <a:p>
            <a:endParaRPr lang="en-US" sz="2000" dirty="0">
              <a:solidFill>
                <a:schemeClr val="tx1"/>
              </a:solidFill>
              <a:ea typeface="Cambria"/>
            </a:endParaRPr>
          </a:p>
          <a:p>
            <a:r>
              <a:rPr lang="en-US" sz="2000" dirty="0">
                <a:solidFill>
                  <a:schemeClr val="tx1"/>
                </a:solidFill>
                <a:ea typeface="Cambria"/>
              </a:rPr>
              <a:t>❖ The agglomerated suspended solids </a:t>
            </a:r>
            <a:r>
              <a:rPr lang="en-US" sz="1600" dirty="0">
                <a:solidFill>
                  <a:schemeClr val="tx1"/>
                </a:solidFill>
                <a:ea typeface="Cambria"/>
              </a:rPr>
              <a:t>removed further with a Sand filter/Disc Filter</a:t>
            </a:r>
            <a:endParaRPr lang="en-US" sz="1600" dirty="0">
              <a:solidFill>
                <a:schemeClr val="tx1"/>
              </a:solidFill>
              <a:ea typeface="Cambria"/>
              <a:cs typeface="Arial"/>
            </a:endParaRPr>
          </a:p>
        </p:txBody>
      </p:sp>
      <p:sp>
        <p:nvSpPr>
          <p:cNvPr id="4" name="Slide Number Placeholder 3">
            <a:extLst>
              <a:ext uri="{FF2B5EF4-FFF2-40B4-BE49-F238E27FC236}">
                <a16:creationId xmlns:a16="http://schemas.microsoft.com/office/drawing/2014/main" id="{0310FB5E-36A1-FF6B-533F-1AAFA4C823A2}"/>
              </a:ext>
            </a:extLst>
          </p:cNvPr>
          <p:cNvSpPr>
            <a:spLocks noGrp="1"/>
          </p:cNvSpPr>
          <p:nvPr>
            <p:ph type="sldNum" sz="quarter" idx="12"/>
          </p:nvPr>
        </p:nvSpPr>
        <p:spPr>
          <a:xfrm>
            <a:off x="6781800" y="716280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fontAlgn="base">
                <a:spcBef>
                  <a:spcPct val="0"/>
                </a:spcBef>
                <a:spcAft>
                  <a:spcPct val="0"/>
                </a:spcAft>
                <a:defRPr/>
              </a:pPr>
              <a:t>37</a:t>
            </a:fld>
            <a:endParaRPr lang="en-US" sz="990" kern="1200" dirty="0">
              <a:solidFill>
                <a:prstClr val="black">
                  <a:tint val="75000"/>
                </a:prstClr>
              </a:solidFill>
              <a:latin typeface="Cambria" pitchFamily="18" charset="0"/>
              <a:ea typeface="ＭＳ Ｐゴシック" pitchFamily="34" charset="-128"/>
              <a:cs typeface="+mn-cs"/>
            </a:endParaRPr>
          </a:p>
        </p:txBody>
      </p:sp>
      <p:pic>
        <p:nvPicPr>
          <p:cNvPr id="5" name="Picture 4" descr="A close-up of some chemical formulas&#10;&#10;Description automatically generated">
            <a:extLst>
              <a:ext uri="{FF2B5EF4-FFF2-40B4-BE49-F238E27FC236}">
                <a16:creationId xmlns:a16="http://schemas.microsoft.com/office/drawing/2014/main" id="{FD4EA1A9-3B2C-EB78-E988-FF47012DF1C7}"/>
              </a:ext>
            </a:extLst>
          </p:cNvPr>
          <p:cNvPicPr>
            <a:picLocks noChangeAspect="1"/>
          </p:cNvPicPr>
          <p:nvPr/>
        </p:nvPicPr>
        <p:blipFill>
          <a:blip r:embed="rId2"/>
          <a:stretch>
            <a:fillRect/>
          </a:stretch>
        </p:blipFill>
        <p:spPr>
          <a:xfrm>
            <a:off x="4544175" y="5579076"/>
            <a:ext cx="3408911" cy="974124"/>
          </a:xfrm>
          <a:prstGeom prst="rect">
            <a:avLst/>
          </a:prstGeom>
        </p:spPr>
      </p:pic>
      <p:sp>
        <p:nvSpPr>
          <p:cNvPr id="8" name="Arrow: Right 7">
            <a:extLst>
              <a:ext uri="{FF2B5EF4-FFF2-40B4-BE49-F238E27FC236}">
                <a16:creationId xmlns:a16="http://schemas.microsoft.com/office/drawing/2014/main" id="{804E94F0-744D-C60C-E574-91541007F763}"/>
              </a:ext>
            </a:extLst>
          </p:cNvPr>
          <p:cNvSpPr/>
          <p:nvPr/>
        </p:nvSpPr>
        <p:spPr>
          <a:xfrm>
            <a:off x="3217772" y="5791200"/>
            <a:ext cx="973816" cy="149877"/>
          </a:xfrm>
          <a:prstGeom prst="rightArrow">
            <a:avLst/>
          </a:prstGeom>
          <a:solidFill>
            <a:srgbClr val="7030A0"/>
          </a:solidFill>
          <a:ln>
            <a:noFill/>
          </a:ln>
          <a:effectLst>
            <a:outerShdw blurRad="40000" dist="23000" dir="5400000" rotWithShape="0">
              <a:srgbClr val="000000">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38"/>
          </a:p>
        </p:txBody>
      </p:sp>
      <p:sp>
        <p:nvSpPr>
          <p:cNvPr id="7" name="TextBox 6">
            <a:extLst>
              <a:ext uri="{FF2B5EF4-FFF2-40B4-BE49-F238E27FC236}">
                <a16:creationId xmlns:a16="http://schemas.microsoft.com/office/drawing/2014/main" id="{8ACAFC3F-8562-E35A-B9A4-B89CACD5D43D}"/>
              </a:ext>
            </a:extLst>
          </p:cNvPr>
          <p:cNvSpPr txBox="1"/>
          <p:nvPr/>
        </p:nvSpPr>
        <p:spPr>
          <a:xfrm>
            <a:off x="1205976" y="5638800"/>
            <a:ext cx="1801119" cy="431657"/>
          </a:xfrm>
          <a:prstGeom prst="rect">
            <a:avLst/>
          </a:prstGeom>
          <a:noFill/>
        </p:spPr>
        <p:txBody>
          <a:bodyPr rot="0" spcFirstLastPara="0" vertOverflow="overflow" horzOverflow="overflow" vert="horz" wrap="square" lIns="75438" tIns="37719" rIns="75438" bIns="37719" numCol="1" spcCol="0" rtlCol="0" fromWordArt="0" anchor="b" anchorCtr="0" forceAA="0" compatLnSpc="1">
            <a:prstTxWarp prst="textNoShape">
              <a:avLst/>
            </a:prstTxWarp>
            <a:spAutoFit/>
          </a:bodyPr>
          <a:lstStyle/>
          <a:p>
            <a:pPr algn="ctr"/>
            <a:r>
              <a:rPr lang="en-US" sz="2310" b="1" dirty="0">
                <a:solidFill>
                  <a:srgbClr val="0070C0"/>
                </a:solidFill>
                <a:latin typeface="Cambria"/>
                <a:ea typeface="Cambria"/>
              </a:rPr>
              <a:t>At Anode </a:t>
            </a:r>
            <a:endParaRPr lang="en-US" sz="2310" dirty="0">
              <a:solidFill>
                <a:srgbClr val="0070C0"/>
              </a:solidFill>
              <a:latin typeface="Cambria"/>
              <a:ea typeface="Cambria"/>
            </a:endParaRPr>
          </a:p>
        </p:txBody>
      </p:sp>
    </p:spTree>
    <p:extLst>
      <p:ext uri="{BB962C8B-B14F-4D97-AF65-F5344CB8AC3E}">
        <p14:creationId xmlns:p14="http://schemas.microsoft.com/office/powerpoint/2010/main" val="361925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347B-E995-CC84-1DBC-1D445A168F7C}"/>
              </a:ext>
            </a:extLst>
          </p:cNvPr>
          <p:cNvSpPr>
            <a:spLocks noGrp="1"/>
          </p:cNvSpPr>
          <p:nvPr>
            <p:ph type="title"/>
          </p:nvPr>
        </p:nvSpPr>
        <p:spPr>
          <a:xfrm>
            <a:off x="1905000" y="686669"/>
            <a:ext cx="6562005" cy="406265"/>
          </a:xfrm>
        </p:spPr>
        <p:txBody>
          <a:bodyPr/>
          <a:lstStyle/>
          <a:p>
            <a:pPr algn="ctr"/>
            <a:r>
              <a:rPr lang="en-IN" sz="2640" dirty="0">
                <a:solidFill>
                  <a:schemeClr val="accent5"/>
                </a:solidFill>
                <a:ea typeface="Cambria"/>
              </a:rPr>
              <a:t>SBR Working Principle</a:t>
            </a:r>
            <a:endParaRPr lang="en-US" sz="2640" dirty="0">
              <a:solidFill>
                <a:srgbClr val="000000"/>
              </a:solidFill>
              <a:ea typeface="Cambria"/>
            </a:endParaRPr>
          </a:p>
        </p:txBody>
      </p:sp>
      <p:pic>
        <p:nvPicPr>
          <p:cNvPr id="5" name="Content Placeholder 4" descr="A diagram of a machine&#10;&#10;Description automatically generated">
            <a:extLst>
              <a:ext uri="{FF2B5EF4-FFF2-40B4-BE49-F238E27FC236}">
                <a16:creationId xmlns:a16="http://schemas.microsoft.com/office/drawing/2014/main" id="{CBAD57C1-BBC8-CCA0-BB93-23C7C3773E18}"/>
              </a:ext>
            </a:extLst>
          </p:cNvPr>
          <p:cNvPicPr>
            <a:picLocks noGrp="1" noChangeAspect="1"/>
          </p:cNvPicPr>
          <p:nvPr>
            <p:ph idx="1"/>
          </p:nvPr>
        </p:nvPicPr>
        <p:blipFill>
          <a:blip r:embed="rId2"/>
          <a:stretch>
            <a:fillRect/>
          </a:stretch>
        </p:blipFill>
        <p:spPr>
          <a:xfrm>
            <a:off x="4244798" y="2176563"/>
            <a:ext cx="5466100" cy="4909168"/>
          </a:xfrm>
        </p:spPr>
      </p:pic>
      <p:sp>
        <p:nvSpPr>
          <p:cNvPr id="4" name="Slide Number Placeholder 3">
            <a:extLst>
              <a:ext uri="{FF2B5EF4-FFF2-40B4-BE49-F238E27FC236}">
                <a16:creationId xmlns:a16="http://schemas.microsoft.com/office/drawing/2014/main" id="{9C861C1F-FA33-2E1B-F740-4A57D9D842CB}"/>
              </a:ext>
            </a:extLst>
          </p:cNvPr>
          <p:cNvSpPr>
            <a:spLocks noGrp="1"/>
          </p:cNvSpPr>
          <p:nvPr>
            <p:ph type="sldNum" sz="quarter" idx="12"/>
          </p:nvPr>
        </p:nvSpPr>
        <p:spPr>
          <a:xfrm>
            <a:off x="8737601" y="63563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fontAlgn="base">
                <a:spcBef>
                  <a:spcPct val="0"/>
                </a:spcBef>
                <a:spcAft>
                  <a:spcPct val="0"/>
                </a:spcAft>
                <a:defRPr/>
              </a:pPr>
              <a:t>38</a:t>
            </a:fld>
            <a:endParaRPr lang="en-US" sz="990" kern="1200">
              <a:solidFill>
                <a:prstClr val="black">
                  <a:tint val="75000"/>
                </a:prstClr>
              </a:solidFill>
              <a:latin typeface="Cambria" pitchFamily="18" charset="0"/>
              <a:ea typeface="ＭＳ Ｐゴシック" pitchFamily="34" charset="-128"/>
              <a:cs typeface="+mn-cs"/>
            </a:endParaRPr>
          </a:p>
        </p:txBody>
      </p:sp>
      <p:sp>
        <p:nvSpPr>
          <p:cNvPr id="6" name="TextBox 5">
            <a:extLst>
              <a:ext uri="{FF2B5EF4-FFF2-40B4-BE49-F238E27FC236}">
                <a16:creationId xmlns:a16="http://schemas.microsoft.com/office/drawing/2014/main" id="{F81D222B-349A-1D8D-4C7B-FAE055936566}"/>
              </a:ext>
            </a:extLst>
          </p:cNvPr>
          <p:cNvSpPr txBox="1"/>
          <p:nvPr/>
        </p:nvSpPr>
        <p:spPr>
          <a:xfrm>
            <a:off x="377010" y="2392908"/>
            <a:ext cx="3770384" cy="4692823"/>
          </a:xfrm>
          <a:prstGeom prst="rect">
            <a:avLst/>
          </a:prstGeom>
          <a:noFill/>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r>
              <a:rPr lang="en-US" sz="2000" b="1" dirty="0">
                <a:solidFill>
                  <a:schemeClr val="tx1"/>
                </a:solidFill>
                <a:latin typeface="Cambria"/>
                <a:ea typeface="Cambria"/>
              </a:rPr>
              <a:t>Disc Filter</a:t>
            </a:r>
          </a:p>
          <a:p>
            <a:pPr marL="282893" indent="-282893">
              <a:buFont typeface="Wingdings"/>
              <a:buChar char="Ø"/>
            </a:pPr>
            <a:r>
              <a:rPr lang="en-US" sz="2000" b="1" dirty="0">
                <a:solidFill>
                  <a:schemeClr val="tx1"/>
                </a:solidFill>
                <a:latin typeface="Cambria"/>
                <a:ea typeface="Cambria"/>
              </a:rPr>
              <a:t>The disc filter consists of multiple discs mounted onto a central drum. The woven filter media captures solids and particles, ensuring a continuous flow of clean water. </a:t>
            </a:r>
            <a:endParaRPr lang="en-US" sz="2400" dirty="0">
              <a:solidFill>
                <a:schemeClr val="tx1"/>
              </a:solidFill>
              <a:latin typeface="Arial"/>
              <a:ea typeface="Cambria"/>
              <a:cs typeface="Arial"/>
            </a:endParaRPr>
          </a:p>
          <a:p>
            <a:pPr marL="282893" indent="-282893">
              <a:buFont typeface="Wingdings"/>
              <a:buChar char="Ø"/>
            </a:pPr>
            <a:r>
              <a:rPr lang="en-US" sz="2000" b="1" dirty="0">
                <a:solidFill>
                  <a:schemeClr val="tx1"/>
                </a:solidFill>
                <a:latin typeface="Cambria"/>
                <a:ea typeface="Cambria"/>
              </a:rPr>
              <a:t>The innovative backwash cycle optimizes cleaning efficiency.</a:t>
            </a:r>
            <a:endParaRPr lang="en-US" sz="2400" dirty="0">
              <a:solidFill>
                <a:schemeClr val="tx1"/>
              </a:solidFill>
              <a:latin typeface="Arial"/>
              <a:ea typeface="Cambria"/>
              <a:cs typeface="Arial"/>
            </a:endParaRPr>
          </a:p>
          <a:p>
            <a:pPr marL="282893" indent="-282893">
              <a:buFont typeface="Wingdings"/>
              <a:buChar char="Ø"/>
            </a:pPr>
            <a:r>
              <a:rPr lang="en-US" sz="2000" b="1" dirty="0">
                <a:solidFill>
                  <a:schemeClr val="tx1"/>
                </a:solidFill>
                <a:latin typeface="Cambria"/>
                <a:ea typeface="Cambria"/>
              </a:rPr>
              <a:t>Made from durable materials like polyester or polypropylene, disc filters have a long service life.</a:t>
            </a:r>
            <a:endParaRPr lang="en-US" sz="2400" dirty="0">
              <a:solidFill>
                <a:schemeClr val="tx1"/>
              </a:solidFill>
              <a:latin typeface="Arial"/>
              <a:ea typeface="Cambria"/>
              <a:cs typeface="Arial"/>
            </a:endParaRPr>
          </a:p>
        </p:txBody>
      </p:sp>
      <p:sp>
        <p:nvSpPr>
          <p:cNvPr id="9" name="TextBox 8">
            <a:extLst>
              <a:ext uri="{FF2B5EF4-FFF2-40B4-BE49-F238E27FC236}">
                <a16:creationId xmlns:a16="http://schemas.microsoft.com/office/drawing/2014/main" id="{08F51B93-74DE-1E28-6AA6-57F1478A9C7B}"/>
              </a:ext>
            </a:extLst>
          </p:cNvPr>
          <p:cNvSpPr txBox="1"/>
          <p:nvPr/>
        </p:nvSpPr>
        <p:spPr>
          <a:xfrm>
            <a:off x="5534851" y="2488629"/>
            <a:ext cx="1149747" cy="253916"/>
          </a:xfrm>
          <a:prstGeom prst="rect">
            <a:avLst/>
          </a:prstGeom>
          <a:solidFill>
            <a:schemeClr val="accent2">
              <a:lumMod val="20000"/>
              <a:lumOff val="80000"/>
            </a:schemeClr>
          </a:solidFill>
          <a:ln>
            <a:solidFill>
              <a:schemeClr val="accent3"/>
            </a:solidFill>
          </a:ln>
        </p:spPr>
        <p:txBody>
          <a:bodyPr rot="0" spcFirstLastPara="0" vertOverflow="overflow" horzOverflow="overflow" vert="horz" wrap="square" lIns="75438" tIns="37719" rIns="75438" bIns="37719" numCol="1" spcCol="0" rtlCol="0" fromWordArt="0" anchor="t" anchorCtr="0" forceAA="0" compatLnSpc="1">
            <a:prstTxWarp prst="textNoShape">
              <a:avLst/>
            </a:prstTxWarp>
            <a:spAutoFit/>
          </a:bodyPr>
          <a:lstStyle/>
          <a:p>
            <a:pPr algn="ctr"/>
            <a:r>
              <a:rPr lang="en-US" sz="1155" b="1">
                <a:solidFill>
                  <a:schemeClr val="bg2"/>
                </a:solidFill>
                <a:cs typeface="Arial"/>
              </a:rPr>
              <a:t>Disc Filter</a:t>
            </a:r>
            <a:endParaRPr lang="en-US" b="1">
              <a:solidFill>
                <a:schemeClr val="bg2"/>
              </a:solidFill>
              <a:cs typeface="Arial"/>
            </a:endParaRPr>
          </a:p>
        </p:txBody>
      </p:sp>
    </p:spTree>
    <p:extLst>
      <p:ext uri="{BB962C8B-B14F-4D97-AF65-F5344CB8AC3E}">
        <p14:creationId xmlns:p14="http://schemas.microsoft.com/office/powerpoint/2010/main" val="207009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30708"/>
            <a:ext cx="10058400" cy="7110984"/>
          </a:xfrm>
          <a:prstGeom prst="rect">
            <a:avLst/>
          </a:prstGeom>
        </p:spPr>
      </p:pic>
      <p:sp>
        <p:nvSpPr>
          <p:cNvPr id="3" name="object 3"/>
          <p:cNvSpPr txBox="1">
            <a:spLocks noGrp="1"/>
          </p:cNvSpPr>
          <p:nvPr>
            <p:ph type="title"/>
          </p:nvPr>
        </p:nvSpPr>
        <p:spPr>
          <a:xfrm>
            <a:off x="0" y="311950"/>
            <a:ext cx="9124887" cy="552655"/>
          </a:xfrm>
          <a:prstGeom prst="rect">
            <a:avLst/>
          </a:prstGeom>
        </p:spPr>
        <p:txBody>
          <a:bodyPr vert="horz" wrap="square" lIns="0" tIns="143450" rIns="0" bIns="0" rtlCol="0">
            <a:spAutoFit/>
          </a:bodyPr>
          <a:lstStyle/>
          <a:p>
            <a:pPr marL="1074420">
              <a:lnSpc>
                <a:spcPct val="100000"/>
              </a:lnSpc>
              <a:spcBef>
                <a:spcPts val="110"/>
              </a:spcBef>
            </a:pPr>
            <a:r>
              <a:rPr lang="en-IN" sz="2650" b="1" spc="-10" dirty="0">
                <a:solidFill>
                  <a:srgbClr val="000000"/>
                </a:solidFill>
              </a:rPr>
              <a:t>                  </a:t>
            </a:r>
            <a:r>
              <a:rPr sz="2650" b="1" spc="-20" dirty="0">
                <a:solidFill>
                  <a:srgbClr val="000000"/>
                </a:solidFill>
                <a:latin typeface="Cambria"/>
                <a:cs typeface="Cambria"/>
              </a:rPr>
              <a:t>Blowdown</a:t>
            </a:r>
            <a:r>
              <a:rPr sz="2650" b="1" spc="-75" dirty="0">
                <a:solidFill>
                  <a:srgbClr val="000000"/>
                </a:solidFill>
                <a:latin typeface="Cambria"/>
                <a:cs typeface="Cambria"/>
              </a:rPr>
              <a:t> </a:t>
            </a:r>
            <a:r>
              <a:rPr sz="2650" b="1" spc="-20" dirty="0">
                <a:solidFill>
                  <a:srgbClr val="000000"/>
                </a:solidFill>
                <a:latin typeface="Cambria"/>
                <a:cs typeface="Cambria"/>
              </a:rPr>
              <a:t>Water</a:t>
            </a:r>
            <a:r>
              <a:rPr sz="2650" b="1" spc="-70" dirty="0">
                <a:solidFill>
                  <a:srgbClr val="000000"/>
                </a:solidFill>
                <a:latin typeface="Cambria"/>
                <a:cs typeface="Cambria"/>
              </a:rPr>
              <a:t> </a:t>
            </a:r>
            <a:r>
              <a:rPr sz="2650" b="1" dirty="0">
                <a:solidFill>
                  <a:srgbClr val="000000"/>
                </a:solidFill>
                <a:latin typeface="Cambria"/>
                <a:cs typeface="Cambria"/>
              </a:rPr>
              <a:t>Reduction</a:t>
            </a:r>
            <a:r>
              <a:rPr sz="2650" b="1" spc="-50" dirty="0">
                <a:solidFill>
                  <a:srgbClr val="000000"/>
                </a:solidFill>
                <a:latin typeface="Cambria"/>
                <a:cs typeface="Cambria"/>
              </a:rPr>
              <a:t> </a:t>
            </a:r>
            <a:r>
              <a:rPr sz="2650" b="1" dirty="0">
                <a:solidFill>
                  <a:srgbClr val="000000"/>
                </a:solidFill>
                <a:latin typeface="Cambria"/>
                <a:cs typeface="Cambria"/>
              </a:rPr>
              <a:t>By</a:t>
            </a:r>
            <a:r>
              <a:rPr sz="2650" b="1" spc="-55" dirty="0">
                <a:solidFill>
                  <a:srgbClr val="000000"/>
                </a:solidFill>
                <a:latin typeface="Cambria"/>
                <a:cs typeface="Cambria"/>
              </a:rPr>
              <a:t> </a:t>
            </a:r>
            <a:r>
              <a:rPr sz="2650" b="1" spc="-25" dirty="0">
                <a:solidFill>
                  <a:srgbClr val="FF0000"/>
                </a:solidFill>
                <a:latin typeface="Cambria"/>
                <a:cs typeface="Cambria"/>
              </a:rPr>
              <a:t>50%</a:t>
            </a:r>
            <a:endParaRPr sz="2650" dirty="0">
              <a:latin typeface="Cambria"/>
              <a:cs typeface="Cambria"/>
            </a:endParaRPr>
          </a:p>
        </p:txBody>
      </p:sp>
      <p:grpSp>
        <p:nvGrpSpPr>
          <p:cNvPr id="4" name="object 4"/>
          <p:cNvGrpSpPr/>
          <p:nvPr/>
        </p:nvGrpSpPr>
        <p:grpSpPr>
          <a:xfrm>
            <a:off x="1417319" y="381000"/>
            <a:ext cx="8542020" cy="4114800"/>
            <a:chOff x="1417319" y="381000"/>
            <a:chExt cx="8542020" cy="4114800"/>
          </a:xfrm>
        </p:grpSpPr>
        <p:pic>
          <p:nvPicPr>
            <p:cNvPr id="5" name="object 5"/>
            <p:cNvPicPr/>
            <p:nvPr/>
          </p:nvPicPr>
          <p:blipFill>
            <a:blip r:embed="rId3" cstate="print"/>
            <a:stretch>
              <a:fillRect/>
            </a:stretch>
          </p:blipFill>
          <p:spPr>
            <a:xfrm>
              <a:off x="9049512" y="381000"/>
              <a:ext cx="909827" cy="569975"/>
            </a:xfrm>
            <a:prstGeom prst="rect">
              <a:avLst/>
            </a:prstGeom>
          </p:spPr>
        </p:pic>
        <p:pic>
          <p:nvPicPr>
            <p:cNvPr id="6" name="object 6"/>
            <p:cNvPicPr/>
            <p:nvPr/>
          </p:nvPicPr>
          <p:blipFill>
            <a:blip r:embed="rId4" cstate="print"/>
            <a:stretch>
              <a:fillRect/>
            </a:stretch>
          </p:blipFill>
          <p:spPr>
            <a:xfrm>
              <a:off x="1417319" y="3701796"/>
              <a:ext cx="1813559" cy="794003"/>
            </a:xfrm>
            <a:prstGeom prst="rect">
              <a:avLst/>
            </a:prstGeom>
          </p:spPr>
        </p:pic>
      </p:grpSp>
      <p:sp>
        <p:nvSpPr>
          <p:cNvPr id="7" name="object 7"/>
          <p:cNvSpPr txBox="1"/>
          <p:nvPr/>
        </p:nvSpPr>
        <p:spPr>
          <a:xfrm>
            <a:off x="1140964" y="1834764"/>
            <a:ext cx="3274060" cy="2555240"/>
          </a:xfrm>
          <a:prstGeom prst="rect">
            <a:avLst/>
          </a:prstGeom>
        </p:spPr>
        <p:txBody>
          <a:bodyPr vert="horz" wrap="square" lIns="0" tIns="116839" rIns="0" bIns="0" rtlCol="0">
            <a:spAutoFit/>
          </a:bodyPr>
          <a:lstStyle/>
          <a:p>
            <a:pPr marL="202565" indent="-189865">
              <a:lnSpc>
                <a:spcPct val="100000"/>
              </a:lnSpc>
              <a:spcBef>
                <a:spcPts val="919"/>
              </a:spcBef>
              <a:buFont typeface="Times New Roman"/>
              <a:buChar char="▪"/>
              <a:tabLst>
                <a:tab pos="202565" algn="l"/>
              </a:tabLst>
            </a:pPr>
            <a:r>
              <a:rPr sz="1300" b="1" dirty="0">
                <a:latin typeface="Calibri"/>
                <a:cs typeface="Calibri"/>
              </a:rPr>
              <a:t>SAVE</a:t>
            </a:r>
            <a:r>
              <a:rPr sz="1300" b="1" spc="60" dirty="0">
                <a:latin typeface="Calibri"/>
                <a:cs typeface="Calibri"/>
              </a:rPr>
              <a:t> </a:t>
            </a:r>
            <a:r>
              <a:rPr sz="1300" b="1" dirty="0">
                <a:latin typeface="Calibri"/>
                <a:cs typeface="Calibri"/>
              </a:rPr>
              <a:t>50%</a:t>
            </a:r>
            <a:r>
              <a:rPr sz="1300" b="1" spc="45" dirty="0">
                <a:latin typeface="Calibri"/>
                <a:cs typeface="Calibri"/>
              </a:rPr>
              <a:t> </a:t>
            </a:r>
            <a:r>
              <a:rPr sz="1300" b="1" dirty="0">
                <a:latin typeface="Calibri"/>
                <a:cs typeface="Calibri"/>
              </a:rPr>
              <a:t>BLOW</a:t>
            </a:r>
            <a:r>
              <a:rPr sz="1300" b="1" spc="45" dirty="0">
                <a:latin typeface="Calibri"/>
                <a:cs typeface="Calibri"/>
              </a:rPr>
              <a:t> </a:t>
            </a:r>
            <a:r>
              <a:rPr sz="1300" b="1" dirty="0">
                <a:latin typeface="Calibri"/>
                <a:cs typeface="Calibri"/>
              </a:rPr>
              <a:t>DOWN</a:t>
            </a:r>
            <a:r>
              <a:rPr sz="1300" b="1" spc="45" dirty="0">
                <a:latin typeface="Calibri"/>
                <a:cs typeface="Calibri"/>
              </a:rPr>
              <a:t> </a:t>
            </a:r>
            <a:r>
              <a:rPr sz="1300" b="1" spc="-20" dirty="0">
                <a:latin typeface="Calibri"/>
                <a:cs typeface="Calibri"/>
              </a:rPr>
              <a:t>WATER</a:t>
            </a:r>
            <a:endParaRPr sz="1300">
              <a:latin typeface="Calibri"/>
              <a:cs typeface="Calibri"/>
            </a:endParaRPr>
          </a:p>
          <a:p>
            <a:pPr marL="202565" indent="-189865">
              <a:lnSpc>
                <a:spcPct val="100000"/>
              </a:lnSpc>
              <a:spcBef>
                <a:spcPts val="825"/>
              </a:spcBef>
              <a:buFont typeface="Times New Roman"/>
              <a:buChar char="▪"/>
              <a:tabLst>
                <a:tab pos="202565" algn="l"/>
              </a:tabLst>
            </a:pPr>
            <a:r>
              <a:rPr sz="1300" b="1" dirty="0">
                <a:latin typeface="Calibri"/>
                <a:cs typeface="Calibri"/>
              </a:rPr>
              <a:t>ZERO</a:t>
            </a:r>
            <a:r>
              <a:rPr sz="1300" b="1" spc="15" dirty="0">
                <a:latin typeface="Calibri"/>
                <a:cs typeface="Calibri"/>
              </a:rPr>
              <a:t> </a:t>
            </a:r>
            <a:r>
              <a:rPr sz="1300" b="1" spc="-10" dirty="0">
                <a:latin typeface="Calibri"/>
                <a:cs typeface="Calibri"/>
              </a:rPr>
              <a:t>CHEMICALS</a:t>
            </a:r>
            <a:endParaRPr sz="1300">
              <a:latin typeface="Calibri"/>
              <a:cs typeface="Calibri"/>
            </a:endParaRPr>
          </a:p>
          <a:p>
            <a:pPr marL="202565" indent="-189865">
              <a:lnSpc>
                <a:spcPct val="100000"/>
              </a:lnSpc>
              <a:spcBef>
                <a:spcPts val="840"/>
              </a:spcBef>
              <a:buFont typeface="Times New Roman"/>
              <a:buChar char="▪"/>
              <a:tabLst>
                <a:tab pos="202565" algn="l"/>
              </a:tabLst>
            </a:pPr>
            <a:r>
              <a:rPr sz="1300" b="1" dirty="0">
                <a:latin typeface="Calibri"/>
                <a:cs typeface="Calibri"/>
              </a:rPr>
              <a:t>REDUCE</a:t>
            </a:r>
            <a:r>
              <a:rPr sz="1300" b="1" spc="55" dirty="0">
                <a:latin typeface="Calibri"/>
                <a:cs typeface="Calibri"/>
              </a:rPr>
              <a:t> </a:t>
            </a:r>
            <a:r>
              <a:rPr sz="1300" b="1" dirty="0">
                <a:latin typeface="Calibri"/>
                <a:cs typeface="Calibri"/>
              </a:rPr>
              <a:t>STP</a:t>
            </a:r>
            <a:r>
              <a:rPr sz="1300" b="1" spc="60" dirty="0">
                <a:latin typeface="Calibri"/>
                <a:cs typeface="Calibri"/>
              </a:rPr>
              <a:t> </a:t>
            </a:r>
            <a:r>
              <a:rPr sz="1300" b="1" dirty="0">
                <a:latin typeface="Calibri"/>
                <a:cs typeface="Calibri"/>
              </a:rPr>
              <a:t>TREATMENT</a:t>
            </a:r>
            <a:r>
              <a:rPr sz="1300" b="1" spc="65" dirty="0">
                <a:latin typeface="Calibri"/>
                <a:cs typeface="Calibri"/>
              </a:rPr>
              <a:t> </a:t>
            </a:r>
            <a:r>
              <a:rPr sz="1300" b="1" spc="-20" dirty="0">
                <a:latin typeface="Calibri"/>
                <a:cs typeface="Calibri"/>
              </a:rPr>
              <a:t>COST</a:t>
            </a:r>
            <a:endParaRPr sz="1300">
              <a:latin typeface="Calibri"/>
              <a:cs typeface="Calibri"/>
            </a:endParaRPr>
          </a:p>
          <a:p>
            <a:pPr marL="202565" indent="-189865">
              <a:lnSpc>
                <a:spcPct val="100000"/>
              </a:lnSpc>
              <a:spcBef>
                <a:spcPts val="830"/>
              </a:spcBef>
              <a:buFont typeface="Times New Roman"/>
              <a:buChar char="▪"/>
              <a:tabLst>
                <a:tab pos="202565" algn="l"/>
              </a:tabLst>
            </a:pPr>
            <a:r>
              <a:rPr sz="1300" b="1" dirty="0">
                <a:latin typeface="Calibri"/>
                <a:cs typeface="Calibri"/>
              </a:rPr>
              <a:t>IMPROVE</a:t>
            </a:r>
            <a:r>
              <a:rPr sz="1300" b="1" spc="95" dirty="0">
                <a:latin typeface="Calibri"/>
                <a:cs typeface="Calibri"/>
              </a:rPr>
              <a:t> </a:t>
            </a:r>
            <a:r>
              <a:rPr sz="1300" b="1" dirty="0">
                <a:latin typeface="Calibri"/>
                <a:cs typeface="Calibri"/>
              </a:rPr>
              <a:t>COOLING</a:t>
            </a:r>
            <a:r>
              <a:rPr sz="1300" b="1" spc="60" dirty="0">
                <a:latin typeface="Calibri"/>
                <a:cs typeface="Calibri"/>
              </a:rPr>
              <a:t> </a:t>
            </a:r>
            <a:r>
              <a:rPr sz="1300" b="1" dirty="0">
                <a:latin typeface="Calibri"/>
                <a:cs typeface="Calibri"/>
              </a:rPr>
              <a:t>TOWER</a:t>
            </a:r>
            <a:r>
              <a:rPr sz="1300" b="1" spc="70" dirty="0">
                <a:latin typeface="Calibri"/>
                <a:cs typeface="Calibri"/>
              </a:rPr>
              <a:t> </a:t>
            </a:r>
            <a:r>
              <a:rPr sz="1300" b="1" spc="-10" dirty="0">
                <a:latin typeface="Calibri"/>
                <a:cs typeface="Calibri"/>
              </a:rPr>
              <a:t>PERFORMANCE</a:t>
            </a:r>
            <a:endParaRPr sz="1300">
              <a:latin typeface="Calibri"/>
              <a:cs typeface="Calibri"/>
            </a:endParaRPr>
          </a:p>
          <a:p>
            <a:pPr marL="202565" indent="-189865">
              <a:lnSpc>
                <a:spcPct val="100000"/>
              </a:lnSpc>
              <a:spcBef>
                <a:spcPts val="840"/>
              </a:spcBef>
              <a:buFont typeface="Times New Roman"/>
              <a:buChar char="▪"/>
              <a:tabLst>
                <a:tab pos="202565" algn="l"/>
              </a:tabLst>
            </a:pPr>
            <a:r>
              <a:rPr sz="1300" b="1" dirty="0">
                <a:latin typeface="Calibri"/>
                <a:cs typeface="Calibri"/>
              </a:rPr>
              <a:t>3</a:t>
            </a:r>
            <a:r>
              <a:rPr sz="1300" b="1" spc="5" dirty="0">
                <a:latin typeface="Calibri"/>
                <a:cs typeface="Calibri"/>
              </a:rPr>
              <a:t> </a:t>
            </a:r>
            <a:r>
              <a:rPr sz="1300" b="1" dirty="0">
                <a:latin typeface="Calibri"/>
                <a:cs typeface="Calibri"/>
              </a:rPr>
              <a:t>x</a:t>
            </a:r>
            <a:r>
              <a:rPr sz="1300" b="1" spc="5" dirty="0">
                <a:latin typeface="Calibri"/>
                <a:cs typeface="Calibri"/>
              </a:rPr>
              <a:t> </a:t>
            </a:r>
            <a:r>
              <a:rPr sz="1300" b="1" spc="-25" dirty="0">
                <a:latin typeface="Calibri"/>
                <a:cs typeface="Calibri"/>
              </a:rPr>
              <a:t>COC</a:t>
            </a:r>
            <a:endParaRPr sz="1300">
              <a:latin typeface="Calibri"/>
              <a:cs typeface="Calibri"/>
            </a:endParaRPr>
          </a:p>
          <a:p>
            <a:pPr>
              <a:lnSpc>
                <a:spcPct val="100000"/>
              </a:lnSpc>
            </a:pPr>
            <a:endParaRPr sz="1300">
              <a:latin typeface="Calibri"/>
              <a:cs typeface="Calibri"/>
            </a:endParaRPr>
          </a:p>
          <a:p>
            <a:pPr>
              <a:lnSpc>
                <a:spcPct val="100000"/>
              </a:lnSpc>
              <a:spcBef>
                <a:spcPts val="320"/>
              </a:spcBef>
            </a:pPr>
            <a:endParaRPr sz="1300">
              <a:latin typeface="Calibri"/>
              <a:cs typeface="Calibri"/>
            </a:endParaRPr>
          </a:p>
          <a:p>
            <a:pPr marL="563880" marR="1461135" indent="309245">
              <a:lnSpc>
                <a:spcPct val="100600"/>
              </a:lnSpc>
            </a:pPr>
            <a:r>
              <a:rPr sz="1850" b="1" spc="-10" dirty="0">
                <a:solidFill>
                  <a:srgbClr val="FF0000"/>
                </a:solidFill>
                <a:latin typeface="Cambria"/>
                <a:cs typeface="Cambria"/>
              </a:rPr>
              <a:t>Israel </a:t>
            </a:r>
            <a:r>
              <a:rPr sz="1850" b="1" spc="-20" dirty="0">
                <a:latin typeface="Cambria"/>
                <a:cs typeface="Cambria"/>
              </a:rPr>
              <a:t>Technology</a:t>
            </a:r>
            <a:endParaRPr sz="1850">
              <a:latin typeface="Cambria"/>
              <a:cs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30707"/>
            <a:ext cx="4049395" cy="725805"/>
          </a:xfrm>
          <a:custGeom>
            <a:avLst/>
            <a:gdLst/>
            <a:ahLst/>
            <a:cxnLst/>
            <a:rect l="l" t="t" r="r" b="b"/>
            <a:pathLst>
              <a:path w="4049395" h="725805">
                <a:moveTo>
                  <a:pt x="2980931" y="408432"/>
                </a:moveTo>
                <a:lnTo>
                  <a:pt x="2915399" y="416052"/>
                </a:lnTo>
                <a:lnTo>
                  <a:pt x="2845295" y="423672"/>
                </a:lnTo>
                <a:lnTo>
                  <a:pt x="2775191" y="428244"/>
                </a:lnTo>
                <a:lnTo>
                  <a:pt x="2706611" y="434340"/>
                </a:lnTo>
                <a:lnTo>
                  <a:pt x="2500871" y="443484"/>
                </a:lnTo>
                <a:lnTo>
                  <a:pt x="2433815" y="445008"/>
                </a:lnTo>
                <a:lnTo>
                  <a:pt x="2299703" y="445008"/>
                </a:lnTo>
                <a:lnTo>
                  <a:pt x="2232647" y="443484"/>
                </a:lnTo>
                <a:lnTo>
                  <a:pt x="2101583" y="437388"/>
                </a:lnTo>
                <a:lnTo>
                  <a:pt x="1972043" y="429768"/>
                </a:lnTo>
                <a:lnTo>
                  <a:pt x="1845551" y="419100"/>
                </a:lnTo>
                <a:lnTo>
                  <a:pt x="1719059" y="405384"/>
                </a:lnTo>
                <a:lnTo>
                  <a:pt x="1597139" y="390144"/>
                </a:lnTo>
                <a:lnTo>
                  <a:pt x="1476743" y="373380"/>
                </a:lnTo>
                <a:lnTo>
                  <a:pt x="1359395" y="353568"/>
                </a:lnTo>
                <a:lnTo>
                  <a:pt x="1245095" y="332232"/>
                </a:lnTo>
                <a:lnTo>
                  <a:pt x="1135367" y="309372"/>
                </a:lnTo>
                <a:lnTo>
                  <a:pt x="1027163" y="284988"/>
                </a:lnTo>
                <a:lnTo>
                  <a:pt x="922007" y="259080"/>
                </a:lnTo>
                <a:lnTo>
                  <a:pt x="821423" y="233172"/>
                </a:lnTo>
                <a:lnTo>
                  <a:pt x="723887" y="207264"/>
                </a:lnTo>
                <a:lnTo>
                  <a:pt x="630923" y="179832"/>
                </a:lnTo>
                <a:lnTo>
                  <a:pt x="661403" y="192024"/>
                </a:lnTo>
                <a:lnTo>
                  <a:pt x="310883" y="77724"/>
                </a:lnTo>
                <a:lnTo>
                  <a:pt x="114300" y="0"/>
                </a:lnTo>
                <a:lnTo>
                  <a:pt x="0" y="0"/>
                </a:lnTo>
                <a:lnTo>
                  <a:pt x="0" y="621792"/>
                </a:lnTo>
                <a:lnTo>
                  <a:pt x="670547" y="725424"/>
                </a:lnTo>
                <a:lnTo>
                  <a:pt x="2374379" y="640080"/>
                </a:lnTo>
                <a:lnTo>
                  <a:pt x="2980931" y="408432"/>
                </a:lnTo>
                <a:close/>
              </a:path>
              <a:path w="4049395" h="725805">
                <a:moveTo>
                  <a:pt x="3265932" y="364236"/>
                </a:moveTo>
                <a:lnTo>
                  <a:pt x="3105912" y="381000"/>
                </a:lnTo>
                <a:lnTo>
                  <a:pt x="3031236" y="388620"/>
                </a:lnTo>
                <a:lnTo>
                  <a:pt x="2980944" y="408432"/>
                </a:lnTo>
                <a:lnTo>
                  <a:pt x="3055620" y="399288"/>
                </a:lnTo>
                <a:lnTo>
                  <a:pt x="3125724" y="388620"/>
                </a:lnTo>
                <a:lnTo>
                  <a:pt x="3265932" y="364236"/>
                </a:lnTo>
                <a:close/>
              </a:path>
              <a:path w="4049395" h="725805">
                <a:moveTo>
                  <a:pt x="4049255" y="12"/>
                </a:moveTo>
                <a:lnTo>
                  <a:pt x="4035539" y="12"/>
                </a:lnTo>
                <a:lnTo>
                  <a:pt x="3977627" y="16776"/>
                </a:lnTo>
                <a:lnTo>
                  <a:pt x="3912095" y="33540"/>
                </a:lnTo>
                <a:lnTo>
                  <a:pt x="3838943" y="50304"/>
                </a:lnTo>
                <a:lnTo>
                  <a:pt x="3758171" y="67068"/>
                </a:lnTo>
                <a:lnTo>
                  <a:pt x="3669779" y="80784"/>
                </a:lnTo>
                <a:lnTo>
                  <a:pt x="3624059" y="88404"/>
                </a:lnTo>
                <a:lnTo>
                  <a:pt x="3526523" y="100596"/>
                </a:lnTo>
                <a:lnTo>
                  <a:pt x="3422891" y="109740"/>
                </a:lnTo>
                <a:lnTo>
                  <a:pt x="3368027" y="114312"/>
                </a:lnTo>
                <a:lnTo>
                  <a:pt x="3313163" y="115836"/>
                </a:lnTo>
                <a:lnTo>
                  <a:pt x="3255251" y="118884"/>
                </a:lnTo>
                <a:lnTo>
                  <a:pt x="3137903" y="118884"/>
                </a:lnTo>
                <a:lnTo>
                  <a:pt x="3014459" y="115836"/>
                </a:lnTo>
                <a:lnTo>
                  <a:pt x="2886443" y="106692"/>
                </a:lnTo>
                <a:lnTo>
                  <a:pt x="2753855" y="91452"/>
                </a:lnTo>
                <a:lnTo>
                  <a:pt x="2679179" y="80784"/>
                </a:lnTo>
                <a:lnTo>
                  <a:pt x="2616708" y="71640"/>
                </a:lnTo>
                <a:lnTo>
                  <a:pt x="2546604" y="57924"/>
                </a:lnTo>
                <a:lnTo>
                  <a:pt x="2474963" y="44208"/>
                </a:lnTo>
                <a:lnTo>
                  <a:pt x="2403335" y="27444"/>
                </a:lnTo>
                <a:lnTo>
                  <a:pt x="2331707" y="9156"/>
                </a:lnTo>
                <a:lnTo>
                  <a:pt x="2299716" y="12"/>
                </a:lnTo>
                <a:lnTo>
                  <a:pt x="702564" y="12"/>
                </a:lnTo>
                <a:lnTo>
                  <a:pt x="1415783" y="233184"/>
                </a:lnTo>
                <a:lnTo>
                  <a:pt x="1453883" y="246900"/>
                </a:lnTo>
                <a:lnTo>
                  <a:pt x="2407907" y="385584"/>
                </a:lnTo>
                <a:lnTo>
                  <a:pt x="3026651" y="387096"/>
                </a:lnTo>
                <a:lnTo>
                  <a:pt x="3031223" y="388620"/>
                </a:lnTo>
                <a:lnTo>
                  <a:pt x="4049255" y="12"/>
                </a:lnTo>
                <a:close/>
              </a:path>
            </a:pathLst>
          </a:custGeom>
          <a:solidFill>
            <a:srgbClr val="F0F0F0"/>
          </a:solidFill>
        </p:spPr>
        <p:txBody>
          <a:bodyPr wrap="square" lIns="0" tIns="0" rIns="0" bIns="0" rtlCol="0"/>
          <a:lstStyle/>
          <a:p>
            <a:endParaRPr/>
          </a:p>
        </p:txBody>
      </p:sp>
      <p:grpSp>
        <p:nvGrpSpPr>
          <p:cNvPr id="3" name="object 3"/>
          <p:cNvGrpSpPr/>
          <p:nvPr/>
        </p:nvGrpSpPr>
        <p:grpSpPr>
          <a:xfrm>
            <a:off x="0" y="4578096"/>
            <a:ext cx="1216660" cy="1041400"/>
            <a:chOff x="0" y="4578096"/>
            <a:chExt cx="1216660" cy="1041400"/>
          </a:xfrm>
        </p:grpSpPr>
        <p:sp>
          <p:nvSpPr>
            <p:cNvPr id="4" name="object 4"/>
            <p:cNvSpPr/>
            <p:nvPr/>
          </p:nvSpPr>
          <p:spPr>
            <a:xfrm>
              <a:off x="0" y="4578096"/>
              <a:ext cx="1216660" cy="1041400"/>
            </a:xfrm>
            <a:custGeom>
              <a:avLst/>
              <a:gdLst/>
              <a:ahLst/>
              <a:cxnLst/>
              <a:rect l="l" t="t" r="r" b="b"/>
              <a:pathLst>
                <a:path w="1216660" h="1041400">
                  <a:moveTo>
                    <a:pt x="1042416" y="1040891"/>
                  </a:moveTo>
                  <a:lnTo>
                    <a:pt x="0" y="1040891"/>
                  </a:lnTo>
                  <a:lnTo>
                    <a:pt x="0" y="0"/>
                  </a:lnTo>
                  <a:lnTo>
                    <a:pt x="1042416" y="0"/>
                  </a:lnTo>
                  <a:lnTo>
                    <a:pt x="1097280" y="9144"/>
                  </a:lnTo>
                  <a:lnTo>
                    <a:pt x="1144524" y="33528"/>
                  </a:lnTo>
                  <a:lnTo>
                    <a:pt x="1182624" y="71628"/>
                  </a:lnTo>
                  <a:lnTo>
                    <a:pt x="1207008" y="118872"/>
                  </a:lnTo>
                  <a:lnTo>
                    <a:pt x="1216152" y="173736"/>
                  </a:lnTo>
                  <a:lnTo>
                    <a:pt x="1216152" y="867156"/>
                  </a:lnTo>
                  <a:lnTo>
                    <a:pt x="1207008" y="922020"/>
                  </a:lnTo>
                  <a:lnTo>
                    <a:pt x="1182624" y="970787"/>
                  </a:lnTo>
                  <a:lnTo>
                    <a:pt x="1144524" y="1007364"/>
                  </a:lnTo>
                  <a:lnTo>
                    <a:pt x="1097280" y="1033272"/>
                  </a:lnTo>
                  <a:lnTo>
                    <a:pt x="1042416" y="1040891"/>
                  </a:lnTo>
                  <a:close/>
                </a:path>
              </a:pathLst>
            </a:custGeom>
            <a:solidFill>
              <a:srgbClr val="233F60"/>
            </a:solidFill>
          </p:spPr>
          <p:txBody>
            <a:bodyPr wrap="square" lIns="0" tIns="0" rIns="0" bIns="0" rtlCol="0"/>
            <a:lstStyle/>
            <a:p>
              <a:endParaRPr/>
            </a:p>
          </p:txBody>
        </p:sp>
        <p:pic>
          <p:nvPicPr>
            <p:cNvPr id="5" name="object 5"/>
            <p:cNvPicPr/>
            <p:nvPr/>
          </p:nvPicPr>
          <p:blipFill>
            <a:blip r:embed="rId2" cstate="print"/>
            <a:stretch>
              <a:fillRect/>
            </a:stretch>
          </p:blipFill>
          <p:spPr>
            <a:xfrm>
              <a:off x="490727" y="4645152"/>
              <a:ext cx="300228" cy="303275"/>
            </a:xfrm>
            <a:prstGeom prst="rect">
              <a:avLst/>
            </a:prstGeom>
          </p:spPr>
        </p:pic>
      </p:grpSp>
      <p:sp>
        <p:nvSpPr>
          <p:cNvPr id="6" name="object 6"/>
          <p:cNvSpPr/>
          <p:nvPr/>
        </p:nvSpPr>
        <p:spPr>
          <a:xfrm>
            <a:off x="7353300" y="4547615"/>
            <a:ext cx="429895" cy="988060"/>
          </a:xfrm>
          <a:custGeom>
            <a:avLst/>
            <a:gdLst/>
            <a:ahLst/>
            <a:cxnLst/>
            <a:rect l="l" t="t" r="r" b="b"/>
            <a:pathLst>
              <a:path w="429895" h="988060">
                <a:moveTo>
                  <a:pt x="429767" y="987551"/>
                </a:moveTo>
                <a:lnTo>
                  <a:pt x="0" y="987551"/>
                </a:lnTo>
                <a:lnTo>
                  <a:pt x="0" y="0"/>
                </a:lnTo>
                <a:lnTo>
                  <a:pt x="429767" y="0"/>
                </a:lnTo>
                <a:lnTo>
                  <a:pt x="429767" y="987551"/>
                </a:lnTo>
                <a:close/>
              </a:path>
            </a:pathLst>
          </a:custGeom>
          <a:solidFill>
            <a:srgbClr val="8EB3E2"/>
          </a:solidFill>
        </p:spPr>
        <p:txBody>
          <a:bodyPr wrap="square" lIns="0" tIns="0" rIns="0" bIns="0" rtlCol="0"/>
          <a:lstStyle/>
          <a:p>
            <a:endParaRPr/>
          </a:p>
        </p:txBody>
      </p:sp>
      <p:sp>
        <p:nvSpPr>
          <p:cNvPr id="7" name="object 7"/>
          <p:cNvSpPr/>
          <p:nvPr/>
        </p:nvSpPr>
        <p:spPr>
          <a:xfrm>
            <a:off x="9101328" y="3739896"/>
            <a:ext cx="429895" cy="1795780"/>
          </a:xfrm>
          <a:custGeom>
            <a:avLst/>
            <a:gdLst/>
            <a:ahLst/>
            <a:cxnLst/>
            <a:rect l="l" t="t" r="r" b="b"/>
            <a:pathLst>
              <a:path w="429895" h="1795779">
                <a:moveTo>
                  <a:pt x="429767" y="1795271"/>
                </a:moveTo>
                <a:lnTo>
                  <a:pt x="0" y="1795271"/>
                </a:lnTo>
                <a:lnTo>
                  <a:pt x="0" y="0"/>
                </a:lnTo>
                <a:lnTo>
                  <a:pt x="429767" y="0"/>
                </a:lnTo>
                <a:lnTo>
                  <a:pt x="429767" y="1795271"/>
                </a:lnTo>
                <a:close/>
              </a:path>
            </a:pathLst>
          </a:custGeom>
          <a:solidFill>
            <a:srgbClr val="233F60"/>
          </a:solidFill>
        </p:spPr>
        <p:txBody>
          <a:bodyPr wrap="square" lIns="0" tIns="0" rIns="0" bIns="0" rtlCol="0"/>
          <a:lstStyle/>
          <a:p>
            <a:endParaRPr/>
          </a:p>
        </p:txBody>
      </p:sp>
      <p:grpSp>
        <p:nvGrpSpPr>
          <p:cNvPr id="8" name="object 8"/>
          <p:cNvGrpSpPr/>
          <p:nvPr/>
        </p:nvGrpSpPr>
        <p:grpSpPr>
          <a:xfrm>
            <a:off x="7130796" y="4277867"/>
            <a:ext cx="2623185" cy="1260475"/>
            <a:chOff x="7130796" y="4277867"/>
            <a:chExt cx="2623185" cy="1260475"/>
          </a:xfrm>
        </p:grpSpPr>
        <p:sp>
          <p:nvSpPr>
            <p:cNvPr id="9" name="object 9"/>
            <p:cNvSpPr/>
            <p:nvPr/>
          </p:nvSpPr>
          <p:spPr>
            <a:xfrm>
              <a:off x="8228076" y="4277867"/>
              <a:ext cx="428625" cy="1257300"/>
            </a:xfrm>
            <a:custGeom>
              <a:avLst/>
              <a:gdLst/>
              <a:ahLst/>
              <a:cxnLst/>
              <a:rect l="l" t="t" r="r" b="b"/>
              <a:pathLst>
                <a:path w="428625" h="1257300">
                  <a:moveTo>
                    <a:pt x="428243" y="1257300"/>
                  </a:moveTo>
                  <a:lnTo>
                    <a:pt x="0" y="1257300"/>
                  </a:lnTo>
                  <a:lnTo>
                    <a:pt x="0" y="0"/>
                  </a:lnTo>
                  <a:lnTo>
                    <a:pt x="428243" y="0"/>
                  </a:lnTo>
                  <a:lnTo>
                    <a:pt x="428243" y="1257300"/>
                  </a:lnTo>
                  <a:close/>
                </a:path>
              </a:pathLst>
            </a:custGeom>
            <a:solidFill>
              <a:srgbClr val="4F80BC"/>
            </a:solidFill>
          </p:spPr>
          <p:txBody>
            <a:bodyPr wrap="square" lIns="0" tIns="0" rIns="0" bIns="0" rtlCol="0"/>
            <a:lstStyle/>
            <a:p>
              <a:endParaRPr/>
            </a:p>
          </p:txBody>
        </p:sp>
        <p:sp>
          <p:nvSpPr>
            <p:cNvPr id="10" name="object 10"/>
            <p:cNvSpPr/>
            <p:nvPr/>
          </p:nvSpPr>
          <p:spPr>
            <a:xfrm>
              <a:off x="7130796" y="5535167"/>
              <a:ext cx="2623185" cy="0"/>
            </a:xfrm>
            <a:custGeom>
              <a:avLst/>
              <a:gdLst/>
              <a:ahLst/>
              <a:cxnLst/>
              <a:rect l="l" t="t" r="r" b="b"/>
              <a:pathLst>
                <a:path w="2623184">
                  <a:moveTo>
                    <a:pt x="0" y="0"/>
                  </a:moveTo>
                  <a:lnTo>
                    <a:pt x="2622803" y="0"/>
                  </a:lnTo>
                </a:path>
              </a:pathLst>
            </a:custGeom>
            <a:ln w="6096">
              <a:solidFill>
                <a:srgbClr val="000000"/>
              </a:solidFill>
            </a:ln>
          </p:spPr>
          <p:txBody>
            <a:bodyPr wrap="square" lIns="0" tIns="0" rIns="0" bIns="0" rtlCol="0"/>
            <a:lstStyle/>
            <a:p>
              <a:endParaRPr/>
            </a:p>
          </p:txBody>
        </p:sp>
      </p:grpSp>
      <p:sp>
        <p:nvSpPr>
          <p:cNvPr id="11" name="object 11"/>
          <p:cNvSpPr txBox="1"/>
          <p:nvPr/>
        </p:nvSpPr>
        <p:spPr>
          <a:xfrm>
            <a:off x="7407660" y="4249928"/>
            <a:ext cx="314960" cy="226695"/>
          </a:xfrm>
          <a:prstGeom prst="rect">
            <a:avLst/>
          </a:prstGeom>
        </p:spPr>
        <p:txBody>
          <a:bodyPr vert="horz" wrap="square" lIns="0" tIns="15240" rIns="0" bIns="0" rtlCol="0">
            <a:spAutoFit/>
          </a:bodyPr>
          <a:lstStyle/>
          <a:p>
            <a:pPr marL="12700">
              <a:lnSpc>
                <a:spcPct val="100000"/>
              </a:lnSpc>
              <a:spcBef>
                <a:spcPts val="120"/>
              </a:spcBef>
            </a:pPr>
            <a:r>
              <a:rPr sz="1300" spc="-20" dirty="0">
                <a:latin typeface="Calibri"/>
                <a:cs typeface="Calibri"/>
              </a:rPr>
              <a:t>2.75</a:t>
            </a:r>
            <a:endParaRPr sz="1300">
              <a:latin typeface="Calibri"/>
              <a:cs typeface="Calibri"/>
            </a:endParaRPr>
          </a:p>
        </p:txBody>
      </p:sp>
      <p:sp>
        <p:nvSpPr>
          <p:cNvPr id="12" name="object 12"/>
          <p:cNvSpPr txBox="1"/>
          <p:nvPr/>
        </p:nvSpPr>
        <p:spPr>
          <a:xfrm>
            <a:off x="8282440" y="3981687"/>
            <a:ext cx="314960" cy="226695"/>
          </a:xfrm>
          <a:prstGeom prst="rect">
            <a:avLst/>
          </a:prstGeom>
        </p:spPr>
        <p:txBody>
          <a:bodyPr vert="horz" wrap="square" lIns="0" tIns="15240" rIns="0" bIns="0" rtlCol="0">
            <a:spAutoFit/>
          </a:bodyPr>
          <a:lstStyle/>
          <a:p>
            <a:pPr marL="12700">
              <a:lnSpc>
                <a:spcPct val="100000"/>
              </a:lnSpc>
              <a:spcBef>
                <a:spcPts val="120"/>
              </a:spcBef>
            </a:pPr>
            <a:r>
              <a:rPr sz="1300" spc="-20" dirty="0">
                <a:latin typeface="Calibri"/>
                <a:cs typeface="Calibri"/>
              </a:rPr>
              <a:t>4.50</a:t>
            </a:r>
            <a:endParaRPr sz="1300">
              <a:latin typeface="Calibri"/>
              <a:cs typeface="Calibri"/>
            </a:endParaRPr>
          </a:p>
        </p:txBody>
      </p:sp>
      <p:sp>
        <p:nvSpPr>
          <p:cNvPr id="13" name="object 13"/>
          <p:cNvSpPr txBox="1"/>
          <p:nvPr/>
        </p:nvSpPr>
        <p:spPr>
          <a:xfrm>
            <a:off x="9157271" y="3442177"/>
            <a:ext cx="314960" cy="226695"/>
          </a:xfrm>
          <a:prstGeom prst="rect">
            <a:avLst/>
          </a:prstGeom>
        </p:spPr>
        <p:txBody>
          <a:bodyPr vert="horz" wrap="square" lIns="0" tIns="15240" rIns="0" bIns="0" rtlCol="0">
            <a:spAutoFit/>
          </a:bodyPr>
          <a:lstStyle/>
          <a:p>
            <a:pPr marL="12700">
              <a:lnSpc>
                <a:spcPct val="100000"/>
              </a:lnSpc>
              <a:spcBef>
                <a:spcPts val="120"/>
              </a:spcBef>
            </a:pPr>
            <a:r>
              <a:rPr sz="1300" spc="-20" dirty="0">
                <a:latin typeface="Calibri"/>
                <a:cs typeface="Calibri"/>
              </a:rPr>
              <a:t>5.00</a:t>
            </a:r>
            <a:endParaRPr sz="1300">
              <a:latin typeface="Calibri"/>
              <a:cs typeface="Calibri"/>
            </a:endParaRPr>
          </a:p>
        </p:txBody>
      </p:sp>
      <p:sp>
        <p:nvSpPr>
          <p:cNvPr id="14" name="object 14"/>
          <p:cNvSpPr txBox="1"/>
          <p:nvPr/>
        </p:nvSpPr>
        <p:spPr>
          <a:xfrm>
            <a:off x="7392465" y="5612424"/>
            <a:ext cx="347345" cy="226695"/>
          </a:xfrm>
          <a:prstGeom prst="rect">
            <a:avLst/>
          </a:prstGeom>
        </p:spPr>
        <p:txBody>
          <a:bodyPr vert="horz" wrap="square" lIns="0" tIns="15240" rIns="0" bIns="0" rtlCol="0">
            <a:spAutoFit/>
          </a:bodyPr>
          <a:lstStyle/>
          <a:p>
            <a:pPr marL="12700">
              <a:lnSpc>
                <a:spcPct val="100000"/>
              </a:lnSpc>
              <a:spcBef>
                <a:spcPts val="120"/>
              </a:spcBef>
            </a:pPr>
            <a:r>
              <a:rPr sz="1300" spc="-20" dirty="0">
                <a:latin typeface="Calibri"/>
                <a:cs typeface="Calibri"/>
              </a:rPr>
              <a:t>FY22</a:t>
            </a:r>
            <a:endParaRPr sz="1300">
              <a:latin typeface="Calibri"/>
              <a:cs typeface="Calibri"/>
            </a:endParaRPr>
          </a:p>
        </p:txBody>
      </p:sp>
      <p:sp>
        <p:nvSpPr>
          <p:cNvPr id="15" name="object 15"/>
          <p:cNvSpPr txBox="1"/>
          <p:nvPr/>
        </p:nvSpPr>
        <p:spPr>
          <a:xfrm>
            <a:off x="8171992" y="5612424"/>
            <a:ext cx="537845" cy="226695"/>
          </a:xfrm>
          <a:prstGeom prst="rect">
            <a:avLst/>
          </a:prstGeom>
        </p:spPr>
        <p:txBody>
          <a:bodyPr vert="horz" wrap="square" lIns="0" tIns="15240" rIns="0" bIns="0" rtlCol="0">
            <a:spAutoFit/>
          </a:bodyPr>
          <a:lstStyle/>
          <a:p>
            <a:pPr marL="12700">
              <a:lnSpc>
                <a:spcPct val="100000"/>
              </a:lnSpc>
              <a:spcBef>
                <a:spcPts val="120"/>
              </a:spcBef>
            </a:pPr>
            <a:r>
              <a:rPr sz="1300" spc="-10" dirty="0">
                <a:latin typeface="Calibri"/>
                <a:cs typeface="Calibri"/>
              </a:rPr>
              <a:t>Current</a:t>
            </a:r>
            <a:endParaRPr sz="1300">
              <a:latin typeface="Calibri"/>
              <a:cs typeface="Calibri"/>
            </a:endParaRPr>
          </a:p>
        </p:txBody>
      </p:sp>
      <p:sp>
        <p:nvSpPr>
          <p:cNvPr id="16" name="object 16"/>
          <p:cNvSpPr txBox="1"/>
          <p:nvPr/>
        </p:nvSpPr>
        <p:spPr>
          <a:xfrm>
            <a:off x="9100718" y="5612424"/>
            <a:ext cx="351790" cy="226695"/>
          </a:xfrm>
          <a:prstGeom prst="rect">
            <a:avLst/>
          </a:prstGeom>
        </p:spPr>
        <p:txBody>
          <a:bodyPr vert="horz" wrap="square" lIns="0" tIns="15240" rIns="0" bIns="0" rtlCol="0">
            <a:spAutoFit/>
          </a:bodyPr>
          <a:lstStyle/>
          <a:p>
            <a:pPr marL="12700">
              <a:lnSpc>
                <a:spcPct val="100000"/>
              </a:lnSpc>
              <a:spcBef>
                <a:spcPts val="120"/>
              </a:spcBef>
            </a:pPr>
            <a:r>
              <a:rPr sz="1300" spc="-20" dirty="0">
                <a:latin typeface="Calibri"/>
                <a:cs typeface="Calibri"/>
              </a:rPr>
              <a:t>FY25</a:t>
            </a:r>
            <a:endParaRPr sz="1300">
              <a:latin typeface="Calibri"/>
              <a:cs typeface="Calibri"/>
            </a:endParaRPr>
          </a:p>
        </p:txBody>
      </p:sp>
      <p:sp>
        <p:nvSpPr>
          <p:cNvPr id="17" name="object 17"/>
          <p:cNvSpPr txBox="1">
            <a:spLocks noGrp="1"/>
          </p:cNvSpPr>
          <p:nvPr>
            <p:ph type="title"/>
          </p:nvPr>
        </p:nvSpPr>
        <p:spPr>
          <a:xfrm>
            <a:off x="692969" y="1291875"/>
            <a:ext cx="5223510" cy="360680"/>
          </a:xfrm>
          <a:prstGeom prst="rect">
            <a:avLst/>
          </a:prstGeom>
        </p:spPr>
        <p:txBody>
          <a:bodyPr vert="horz" wrap="square" lIns="0" tIns="12065" rIns="0" bIns="0" rtlCol="0">
            <a:spAutoFit/>
          </a:bodyPr>
          <a:lstStyle/>
          <a:p>
            <a:pPr marL="12700">
              <a:lnSpc>
                <a:spcPct val="100000"/>
              </a:lnSpc>
              <a:spcBef>
                <a:spcPts val="95"/>
              </a:spcBef>
            </a:pPr>
            <a:r>
              <a:rPr sz="2200" b="1" dirty="0">
                <a:solidFill>
                  <a:srgbClr val="000000"/>
                </a:solidFill>
                <a:latin typeface="Cambria"/>
                <a:cs typeface="Cambria"/>
              </a:rPr>
              <a:t>BPSL</a:t>
            </a:r>
            <a:r>
              <a:rPr sz="2200" b="1" spc="-65" dirty="0">
                <a:solidFill>
                  <a:srgbClr val="000000"/>
                </a:solidFill>
                <a:latin typeface="Cambria"/>
                <a:cs typeface="Cambria"/>
              </a:rPr>
              <a:t> </a:t>
            </a:r>
            <a:r>
              <a:rPr sz="2200" b="1" dirty="0">
                <a:solidFill>
                  <a:srgbClr val="000000"/>
                </a:solidFill>
                <a:latin typeface="Cambria"/>
                <a:cs typeface="Cambria"/>
              </a:rPr>
              <a:t>-</a:t>
            </a:r>
            <a:r>
              <a:rPr sz="2200" b="1" spc="-70" dirty="0">
                <a:solidFill>
                  <a:srgbClr val="000000"/>
                </a:solidFill>
                <a:latin typeface="Cambria"/>
                <a:cs typeface="Cambria"/>
              </a:rPr>
              <a:t> </a:t>
            </a:r>
            <a:r>
              <a:rPr sz="2200" b="1" dirty="0">
                <a:solidFill>
                  <a:srgbClr val="000000"/>
                </a:solidFill>
                <a:latin typeface="Cambria"/>
                <a:cs typeface="Cambria"/>
              </a:rPr>
              <a:t>Facilities</a:t>
            </a:r>
            <a:r>
              <a:rPr sz="2200" b="1" spc="-100" dirty="0">
                <a:solidFill>
                  <a:srgbClr val="000000"/>
                </a:solidFill>
                <a:latin typeface="Cambria"/>
                <a:cs typeface="Cambria"/>
              </a:rPr>
              <a:t> </a:t>
            </a:r>
            <a:r>
              <a:rPr sz="2200" b="1" dirty="0">
                <a:solidFill>
                  <a:srgbClr val="000000"/>
                </a:solidFill>
                <a:latin typeface="Cambria"/>
                <a:cs typeface="Cambria"/>
              </a:rPr>
              <a:t>and</a:t>
            </a:r>
            <a:r>
              <a:rPr sz="2200" b="1" spc="-55" dirty="0">
                <a:solidFill>
                  <a:srgbClr val="000000"/>
                </a:solidFill>
                <a:latin typeface="Cambria"/>
                <a:cs typeface="Cambria"/>
              </a:rPr>
              <a:t> </a:t>
            </a:r>
            <a:r>
              <a:rPr sz="2200" b="1" dirty="0">
                <a:solidFill>
                  <a:srgbClr val="000000"/>
                </a:solidFill>
                <a:latin typeface="Cambria"/>
                <a:cs typeface="Cambria"/>
              </a:rPr>
              <a:t>Capacities</a:t>
            </a:r>
            <a:r>
              <a:rPr sz="2200" b="1" spc="-60" dirty="0">
                <a:solidFill>
                  <a:srgbClr val="000000"/>
                </a:solidFill>
                <a:latin typeface="Cambria"/>
                <a:cs typeface="Cambria"/>
              </a:rPr>
              <a:t> </a:t>
            </a:r>
            <a:r>
              <a:rPr sz="2200" b="1" spc="-10" dirty="0">
                <a:solidFill>
                  <a:srgbClr val="000000"/>
                </a:solidFill>
                <a:latin typeface="Cambria"/>
                <a:cs typeface="Cambria"/>
              </a:rPr>
              <a:t>Overview</a:t>
            </a:r>
            <a:endParaRPr sz="2200">
              <a:latin typeface="Cambria"/>
              <a:cs typeface="Cambria"/>
            </a:endParaRPr>
          </a:p>
        </p:txBody>
      </p:sp>
      <p:grpSp>
        <p:nvGrpSpPr>
          <p:cNvPr id="18" name="object 18"/>
          <p:cNvGrpSpPr/>
          <p:nvPr/>
        </p:nvGrpSpPr>
        <p:grpSpPr>
          <a:xfrm>
            <a:off x="1679447" y="4293108"/>
            <a:ext cx="4231640" cy="1125220"/>
            <a:chOff x="1679447" y="4293108"/>
            <a:chExt cx="4231640" cy="1125220"/>
          </a:xfrm>
        </p:grpSpPr>
        <p:pic>
          <p:nvPicPr>
            <p:cNvPr id="19" name="object 19"/>
            <p:cNvPicPr/>
            <p:nvPr/>
          </p:nvPicPr>
          <p:blipFill>
            <a:blip r:embed="rId3" cstate="print"/>
            <a:stretch>
              <a:fillRect/>
            </a:stretch>
          </p:blipFill>
          <p:spPr>
            <a:xfrm>
              <a:off x="2033017" y="4293108"/>
              <a:ext cx="3878023" cy="730417"/>
            </a:xfrm>
            <a:prstGeom prst="rect">
              <a:avLst/>
            </a:prstGeom>
          </p:spPr>
        </p:pic>
        <p:sp>
          <p:nvSpPr>
            <p:cNvPr id="20" name="object 20"/>
            <p:cNvSpPr/>
            <p:nvPr/>
          </p:nvSpPr>
          <p:spPr>
            <a:xfrm>
              <a:off x="1679447" y="5032247"/>
              <a:ext cx="1187450" cy="386080"/>
            </a:xfrm>
            <a:custGeom>
              <a:avLst/>
              <a:gdLst/>
              <a:ahLst/>
              <a:cxnLst/>
              <a:rect l="l" t="t" r="r" b="b"/>
              <a:pathLst>
                <a:path w="1187450" h="386079">
                  <a:moveTo>
                    <a:pt x="1123187" y="385572"/>
                  </a:moveTo>
                  <a:lnTo>
                    <a:pt x="64008" y="385572"/>
                  </a:lnTo>
                  <a:lnTo>
                    <a:pt x="38100" y="381000"/>
                  </a:lnTo>
                  <a:lnTo>
                    <a:pt x="18287" y="367284"/>
                  </a:lnTo>
                  <a:lnTo>
                    <a:pt x="4571" y="347472"/>
                  </a:lnTo>
                  <a:lnTo>
                    <a:pt x="0" y="321563"/>
                  </a:lnTo>
                  <a:lnTo>
                    <a:pt x="0" y="64008"/>
                  </a:lnTo>
                  <a:lnTo>
                    <a:pt x="4571" y="39624"/>
                  </a:lnTo>
                  <a:lnTo>
                    <a:pt x="18287" y="19812"/>
                  </a:lnTo>
                  <a:lnTo>
                    <a:pt x="38100" y="6096"/>
                  </a:lnTo>
                  <a:lnTo>
                    <a:pt x="64008" y="0"/>
                  </a:lnTo>
                  <a:lnTo>
                    <a:pt x="1123187" y="0"/>
                  </a:lnTo>
                  <a:lnTo>
                    <a:pt x="1149095" y="6096"/>
                  </a:lnTo>
                  <a:lnTo>
                    <a:pt x="1168907" y="19812"/>
                  </a:lnTo>
                  <a:lnTo>
                    <a:pt x="1182623" y="39624"/>
                  </a:lnTo>
                  <a:lnTo>
                    <a:pt x="1187195" y="64008"/>
                  </a:lnTo>
                  <a:lnTo>
                    <a:pt x="1187195" y="321563"/>
                  </a:lnTo>
                  <a:lnTo>
                    <a:pt x="1182623" y="347472"/>
                  </a:lnTo>
                  <a:lnTo>
                    <a:pt x="1168907" y="367284"/>
                  </a:lnTo>
                  <a:lnTo>
                    <a:pt x="1149095" y="381000"/>
                  </a:lnTo>
                  <a:lnTo>
                    <a:pt x="1123187" y="385572"/>
                  </a:lnTo>
                  <a:close/>
                </a:path>
              </a:pathLst>
            </a:custGeom>
            <a:solidFill>
              <a:srgbClr val="E26B08"/>
            </a:solidFill>
          </p:spPr>
          <p:txBody>
            <a:bodyPr wrap="square" lIns="0" tIns="0" rIns="0" bIns="0" rtlCol="0"/>
            <a:lstStyle/>
            <a:p>
              <a:endParaRPr/>
            </a:p>
          </p:txBody>
        </p:sp>
      </p:grpSp>
      <p:sp>
        <p:nvSpPr>
          <p:cNvPr id="21" name="object 21"/>
          <p:cNvSpPr txBox="1"/>
          <p:nvPr/>
        </p:nvSpPr>
        <p:spPr>
          <a:xfrm>
            <a:off x="1817622" y="5027202"/>
            <a:ext cx="913765" cy="1062355"/>
          </a:xfrm>
          <a:prstGeom prst="rect">
            <a:avLst/>
          </a:prstGeom>
        </p:spPr>
        <p:txBody>
          <a:bodyPr vert="horz" wrap="square" lIns="0" tIns="13335" rIns="0" bIns="0" rtlCol="0">
            <a:spAutoFit/>
          </a:bodyPr>
          <a:lstStyle/>
          <a:p>
            <a:pPr marL="154305" marR="65405" indent="-81280">
              <a:lnSpc>
                <a:spcPct val="100000"/>
              </a:lnSpc>
              <a:spcBef>
                <a:spcPts val="105"/>
              </a:spcBef>
            </a:pPr>
            <a:r>
              <a:rPr sz="1100" b="1" dirty="0">
                <a:solidFill>
                  <a:srgbClr val="FFFFFF"/>
                </a:solidFill>
                <a:latin typeface="Calibri"/>
                <a:cs typeface="Calibri"/>
              </a:rPr>
              <a:t>Raw</a:t>
            </a:r>
            <a:r>
              <a:rPr sz="1100" b="1" spc="-55" dirty="0">
                <a:solidFill>
                  <a:srgbClr val="FFFFFF"/>
                </a:solidFill>
                <a:latin typeface="Calibri"/>
                <a:cs typeface="Calibri"/>
              </a:rPr>
              <a:t> </a:t>
            </a:r>
            <a:r>
              <a:rPr sz="1100" b="1" spc="-20" dirty="0">
                <a:solidFill>
                  <a:srgbClr val="FFFFFF"/>
                </a:solidFill>
                <a:latin typeface="Calibri"/>
                <a:cs typeface="Calibri"/>
              </a:rPr>
              <a:t>Material </a:t>
            </a:r>
            <a:r>
              <a:rPr sz="1100" b="1" spc="-10" dirty="0">
                <a:solidFill>
                  <a:srgbClr val="FFFFFF"/>
                </a:solidFill>
                <a:latin typeface="Calibri"/>
                <a:cs typeface="Calibri"/>
              </a:rPr>
              <a:t>Processing</a:t>
            </a:r>
            <a:endParaRPr sz="1100">
              <a:latin typeface="Calibri"/>
              <a:cs typeface="Calibri"/>
            </a:endParaRPr>
          </a:p>
          <a:p>
            <a:pPr marL="201295" marR="194310" indent="16510" algn="just">
              <a:lnSpc>
                <a:spcPct val="142900"/>
              </a:lnSpc>
              <a:spcBef>
                <a:spcPts val="135"/>
              </a:spcBef>
            </a:pPr>
            <a:r>
              <a:rPr sz="850" dirty="0">
                <a:latin typeface="Calibri"/>
                <a:cs typeface="Calibri"/>
              </a:rPr>
              <a:t>Coke </a:t>
            </a:r>
            <a:r>
              <a:rPr sz="850" spc="-20" dirty="0">
                <a:latin typeface="Calibri"/>
                <a:cs typeface="Calibri"/>
              </a:rPr>
              <a:t>Oven</a:t>
            </a:r>
            <a:r>
              <a:rPr sz="850" spc="500" dirty="0">
                <a:latin typeface="Calibri"/>
                <a:cs typeface="Calibri"/>
              </a:rPr>
              <a:t> </a:t>
            </a:r>
            <a:r>
              <a:rPr sz="850" dirty="0">
                <a:latin typeface="Calibri"/>
                <a:cs typeface="Calibri"/>
              </a:rPr>
              <a:t>Pellet</a:t>
            </a:r>
            <a:r>
              <a:rPr sz="850" spc="-5" dirty="0">
                <a:latin typeface="Calibri"/>
                <a:cs typeface="Calibri"/>
              </a:rPr>
              <a:t> </a:t>
            </a:r>
            <a:r>
              <a:rPr sz="850" spc="-10" dirty="0">
                <a:latin typeface="Calibri"/>
                <a:cs typeface="Calibri"/>
              </a:rPr>
              <a:t>Plant</a:t>
            </a:r>
            <a:r>
              <a:rPr sz="850" spc="500" dirty="0">
                <a:latin typeface="Calibri"/>
                <a:cs typeface="Calibri"/>
              </a:rPr>
              <a:t> </a:t>
            </a:r>
            <a:r>
              <a:rPr sz="850" dirty="0">
                <a:latin typeface="Calibri"/>
                <a:cs typeface="Calibri"/>
              </a:rPr>
              <a:t>Sinter</a:t>
            </a:r>
            <a:r>
              <a:rPr sz="850" spc="-20" dirty="0">
                <a:latin typeface="Calibri"/>
                <a:cs typeface="Calibri"/>
              </a:rPr>
              <a:t> </a:t>
            </a:r>
            <a:r>
              <a:rPr sz="850" spc="-10" dirty="0">
                <a:latin typeface="Calibri"/>
                <a:cs typeface="Calibri"/>
              </a:rPr>
              <a:t>Plant</a:t>
            </a:r>
            <a:endParaRPr sz="850">
              <a:latin typeface="Calibri"/>
              <a:cs typeface="Calibri"/>
            </a:endParaRPr>
          </a:p>
          <a:p>
            <a:pPr marL="12700" algn="just">
              <a:lnSpc>
                <a:spcPts val="1010"/>
              </a:lnSpc>
            </a:pPr>
            <a:r>
              <a:rPr sz="850" dirty="0">
                <a:latin typeface="Calibri"/>
                <a:cs typeface="Calibri"/>
              </a:rPr>
              <a:t>Captive</a:t>
            </a:r>
            <a:r>
              <a:rPr sz="850" spc="-20" dirty="0">
                <a:latin typeface="Calibri"/>
                <a:cs typeface="Calibri"/>
              </a:rPr>
              <a:t> </a:t>
            </a:r>
            <a:r>
              <a:rPr sz="850" dirty="0">
                <a:latin typeface="Calibri"/>
                <a:cs typeface="Calibri"/>
              </a:rPr>
              <a:t>Power</a:t>
            </a:r>
            <a:r>
              <a:rPr sz="850" spc="-10" dirty="0">
                <a:latin typeface="Calibri"/>
                <a:cs typeface="Calibri"/>
              </a:rPr>
              <a:t> Plant</a:t>
            </a:r>
            <a:endParaRPr sz="850">
              <a:latin typeface="Calibri"/>
              <a:cs typeface="Calibri"/>
            </a:endParaRPr>
          </a:p>
        </p:txBody>
      </p:sp>
      <p:sp>
        <p:nvSpPr>
          <p:cNvPr id="22" name="object 22"/>
          <p:cNvSpPr/>
          <p:nvPr/>
        </p:nvSpPr>
        <p:spPr>
          <a:xfrm>
            <a:off x="3445764" y="5042915"/>
            <a:ext cx="1190625" cy="386080"/>
          </a:xfrm>
          <a:custGeom>
            <a:avLst/>
            <a:gdLst/>
            <a:ahLst/>
            <a:cxnLst/>
            <a:rect l="l" t="t" r="r" b="b"/>
            <a:pathLst>
              <a:path w="1190625" h="386079">
                <a:moveTo>
                  <a:pt x="1126235" y="385572"/>
                </a:moveTo>
                <a:lnTo>
                  <a:pt x="64008" y="385572"/>
                </a:lnTo>
                <a:lnTo>
                  <a:pt x="39623" y="381000"/>
                </a:lnTo>
                <a:lnTo>
                  <a:pt x="18287" y="367284"/>
                </a:lnTo>
                <a:lnTo>
                  <a:pt x="4571" y="345948"/>
                </a:lnTo>
                <a:lnTo>
                  <a:pt x="0" y="321563"/>
                </a:lnTo>
                <a:lnTo>
                  <a:pt x="0" y="64008"/>
                </a:lnTo>
                <a:lnTo>
                  <a:pt x="4571" y="39624"/>
                </a:lnTo>
                <a:lnTo>
                  <a:pt x="18287" y="18288"/>
                </a:lnTo>
                <a:lnTo>
                  <a:pt x="39623" y="4572"/>
                </a:lnTo>
                <a:lnTo>
                  <a:pt x="64008" y="0"/>
                </a:lnTo>
                <a:lnTo>
                  <a:pt x="1126235" y="0"/>
                </a:lnTo>
                <a:lnTo>
                  <a:pt x="1150619" y="4572"/>
                </a:lnTo>
                <a:lnTo>
                  <a:pt x="1171955" y="18288"/>
                </a:lnTo>
                <a:lnTo>
                  <a:pt x="1185671" y="39624"/>
                </a:lnTo>
                <a:lnTo>
                  <a:pt x="1190243" y="64008"/>
                </a:lnTo>
                <a:lnTo>
                  <a:pt x="1190243" y="321563"/>
                </a:lnTo>
                <a:lnTo>
                  <a:pt x="1185671" y="345948"/>
                </a:lnTo>
                <a:lnTo>
                  <a:pt x="1171955" y="367284"/>
                </a:lnTo>
                <a:lnTo>
                  <a:pt x="1150619" y="381000"/>
                </a:lnTo>
                <a:lnTo>
                  <a:pt x="1126235" y="385572"/>
                </a:lnTo>
                <a:close/>
              </a:path>
            </a:pathLst>
          </a:custGeom>
          <a:solidFill>
            <a:srgbClr val="938952"/>
          </a:solidFill>
        </p:spPr>
        <p:txBody>
          <a:bodyPr wrap="square" lIns="0" tIns="0" rIns="0" bIns="0" rtlCol="0"/>
          <a:lstStyle/>
          <a:p>
            <a:endParaRPr/>
          </a:p>
        </p:txBody>
      </p:sp>
      <p:sp>
        <p:nvSpPr>
          <p:cNvPr id="23" name="object 23"/>
          <p:cNvSpPr txBox="1"/>
          <p:nvPr/>
        </p:nvSpPr>
        <p:spPr>
          <a:xfrm>
            <a:off x="3626625" y="5123176"/>
            <a:ext cx="818515" cy="193675"/>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FFFF"/>
                </a:solidFill>
                <a:latin typeface="Calibri"/>
                <a:cs typeface="Calibri"/>
              </a:rPr>
              <a:t>Iron</a:t>
            </a:r>
            <a:r>
              <a:rPr sz="1100" b="1" spc="-60" dirty="0">
                <a:solidFill>
                  <a:srgbClr val="FFFFFF"/>
                </a:solidFill>
                <a:latin typeface="Calibri"/>
                <a:cs typeface="Calibri"/>
              </a:rPr>
              <a:t> </a:t>
            </a:r>
            <a:r>
              <a:rPr sz="1100" b="1" dirty="0">
                <a:solidFill>
                  <a:srgbClr val="FFFFFF"/>
                </a:solidFill>
                <a:latin typeface="Calibri"/>
                <a:cs typeface="Calibri"/>
              </a:rPr>
              <a:t>and</a:t>
            </a:r>
            <a:r>
              <a:rPr sz="1100" b="1" spc="-15" dirty="0">
                <a:solidFill>
                  <a:srgbClr val="FFFFFF"/>
                </a:solidFill>
                <a:latin typeface="Calibri"/>
                <a:cs typeface="Calibri"/>
              </a:rPr>
              <a:t> </a:t>
            </a:r>
            <a:r>
              <a:rPr sz="1100" b="1" spc="-10" dirty="0">
                <a:solidFill>
                  <a:srgbClr val="FFFFFF"/>
                </a:solidFill>
                <a:latin typeface="Calibri"/>
                <a:cs typeface="Calibri"/>
              </a:rPr>
              <a:t>Steel</a:t>
            </a:r>
            <a:endParaRPr sz="1100">
              <a:latin typeface="Calibri"/>
              <a:cs typeface="Calibri"/>
            </a:endParaRPr>
          </a:p>
        </p:txBody>
      </p:sp>
      <p:grpSp>
        <p:nvGrpSpPr>
          <p:cNvPr id="24" name="object 24"/>
          <p:cNvGrpSpPr/>
          <p:nvPr/>
        </p:nvGrpSpPr>
        <p:grpSpPr>
          <a:xfrm>
            <a:off x="1496567" y="2284476"/>
            <a:ext cx="5212080" cy="3144520"/>
            <a:chOff x="1496567" y="2284476"/>
            <a:chExt cx="5212080" cy="3144520"/>
          </a:xfrm>
        </p:grpSpPr>
        <p:sp>
          <p:nvSpPr>
            <p:cNvPr id="25" name="object 25"/>
            <p:cNvSpPr/>
            <p:nvPr/>
          </p:nvSpPr>
          <p:spPr>
            <a:xfrm>
              <a:off x="5061203" y="5042916"/>
              <a:ext cx="1190625" cy="386080"/>
            </a:xfrm>
            <a:custGeom>
              <a:avLst/>
              <a:gdLst/>
              <a:ahLst/>
              <a:cxnLst/>
              <a:rect l="l" t="t" r="r" b="b"/>
              <a:pathLst>
                <a:path w="1190625" h="386079">
                  <a:moveTo>
                    <a:pt x="1126235" y="385572"/>
                  </a:moveTo>
                  <a:lnTo>
                    <a:pt x="65531" y="385572"/>
                  </a:lnTo>
                  <a:lnTo>
                    <a:pt x="39623" y="381000"/>
                  </a:lnTo>
                  <a:lnTo>
                    <a:pt x="19811" y="367284"/>
                  </a:lnTo>
                  <a:lnTo>
                    <a:pt x="6096" y="345948"/>
                  </a:lnTo>
                  <a:lnTo>
                    <a:pt x="0" y="321563"/>
                  </a:lnTo>
                  <a:lnTo>
                    <a:pt x="0" y="64008"/>
                  </a:lnTo>
                  <a:lnTo>
                    <a:pt x="6096" y="39624"/>
                  </a:lnTo>
                  <a:lnTo>
                    <a:pt x="19811" y="18288"/>
                  </a:lnTo>
                  <a:lnTo>
                    <a:pt x="39623" y="4572"/>
                  </a:lnTo>
                  <a:lnTo>
                    <a:pt x="65531" y="0"/>
                  </a:lnTo>
                  <a:lnTo>
                    <a:pt x="1126235" y="0"/>
                  </a:lnTo>
                  <a:lnTo>
                    <a:pt x="1152143" y="4572"/>
                  </a:lnTo>
                  <a:lnTo>
                    <a:pt x="1171955" y="18288"/>
                  </a:lnTo>
                  <a:lnTo>
                    <a:pt x="1185671" y="39624"/>
                  </a:lnTo>
                  <a:lnTo>
                    <a:pt x="1190243" y="64008"/>
                  </a:lnTo>
                  <a:lnTo>
                    <a:pt x="1190243" y="321563"/>
                  </a:lnTo>
                  <a:lnTo>
                    <a:pt x="1185671" y="345948"/>
                  </a:lnTo>
                  <a:lnTo>
                    <a:pt x="1171955" y="367284"/>
                  </a:lnTo>
                  <a:lnTo>
                    <a:pt x="1152143" y="381000"/>
                  </a:lnTo>
                  <a:lnTo>
                    <a:pt x="1126235" y="385572"/>
                  </a:lnTo>
                  <a:close/>
                </a:path>
              </a:pathLst>
            </a:custGeom>
            <a:solidFill>
              <a:srgbClr val="5E4979"/>
            </a:solidFill>
          </p:spPr>
          <p:txBody>
            <a:bodyPr wrap="square" lIns="0" tIns="0" rIns="0" bIns="0" rtlCol="0"/>
            <a:lstStyle/>
            <a:p>
              <a:endParaRPr/>
            </a:p>
          </p:txBody>
        </p:sp>
        <p:pic>
          <p:nvPicPr>
            <p:cNvPr id="26" name="object 26"/>
            <p:cNvPicPr/>
            <p:nvPr/>
          </p:nvPicPr>
          <p:blipFill>
            <a:blip r:embed="rId4" cstate="print"/>
            <a:stretch>
              <a:fillRect/>
            </a:stretch>
          </p:blipFill>
          <p:spPr>
            <a:xfrm>
              <a:off x="1496567" y="2284476"/>
              <a:ext cx="5212080" cy="2165604"/>
            </a:xfrm>
            <a:prstGeom prst="rect">
              <a:avLst/>
            </a:prstGeom>
          </p:spPr>
        </p:pic>
      </p:grpSp>
      <p:sp>
        <p:nvSpPr>
          <p:cNvPr id="27" name="object 27"/>
          <p:cNvSpPr txBox="1"/>
          <p:nvPr/>
        </p:nvSpPr>
        <p:spPr>
          <a:xfrm>
            <a:off x="4325782" y="5379845"/>
            <a:ext cx="217170" cy="419100"/>
          </a:xfrm>
          <a:prstGeom prst="rect">
            <a:avLst/>
          </a:prstGeom>
        </p:spPr>
        <p:txBody>
          <a:bodyPr vert="horz" wrap="square" lIns="0" tIns="79375" rIns="0" bIns="0" rtlCol="0">
            <a:spAutoFit/>
          </a:bodyPr>
          <a:lstStyle/>
          <a:p>
            <a:pPr marL="12700">
              <a:lnSpc>
                <a:spcPct val="100000"/>
              </a:lnSpc>
              <a:spcBef>
                <a:spcPts val="625"/>
              </a:spcBef>
            </a:pPr>
            <a:r>
              <a:rPr sz="850" spc="-20" dirty="0">
                <a:latin typeface="Calibri"/>
                <a:cs typeface="Calibri"/>
              </a:rPr>
              <a:t>1.80</a:t>
            </a:r>
            <a:endParaRPr sz="850">
              <a:latin typeface="Calibri"/>
              <a:cs typeface="Calibri"/>
            </a:endParaRPr>
          </a:p>
          <a:p>
            <a:pPr marL="12700">
              <a:lnSpc>
                <a:spcPct val="100000"/>
              </a:lnSpc>
              <a:spcBef>
                <a:spcPts val="525"/>
              </a:spcBef>
            </a:pPr>
            <a:r>
              <a:rPr sz="850" spc="-20" dirty="0">
                <a:latin typeface="Calibri"/>
                <a:cs typeface="Calibri"/>
              </a:rPr>
              <a:t>2.35</a:t>
            </a:r>
            <a:endParaRPr sz="850">
              <a:latin typeface="Calibri"/>
              <a:cs typeface="Calibri"/>
            </a:endParaRPr>
          </a:p>
        </p:txBody>
      </p:sp>
      <p:sp>
        <p:nvSpPr>
          <p:cNvPr id="28" name="object 28"/>
          <p:cNvSpPr txBox="1"/>
          <p:nvPr/>
        </p:nvSpPr>
        <p:spPr>
          <a:xfrm>
            <a:off x="3458936" y="5379845"/>
            <a:ext cx="656590" cy="721995"/>
          </a:xfrm>
          <a:prstGeom prst="rect">
            <a:avLst/>
          </a:prstGeom>
        </p:spPr>
        <p:txBody>
          <a:bodyPr vert="horz" wrap="square" lIns="0" tIns="79375" rIns="0" bIns="0" rtlCol="0">
            <a:spAutoFit/>
          </a:bodyPr>
          <a:lstStyle/>
          <a:p>
            <a:pPr marL="12700">
              <a:lnSpc>
                <a:spcPct val="100000"/>
              </a:lnSpc>
              <a:spcBef>
                <a:spcPts val="625"/>
              </a:spcBef>
            </a:pPr>
            <a:r>
              <a:rPr sz="850" spc="-25" dirty="0">
                <a:latin typeface="Calibri"/>
                <a:cs typeface="Calibri"/>
              </a:rPr>
              <a:t>DRI</a:t>
            </a:r>
            <a:endParaRPr sz="850">
              <a:latin typeface="Calibri"/>
              <a:cs typeface="Calibri"/>
            </a:endParaRPr>
          </a:p>
          <a:p>
            <a:pPr marL="12700">
              <a:lnSpc>
                <a:spcPct val="100000"/>
              </a:lnSpc>
              <a:spcBef>
                <a:spcPts val="525"/>
              </a:spcBef>
            </a:pPr>
            <a:r>
              <a:rPr sz="850" dirty="0">
                <a:latin typeface="Calibri"/>
                <a:cs typeface="Calibri"/>
              </a:rPr>
              <a:t>Blast</a:t>
            </a:r>
            <a:r>
              <a:rPr sz="850" spc="-25" dirty="0">
                <a:latin typeface="Calibri"/>
                <a:cs typeface="Calibri"/>
              </a:rPr>
              <a:t> </a:t>
            </a:r>
            <a:r>
              <a:rPr sz="850" spc="-10" dirty="0">
                <a:latin typeface="Calibri"/>
                <a:cs typeface="Calibri"/>
              </a:rPr>
              <a:t>Furnaces</a:t>
            </a:r>
            <a:endParaRPr sz="850">
              <a:latin typeface="Calibri"/>
              <a:cs typeface="Calibri"/>
            </a:endParaRPr>
          </a:p>
          <a:p>
            <a:pPr marL="12700" marR="50800">
              <a:lnSpc>
                <a:spcPct val="102299"/>
              </a:lnSpc>
              <a:spcBef>
                <a:spcPts val="300"/>
              </a:spcBef>
            </a:pPr>
            <a:r>
              <a:rPr sz="850" dirty="0">
                <a:latin typeface="Calibri"/>
                <a:cs typeface="Calibri"/>
              </a:rPr>
              <a:t>Steel</a:t>
            </a:r>
            <a:r>
              <a:rPr sz="850" spc="10" dirty="0">
                <a:latin typeface="Calibri"/>
                <a:cs typeface="Calibri"/>
              </a:rPr>
              <a:t> </a:t>
            </a:r>
            <a:r>
              <a:rPr sz="850" spc="-10" dirty="0">
                <a:latin typeface="Calibri"/>
                <a:cs typeface="Calibri"/>
              </a:rPr>
              <a:t>Melting</a:t>
            </a:r>
            <a:r>
              <a:rPr sz="850" spc="500" dirty="0">
                <a:latin typeface="Calibri"/>
                <a:cs typeface="Calibri"/>
              </a:rPr>
              <a:t> </a:t>
            </a:r>
            <a:r>
              <a:rPr sz="850" spc="-20" dirty="0">
                <a:latin typeface="Calibri"/>
                <a:cs typeface="Calibri"/>
              </a:rPr>
              <a:t>Shop</a:t>
            </a:r>
            <a:endParaRPr sz="850">
              <a:latin typeface="Calibri"/>
              <a:cs typeface="Calibri"/>
            </a:endParaRPr>
          </a:p>
        </p:txBody>
      </p:sp>
      <p:sp>
        <p:nvSpPr>
          <p:cNvPr id="29" name="object 29"/>
          <p:cNvSpPr txBox="1"/>
          <p:nvPr/>
        </p:nvSpPr>
        <p:spPr>
          <a:xfrm>
            <a:off x="5213151" y="5123176"/>
            <a:ext cx="877569" cy="1053465"/>
          </a:xfrm>
          <a:prstGeom prst="rect">
            <a:avLst/>
          </a:prstGeom>
        </p:spPr>
        <p:txBody>
          <a:bodyPr vert="horz" wrap="square" lIns="0" tIns="13335" rIns="0" bIns="0" rtlCol="0">
            <a:spAutoFit/>
          </a:bodyPr>
          <a:lstStyle/>
          <a:p>
            <a:pPr algn="ctr">
              <a:lnSpc>
                <a:spcPct val="100000"/>
              </a:lnSpc>
              <a:spcBef>
                <a:spcPts val="105"/>
              </a:spcBef>
            </a:pPr>
            <a:r>
              <a:rPr sz="1100" b="1" dirty="0">
                <a:solidFill>
                  <a:srgbClr val="FFFFFF"/>
                </a:solidFill>
                <a:latin typeface="Calibri"/>
                <a:cs typeface="Calibri"/>
              </a:rPr>
              <a:t>Value</a:t>
            </a:r>
            <a:r>
              <a:rPr sz="1100" b="1" spc="-50" dirty="0">
                <a:solidFill>
                  <a:srgbClr val="FFFFFF"/>
                </a:solidFill>
                <a:latin typeface="Calibri"/>
                <a:cs typeface="Calibri"/>
              </a:rPr>
              <a:t> </a:t>
            </a:r>
            <a:r>
              <a:rPr sz="1100" b="1" spc="-10" dirty="0">
                <a:solidFill>
                  <a:srgbClr val="FFFFFF"/>
                </a:solidFill>
                <a:latin typeface="Calibri"/>
                <a:cs typeface="Calibri"/>
              </a:rPr>
              <a:t>Addition</a:t>
            </a:r>
            <a:endParaRPr sz="1100">
              <a:latin typeface="Calibri"/>
              <a:cs typeface="Calibri"/>
            </a:endParaRPr>
          </a:p>
          <a:p>
            <a:pPr marL="149225" marR="160655" algn="ctr">
              <a:lnSpc>
                <a:spcPct val="151800"/>
              </a:lnSpc>
              <a:spcBef>
                <a:spcPts val="225"/>
              </a:spcBef>
            </a:pPr>
            <a:r>
              <a:rPr sz="850" dirty="0">
                <a:latin typeface="Calibri"/>
                <a:cs typeface="Calibri"/>
              </a:rPr>
              <a:t>CRCA</a:t>
            </a:r>
            <a:r>
              <a:rPr sz="850" spc="-10" dirty="0">
                <a:latin typeface="Calibri"/>
                <a:cs typeface="Calibri"/>
              </a:rPr>
              <a:t> </a:t>
            </a:r>
            <a:r>
              <a:rPr sz="850" dirty="0">
                <a:latin typeface="Calibri"/>
                <a:cs typeface="Calibri"/>
              </a:rPr>
              <a:t>/</a:t>
            </a:r>
            <a:r>
              <a:rPr sz="850" spc="10" dirty="0">
                <a:latin typeface="Calibri"/>
                <a:cs typeface="Calibri"/>
              </a:rPr>
              <a:t> </a:t>
            </a:r>
            <a:r>
              <a:rPr sz="850" spc="-20" dirty="0">
                <a:latin typeface="Calibri"/>
                <a:cs typeface="Calibri"/>
              </a:rPr>
              <a:t>CRFH</a:t>
            </a:r>
            <a:r>
              <a:rPr sz="850" spc="500" dirty="0">
                <a:latin typeface="Calibri"/>
                <a:cs typeface="Calibri"/>
              </a:rPr>
              <a:t> </a:t>
            </a:r>
            <a:r>
              <a:rPr sz="850" dirty="0">
                <a:latin typeface="Calibri"/>
                <a:cs typeface="Calibri"/>
              </a:rPr>
              <a:t>GI /</a:t>
            </a:r>
            <a:r>
              <a:rPr sz="850" spc="10" dirty="0">
                <a:latin typeface="Calibri"/>
                <a:cs typeface="Calibri"/>
              </a:rPr>
              <a:t> </a:t>
            </a:r>
            <a:r>
              <a:rPr sz="850" spc="-25" dirty="0">
                <a:latin typeface="Calibri"/>
                <a:cs typeface="Calibri"/>
              </a:rPr>
              <a:t>GL</a:t>
            </a:r>
            <a:endParaRPr sz="850">
              <a:latin typeface="Calibri"/>
              <a:cs typeface="Calibri"/>
            </a:endParaRPr>
          </a:p>
          <a:p>
            <a:pPr marR="10160" algn="ctr">
              <a:lnSpc>
                <a:spcPct val="100000"/>
              </a:lnSpc>
              <a:spcBef>
                <a:spcPts val="345"/>
              </a:spcBef>
            </a:pPr>
            <a:r>
              <a:rPr sz="850" dirty="0">
                <a:latin typeface="Calibri"/>
                <a:cs typeface="Calibri"/>
              </a:rPr>
              <a:t>PPGI</a:t>
            </a:r>
            <a:r>
              <a:rPr sz="850" spc="15" dirty="0">
                <a:latin typeface="Calibri"/>
                <a:cs typeface="Calibri"/>
              </a:rPr>
              <a:t> </a:t>
            </a:r>
            <a:r>
              <a:rPr sz="850" dirty="0">
                <a:latin typeface="Calibri"/>
                <a:cs typeface="Calibri"/>
              </a:rPr>
              <a:t>/</a:t>
            </a:r>
            <a:r>
              <a:rPr sz="850" spc="-5" dirty="0">
                <a:latin typeface="Calibri"/>
                <a:cs typeface="Calibri"/>
              </a:rPr>
              <a:t> </a:t>
            </a:r>
            <a:r>
              <a:rPr sz="850" spc="-20" dirty="0">
                <a:latin typeface="Calibri"/>
                <a:cs typeface="Calibri"/>
              </a:rPr>
              <a:t>PPGL</a:t>
            </a:r>
            <a:endParaRPr sz="850">
              <a:latin typeface="Calibri"/>
              <a:cs typeface="Calibri"/>
            </a:endParaRPr>
          </a:p>
          <a:p>
            <a:pPr marL="91440" marR="99060" algn="ctr">
              <a:lnSpc>
                <a:spcPct val="101200"/>
              </a:lnSpc>
              <a:spcBef>
                <a:spcPts val="10"/>
              </a:spcBef>
            </a:pPr>
            <a:r>
              <a:rPr sz="850" dirty="0">
                <a:latin typeface="Calibri"/>
                <a:cs typeface="Calibri"/>
              </a:rPr>
              <a:t>Alloy</a:t>
            </a:r>
            <a:r>
              <a:rPr sz="850" spc="-10" dirty="0">
                <a:latin typeface="Calibri"/>
                <a:cs typeface="Calibri"/>
              </a:rPr>
              <a:t> </a:t>
            </a:r>
            <a:r>
              <a:rPr sz="850" dirty="0">
                <a:latin typeface="Calibri"/>
                <a:cs typeface="Calibri"/>
              </a:rPr>
              <a:t>Steel</a:t>
            </a:r>
            <a:r>
              <a:rPr sz="850" spc="-10" dirty="0">
                <a:latin typeface="Calibri"/>
                <a:cs typeface="Calibri"/>
              </a:rPr>
              <a:t> </a:t>
            </a:r>
            <a:r>
              <a:rPr sz="850" spc="-20" dirty="0">
                <a:latin typeface="Calibri"/>
                <a:cs typeface="Calibri"/>
              </a:rPr>
              <a:t>Bars</a:t>
            </a:r>
            <a:r>
              <a:rPr sz="850" spc="500" dirty="0">
                <a:latin typeface="Calibri"/>
                <a:cs typeface="Calibri"/>
              </a:rPr>
              <a:t> </a:t>
            </a:r>
            <a:r>
              <a:rPr sz="850" dirty="0">
                <a:latin typeface="Calibri"/>
                <a:cs typeface="Calibri"/>
              </a:rPr>
              <a:t>Pipes &amp;</a:t>
            </a:r>
            <a:r>
              <a:rPr sz="850" spc="5" dirty="0">
                <a:latin typeface="Calibri"/>
                <a:cs typeface="Calibri"/>
              </a:rPr>
              <a:t> </a:t>
            </a:r>
            <a:r>
              <a:rPr sz="850" spc="-10" dirty="0">
                <a:latin typeface="Calibri"/>
                <a:cs typeface="Calibri"/>
              </a:rPr>
              <a:t>Tubes</a:t>
            </a:r>
            <a:endParaRPr sz="850">
              <a:latin typeface="Calibri"/>
              <a:cs typeface="Calibri"/>
            </a:endParaRPr>
          </a:p>
        </p:txBody>
      </p:sp>
      <p:sp>
        <p:nvSpPr>
          <p:cNvPr id="30" name="object 30"/>
          <p:cNvSpPr txBox="1"/>
          <p:nvPr/>
        </p:nvSpPr>
        <p:spPr>
          <a:xfrm>
            <a:off x="4326092" y="5882097"/>
            <a:ext cx="217170" cy="157480"/>
          </a:xfrm>
          <a:prstGeom prst="rect">
            <a:avLst/>
          </a:prstGeom>
        </p:spPr>
        <p:txBody>
          <a:bodyPr vert="horz" wrap="square" lIns="0" tIns="13970" rIns="0" bIns="0" rtlCol="0">
            <a:spAutoFit/>
          </a:bodyPr>
          <a:lstStyle/>
          <a:p>
            <a:pPr marL="12700">
              <a:lnSpc>
                <a:spcPct val="100000"/>
              </a:lnSpc>
              <a:spcBef>
                <a:spcPts val="110"/>
              </a:spcBef>
            </a:pPr>
            <a:r>
              <a:rPr sz="850" spc="-20" dirty="0">
                <a:latin typeface="Calibri"/>
                <a:cs typeface="Calibri"/>
              </a:rPr>
              <a:t>3.50</a:t>
            </a:r>
            <a:endParaRPr sz="850">
              <a:latin typeface="Calibri"/>
              <a:cs typeface="Calibri"/>
            </a:endParaRPr>
          </a:p>
        </p:txBody>
      </p:sp>
      <p:sp>
        <p:nvSpPr>
          <p:cNvPr id="31" name="object 31"/>
          <p:cNvSpPr txBox="1"/>
          <p:nvPr/>
        </p:nvSpPr>
        <p:spPr>
          <a:xfrm>
            <a:off x="1877099" y="2270251"/>
            <a:ext cx="804545" cy="226695"/>
          </a:xfrm>
          <a:prstGeom prst="rect">
            <a:avLst/>
          </a:prstGeom>
        </p:spPr>
        <p:txBody>
          <a:bodyPr vert="horz" wrap="square" lIns="0" tIns="15240" rIns="0" bIns="0" rtlCol="0">
            <a:spAutoFit/>
          </a:bodyPr>
          <a:lstStyle/>
          <a:p>
            <a:pPr marL="12700">
              <a:lnSpc>
                <a:spcPct val="100000"/>
              </a:lnSpc>
              <a:spcBef>
                <a:spcPts val="120"/>
              </a:spcBef>
            </a:pPr>
            <a:r>
              <a:rPr sz="1300" b="1" spc="-10" dirty="0">
                <a:latin typeface="Calibri"/>
                <a:cs typeface="Calibri"/>
              </a:rPr>
              <a:t>Chandigarh</a:t>
            </a:r>
            <a:endParaRPr sz="1300">
              <a:latin typeface="Calibri"/>
              <a:cs typeface="Calibri"/>
            </a:endParaRPr>
          </a:p>
        </p:txBody>
      </p:sp>
      <p:sp>
        <p:nvSpPr>
          <p:cNvPr id="32" name="object 32"/>
          <p:cNvSpPr txBox="1"/>
          <p:nvPr/>
        </p:nvSpPr>
        <p:spPr>
          <a:xfrm>
            <a:off x="1558554" y="2616186"/>
            <a:ext cx="1384935" cy="328295"/>
          </a:xfrm>
          <a:prstGeom prst="rect">
            <a:avLst/>
          </a:prstGeom>
        </p:spPr>
        <p:txBody>
          <a:bodyPr vert="horz" wrap="square" lIns="0" tIns="17780" rIns="0" bIns="0" rtlCol="0">
            <a:spAutoFit/>
          </a:bodyPr>
          <a:lstStyle/>
          <a:p>
            <a:pPr marL="12700" marR="5080">
              <a:lnSpc>
                <a:spcPts val="1190"/>
              </a:lnSpc>
              <a:spcBef>
                <a:spcPts val="140"/>
              </a:spcBef>
            </a:pPr>
            <a:r>
              <a:rPr sz="1000" i="1" spc="-10" dirty="0">
                <a:latin typeface="Calibri"/>
                <a:cs typeface="Calibri"/>
              </a:rPr>
              <a:t>Cold</a:t>
            </a:r>
            <a:r>
              <a:rPr sz="1000" i="1" spc="-30" dirty="0">
                <a:latin typeface="Calibri"/>
                <a:cs typeface="Calibri"/>
              </a:rPr>
              <a:t> </a:t>
            </a:r>
            <a:r>
              <a:rPr sz="1000" i="1" dirty="0">
                <a:latin typeface="Calibri"/>
                <a:cs typeface="Calibri"/>
              </a:rPr>
              <a:t>Rolled</a:t>
            </a:r>
            <a:r>
              <a:rPr sz="1000" i="1" spc="-25" dirty="0">
                <a:latin typeface="Calibri"/>
                <a:cs typeface="Calibri"/>
              </a:rPr>
              <a:t> </a:t>
            </a:r>
            <a:r>
              <a:rPr sz="1000" i="1" dirty="0">
                <a:latin typeface="Calibri"/>
                <a:cs typeface="Calibri"/>
              </a:rPr>
              <a:t>Steel</a:t>
            </a:r>
            <a:r>
              <a:rPr sz="1000" i="1" spc="-55" dirty="0">
                <a:latin typeface="Calibri"/>
                <a:cs typeface="Calibri"/>
              </a:rPr>
              <a:t> </a:t>
            </a:r>
            <a:r>
              <a:rPr sz="1000" i="1" spc="-10" dirty="0">
                <a:latin typeface="Calibri"/>
                <a:cs typeface="Calibri"/>
              </a:rPr>
              <a:t>Strips</a:t>
            </a:r>
            <a:r>
              <a:rPr sz="1000" i="1" spc="-50" dirty="0">
                <a:latin typeface="Calibri"/>
                <a:cs typeface="Calibri"/>
              </a:rPr>
              <a:t> </a:t>
            </a:r>
            <a:r>
              <a:rPr sz="1000" i="1" spc="-25" dirty="0">
                <a:latin typeface="Calibri"/>
                <a:cs typeface="Calibri"/>
              </a:rPr>
              <a:t>and</a:t>
            </a:r>
            <a:r>
              <a:rPr sz="1000" i="1" spc="-10" dirty="0">
                <a:latin typeface="Calibri"/>
                <a:cs typeface="Calibri"/>
              </a:rPr>
              <a:t> Precision</a:t>
            </a:r>
            <a:r>
              <a:rPr sz="1000" i="1" dirty="0">
                <a:latin typeface="Calibri"/>
                <a:cs typeface="Calibri"/>
              </a:rPr>
              <a:t> </a:t>
            </a:r>
            <a:r>
              <a:rPr sz="1000" i="1" spc="-10" dirty="0">
                <a:latin typeface="Calibri"/>
                <a:cs typeface="Calibri"/>
              </a:rPr>
              <a:t>Tubes</a:t>
            </a:r>
            <a:endParaRPr sz="1000">
              <a:latin typeface="Calibri"/>
              <a:cs typeface="Calibri"/>
            </a:endParaRPr>
          </a:p>
        </p:txBody>
      </p:sp>
      <p:sp>
        <p:nvSpPr>
          <p:cNvPr id="33" name="object 33"/>
          <p:cNvSpPr txBox="1"/>
          <p:nvPr/>
        </p:nvSpPr>
        <p:spPr>
          <a:xfrm>
            <a:off x="1706353" y="3832674"/>
            <a:ext cx="1363345" cy="593090"/>
          </a:xfrm>
          <a:prstGeom prst="rect">
            <a:avLst/>
          </a:prstGeom>
        </p:spPr>
        <p:txBody>
          <a:bodyPr vert="horz" wrap="square" lIns="0" tIns="51435" rIns="0" bIns="0" rtlCol="0">
            <a:spAutoFit/>
          </a:bodyPr>
          <a:lstStyle/>
          <a:p>
            <a:pPr marL="321945">
              <a:lnSpc>
                <a:spcPct val="100000"/>
              </a:lnSpc>
              <a:spcBef>
                <a:spcPts val="405"/>
              </a:spcBef>
            </a:pPr>
            <a:r>
              <a:rPr sz="1300" b="1" spc="-10" dirty="0">
                <a:solidFill>
                  <a:srgbClr val="FFFFFF"/>
                </a:solidFill>
                <a:latin typeface="Calibri"/>
                <a:cs typeface="Calibri"/>
              </a:rPr>
              <a:t>Sambalpur</a:t>
            </a:r>
            <a:endParaRPr sz="1300">
              <a:latin typeface="Calibri"/>
              <a:cs typeface="Calibri"/>
            </a:endParaRPr>
          </a:p>
          <a:p>
            <a:pPr marL="12700" marR="5080">
              <a:lnSpc>
                <a:spcPts val="1190"/>
              </a:lnSpc>
              <a:spcBef>
                <a:spcPts val="265"/>
              </a:spcBef>
            </a:pPr>
            <a:r>
              <a:rPr sz="1000" i="1" spc="-20" dirty="0">
                <a:latin typeface="Calibri"/>
                <a:cs typeface="Calibri"/>
              </a:rPr>
              <a:t>Integrated</a:t>
            </a:r>
            <a:r>
              <a:rPr sz="1000" i="1" spc="-75" dirty="0">
                <a:latin typeface="Calibri"/>
                <a:cs typeface="Calibri"/>
              </a:rPr>
              <a:t> </a:t>
            </a:r>
            <a:r>
              <a:rPr sz="1000" i="1" dirty="0">
                <a:latin typeface="Calibri"/>
                <a:cs typeface="Calibri"/>
              </a:rPr>
              <a:t>Steel</a:t>
            </a:r>
            <a:r>
              <a:rPr sz="1000" i="1" spc="5" dirty="0">
                <a:latin typeface="Calibri"/>
                <a:cs typeface="Calibri"/>
              </a:rPr>
              <a:t> </a:t>
            </a:r>
            <a:r>
              <a:rPr sz="1000" i="1" dirty="0">
                <a:latin typeface="Calibri"/>
                <a:cs typeface="Calibri"/>
              </a:rPr>
              <a:t>Plant</a:t>
            </a:r>
            <a:r>
              <a:rPr sz="1000" i="1" spc="5" dirty="0">
                <a:latin typeface="Calibri"/>
                <a:cs typeface="Calibri"/>
              </a:rPr>
              <a:t> </a:t>
            </a:r>
            <a:r>
              <a:rPr sz="1000" i="1" spc="-20" dirty="0">
                <a:latin typeface="Calibri"/>
                <a:cs typeface="Calibri"/>
              </a:rPr>
              <a:t>with </a:t>
            </a:r>
            <a:r>
              <a:rPr sz="1000" i="1" spc="-10" dirty="0">
                <a:latin typeface="Calibri"/>
                <a:cs typeface="Calibri"/>
              </a:rPr>
              <a:t>Captive</a:t>
            </a:r>
            <a:r>
              <a:rPr sz="1000" i="1" spc="-15" dirty="0">
                <a:latin typeface="Calibri"/>
                <a:cs typeface="Calibri"/>
              </a:rPr>
              <a:t> </a:t>
            </a:r>
            <a:r>
              <a:rPr sz="1000" i="1" spc="-10" dirty="0">
                <a:latin typeface="Calibri"/>
                <a:cs typeface="Calibri"/>
              </a:rPr>
              <a:t>Power</a:t>
            </a:r>
            <a:r>
              <a:rPr sz="1000" i="1" spc="-30" dirty="0">
                <a:latin typeface="Calibri"/>
                <a:cs typeface="Calibri"/>
              </a:rPr>
              <a:t> </a:t>
            </a:r>
            <a:r>
              <a:rPr sz="1000" i="1" spc="-10" dirty="0">
                <a:latin typeface="Calibri"/>
                <a:cs typeface="Calibri"/>
              </a:rPr>
              <a:t>Plant</a:t>
            </a:r>
            <a:endParaRPr sz="1000">
              <a:latin typeface="Calibri"/>
              <a:cs typeface="Calibri"/>
            </a:endParaRPr>
          </a:p>
        </p:txBody>
      </p:sp>
      <p:sp>
        <p:nvSpPr>
          <p:cNvPr id="34" name="object 34"/>
          <p:cNvSpPr txBox="1"/>
          <p:nvPr/>
        </p:nvSpPr>
        <p:spPr>
          <a:xfrm>
            <a:off x="5149039" y="3731798"/>
            <a:ext cx="1221105" cy="651510"/>
          </a:xfrm>
          <a:prstGeom prst="rect">
            <a:avLst/>
          </a:prstGeom>
        </p:spPr>
        <p:txBody>
          <a:bodyPr vert="horz" wrap="square" lIns="0" tIns="83820" rIns="0" bIns="0" rtlCol="0">
            <a:spAutoFit/>
          </a:bodyPr>
          <a:lstStyle/>
          <a:p>
            <a:pPr marL="304800">
              <a:lnSpc>
                <a:spcPct val="100000"/>
              </a:lnSpc>
              <a:spcBef>
                <a:spcPts val="660"/>
              </a:spcBef>
            </a:pPr>
            <a:r>
              <a:rPr sz="1300" b="1" spc="-10" dirty="0">
                <a:latin typeface="Calibri"/>
                <a:cs typeface="Calibri"/>
              </a:rPr>
              <a:t>Netrabandha</a:t>
            </a:r>
            <a:endParaRPr sz="1300">
              <a:latin typeface="Calibri"/>
              <a:cs typeface="Calibri"/>
            </a:endParaRPr>
          </a:p>
          <a:p>
            <a:pPr marL="12700" marR="163195">
              <a:lnSpc>
                <a:spcPct val="100000"/>
              </a:lnSpc>
              <a:spcBef>
                <a:spcPts val="405"/>
              </a:spcBef>
            </a:pPr>
            <a:r>
              <a:rPr sz="1000" spc="-10" dirty="0">
                <a:latin typeface="Calibri"/>
                <a:cs typeface="Calibri"/>
              </a:rPr>
              <a:t>Iron</a:t>
            </a:r>
            <a:r>
              <a:rPr sz="1000" spc="-45" dirty="0">
                <a:latin typeface="Calibri"/>
                <a:cs typeface="Calibri"/>
              </a:rPr>
              <a:t> </a:t>
            </a:r>
            <a:r>
              <a:rPr sz="1000" dirty="0">
                <a:latin typeface="Calibri"/>
                <a:cs typeface="Calibri"/>
              </a:rPr>
              <a:t>Ore</a:t>
            </a:r>
            <a:r>
              <a:rPr sz="1000" spc="-45" dirty="0">
                <a:latin typeface="Calibri"/>
                <a:cs typeface="Calibri"/>
              </a:rPr>
              <a:t> </a:t>
            </a:r>
            <a:r>
              <a:rPr sz="1000" dirty="0">
                <a:latin typeface="Calibri"/>
                <a:cs typeface="Calibri"/>
              </a:rPr>
              <a:t>Mine:</a:t>
            </a:r>
            <a:r>
              <a:rPr sz="1000" spc="-20" dirty="0">
                <a:latin typeface="Calibri"/>
                <a:cs typeface="Calibri"/>
              </a:rPr>
              <a:t> </a:t>
            </a:r>
            <a:r>
              <a:rPr sz="1000" spc="-30" dirty="0">
                <a:latin typeface="Calibri"/>
                <a:cs typeface="Calibri"/>
              </a:rPr>
              <a:t>82mt</a:t>
            </a:r>
            <a:r>
              <a:rPr sz="1000" spc="-10" dirty="0">
                <a:latin typeface="Calibri"/>
                <a:cs typeface="Calibri"/>
              </a:rPr>
              <a:t> Reserves</a:t>
            </a:r>
            <a:endParaRPr sz="1000">
              <a:latin typeface="Calibri"/>
              <a:cs typeface="Calibri"/>
            </a:endParaRPr>
          </a:p>
        </p:txBody>
      </p:sp>
      <p:sp>
        <p:nvSpPr>
          <p:cNvPr id="35" name="object 35"/>
          <p:cNvSpPr txBox="1"/>
          <p:nvPr/>
        </p:nvSpPr>
        <p:spPr>
          <a:xfrm>
            <a:off x="5171891" y="2275656"/>
            <a:ext cx="1323340" cy="460375"/>
          </a:xfrm>
          <a:prstGeom prst="rect">
            <a:avLst/>
          </a:prstGeom>
        </p:spPr>
        <p:txBody>
          <a:bodyPr vert="horz" wrap="square" lIns="0" tIns="61594" rIns="0" bIns="0" rtlCol="0">
            <a:spAutoFit/>
          </a:bodyPr>
          <a:lstStyle/>
          <a:p>
            <a:pPr marL="489584">
              <a:lnSpc>
                <a:spcPct val="100000"/>
              </a:lnSpc>
              <a:spcBef>
                <a:spcPts val="484"/>
              </a:spcBef>
            </a:pPr>
            <a:r>
              <a:rPr sz="1300" b="1" spc="-10" dirty="0">
                <a:latin typeface="Calibri"/>
                <a:cs typeface="Calibri"/>
              </a:rPr>
              <a:t>Kolkata</a:t>
            </a:r>
            <a:endParaRPr sz="1300">
              <a:latin typeface="Calibri"/>
              <a:cs typeface="Calibri"/>
            </a:endParaRPr>
          </a:p>
          <a:p>
            <a:pPr marL="12700">
              <a:lnSpc>
                <a:spcPct val="100000"/>
              </a:lnSpc>
              <a:spcBef>
                <a:spcPts val="275"/>
              </a:spcBef>
            </a:pPr>
            <a:r>
              <a:rPr sz="1000" i="1" spc="-10" dirty="0">
                <a:latin typeface="Calibri"/>
                <a:cs typeface="Calibri"/>
              </a:rPr>
              <a:t>Value</a:t>
            </a:r>
            <a:r>
              <a:rPr sz="1000" i="1" spc="-40" dirty="0">
                <a:latin typeface="Calibri"/>
                <a:cs typeface="Calibri"/>
              </a:rPr>
              <a:t> </a:t>
            </a:r>
            <a:r>
              <a:rPr sz="1000" i="1" spc="-10" dirty="0">
                <a:latin typeface="Calibri"/>
                <a:cs typeface="Calibri"/>
              </a:rPr>
              <a:t>added:</a:t>
            </a:r>
            <a:r>
              <a:rPr sz="1000" i="1" spc="-70" dirty="0">
                <a:latin typeface="Calibri"/>
                <a:cs typeface="Calibri"/>
              </a:rPr>
              <a:t> </a:t>
            </a:r>
            <a:r>
              <a:rPr sz="1000" i="1" dirty="0">
                <a:latin typeface="Calibri"/>
                <a:cs typeface="Calibri"/>
              </a:rPr>
              <a:t>CRCA,</a:t>
            </a:r>
            <a:r>
              <a:rPr sz="1000" i="1" spc="5" dirty="0">
                <a:latin typeface="Calibri"/>
                <a:cs typeface="Calibri"/>
              </a:rPr>
              <a:t> </a:t>
            </a:r>
            <a:r>
              <a:rPr sz="1000" i="1" spc="-20" dirty="0">
                <a:latin typeface="Calibri"/>
                <a:cs typeface="Calibri"/>
              </a:rPr>
              <a:t>GI/GL</a:t>
            </a:r>
            <a:endParaRPr sz="1000">
              <a:latin typeface="Calibri"/>
              <a:cs typeface="Calibri"/>
            </a:endParaRPr>
          </a:p>
        </p:txBody>
      </p:sp>
      <p:grpSp>
        <p:nvGrpSpPr>
          <p:cNvPr id="36" name="object 36"/>
          <p:cNvGrpSpPr/>
          <p:nvPr/>
        </p:nvGrpSpPr>
        <p:grpSpPr>
          <a:xfrm>
            <a:off x="0" y="2767583"/>
            <a:ext cx="1216660" cy="1041400"/>
            <a:chOff x="0" y="2767583"/>
            <a:chExt cx="1216660" cy="1041400"/>
          </a:xfrm>
        </p:grpSpPr>
        <p:sp>
          <p:nvSpPr>
            <p:cNvPr id="37" name="object 37"/>
            <p:cNvSpPr/>
            <p:nvPr/>
          </p:nvSpPr>
          <p:spPr>
            <a:xfrm>
              <a:off x="0" y="2767583"/>
              <a:ext cx="1216660" cy="1041400"/>
            </a:xfrm>
            <a:custGeom>
              <a:avLst/>
              <a:gdLst/>
              <a:ahLst/>
              <a:cxnLst/>
              <a:rect l="l" t="t" r="r" b="b"/>
              <a:pathLst>
                <a:path w="1216660" h="1041400">
                  <a:moveTo>
                    <a:pt x="1042416" y="1040891"/>
                  </a:moveTo>
                  <a:lnTo>
                    <a:pt x="0" y="1040891"/>
                  </a:lnTo>
                  <a:lnTo>
                    <a:pt x="0" y="0"/>
                  </a:lnTo>
                  <a:lnTo>
                    <a:pt x="1042416" y="0"/>
                  </a:lnTo>
                  <a:lnTo>
                    <a:pt x="1097280" y="9144"/>
                  </a:lnTo>
                  <a:lnTo>
                    <a:pt x="1144524" y="33528"/>
                  </a:lnTo>
                  <a:lnTo>
                    <a:pt x="1182624" y="71628"/>
                  </a:lnTo>
                  <a:lnTo>
                    <a:pt x="1207008" y="118872"/>
                  </a:lnTo>
                  <a:lnTo>
                    <a:pt x="1216152" y="173736"/>
                  </a:lnTo>
                  <a:lnTo>
                    <a:pt x="1216152" y="867156"/>
                  </a:lnTo>
                  <a:lnTo>
                    <a:pt x="1207008" y="922020"/>
                  </a:lnTo>
                  <a:lnTo>
                    <a:pt x="1182624" y="970787"/>
                  </a:lnTo>
                  <a:lnTo>
                    <a:pt x="1144524" y="1007364"/>
                  </a:lnTo>
                  <a:lnTo>
                    <a:pt x="1097280" y="1033272"/>
                  </a:lnTo>
                  <a:lnTo>
                    <a:pt x="1042416" y="1040891"/>
                  </a:lnTo>
                  <a:close/>
                </a:path>
              </a:pathLst>
            </a:custGeom>
            <a:solidFill>
              <a:srgbClr val="233F60"/>
            </a:solidFill>
          </p:spPr>
          <p:txBody>
            <a:bodyPr wrap="square" lIns="0" tIns="0" rIns="0" bIns="0" rtlCol="0"/>
            <a:lstStyle/>
            <a:p>
              <a:endParaRPr/>
            </a:p>
          </p:txBody>
        </p:sp>
        <p:pic>
          <p:nvPicPr>
            <p:cNvPr id="38" name="object 38"/>
            <p:cNvPicPr/>
            <p:nvPr/>
          </p:nvPicPr>
          <p:blipFill>
            <a:blip r:embed="rId5" cstate="print"/>
            <a:stretch>
              <a:fillRect/>
            </a:stretch>
          </p:blipFill>
          <p:spPr>
            <a:xfrm>
              <a:off x="637031" y="2845308"/>
              <a:ext cx="144779" cy="150875"/>
            </a:xfrm>
            <a:prstGeom prst="rect">
              <a:avLst/>
            </a:prstGeom>
          </p:spPr>
        </p:pic>
        <p:sp>
          <p:nvSpPr>
            <p:cNvPr id="39" name="object 39"/>
            <p:cNvSpPr/>
            <p:nvPr/>
          </p:nvSpPr>
          <p:spPr>
            <a:xfrm>
              <a:off x="458711" y="2811779"/>
              <a:ext cx="360045" cy="361315"/>
            </a:xfrm>
            <a:custGeom>
              <a:avLst/>
              <a:gdLst/>
              <a:ahLst/>
              <a:cxnLst/>
              <a:rect l="l" t="t" r="r" b="b"/>
              <a:pathLst>
                <a:path w="360044" h="361314">
                  <a:moveTo>
                    <a:pt x="103644" y="245364"/>
                  </a:moveTo>
                  <a:lnTo>
                    <a:pt x="92976" y="245364"/>
                  </a:lnTo>
                  <a:lnTo>
                    <a:pt x="92976" y="256032"/>
                  </a:lnTo>
                  <a:lnTo>
                    <a:pt x="92976" y="268224"/>
                  </a:lnTo>
                  <a:lnTo>
                    <a:pt x="80784" y="268224"/>
                  </a:lnTo>
                  <a:lnTo>
                    <a:pt x="80784" y="256032"/>
                  </a:lnTo>
                  <a:lnTo>
                    <a:pt x="92976" y="256032"/>
                  </a:lnTo>
                  <a:lnTo>
                    <a:pt x="92976" y="245364"/>
                  </a:lnTo>
                  <a:lnTo>
                    <a:pt x="68592" y="245364"/>
                  </a:lnTo>
                  <a:lnTo>
                    <a:pt x="68592" y="256032"/>
                  </a:lnTo>
                  <a:lnTo>
                    <a:pt x="68592" y="268224"/>
                  </a:lnTo>
                  <a:lnTo>
                    <a:pt x="57924" y="268224"/>
                  </a:lnTo>
                  <a:lnTo>
                    <a:pt x="57924" y="256032"/>
                  </a:lnTo>
                  <a:lnTo>
                    <a:pt x="68592" y="256032"/>
                  </a:lnTo>
                  <a:lnTo>
                    <a:pt x="68592" y="245364"/>
                  </a:lnTo>
                  <a:lnTo>
                    <a:pt x="45732" y="245364"/>
                  </a:lnTo>
                  <a:lnTo>
                    <a:pt x="45732" y="256032"/>
                  </a:lnTo>
                  <a:lnTo>
                    <a:pt x="45732" y="268224"/>
                  </a:lnTo>
                  <a:lnTo>
                    <a:pt x="35064" y="268224"/>
                  </a:lnTo>
                  <a:lnTo>
                    <a:pt x="35064" y="256032"/>
                  </a:lnTo>
                  <a:lnTo>
                    <a:pt x="45732" y="256032"/>
                  </a:lnTo>
                  <a:lnTo>
                    <a:pt x="45732" y="245364"/>
                  </a:lnTo>
                  <a:lnTo>
                    <a:pt x="22872" y="245364"/>
                  </a:lnTo>
                  <a:lnTo>
                    <a:pt x="22872" y="280416"/>
                  </a:lnTo>
                  <a:lnTo>
                    <a:pt x="103644" y="280416"/>
                  </a:lnTo>
                  <a:lnTo>
                    <a:pt x="103644" y="268224"/>
                  </a:lnTo>
                  <a:lnTo>
                    <a:pt x="103644" y="245364"/>
                  </a:lnTo>
                  <a:close/>
                </a:path>
                <a:path w="360044" h="361314">
                  <a:moveTo>
                    <a:pt x="196608" y="245364"/>
                  </a:moveTo>
                  <a:lnTo>
                    <a:pt x="185940" y="245364"/>
                  </a:lnTo>
                  <a:lnTo>
                    <a:pt x="185940" y="256032"/>
                  </a:lnTo>
                  <a:lnTo>
                    <a:pt x="185940" y="268224"/>
                  </a:lnTo>
                  <a:lnTo>
                    <a:pt x="173748" y="268224"/>
                  </a:lnTo>
                  <a:lnTo>
                    <a:pt x="173748" y="256032"/>
                  </a:lnTo>
                  <a:lnTo>
                    <a:pt x="185940" y="256032"/>
                  </a:lnTo>
                  <a:lnTo>
                    <a:pt x="185940" y="245364"/>
                  </a:lnTo>
                  <a:lnTo>
                    <a:pt x="161556" y="245364"/>
                  </a:lnTo>
                  <a:lnTo>
                    <a:pt x="161556" y="256032"/>
                  </a:lnTo>
                  <a:lnTo>
                    <a:pt x="161556" y="268224"/>
                  </a:lnTo>
                  <a:lnTo>
                    <a:pt x="150888" y="268224"/>
                  </a:lnTo>
                  <a:lnTo>
                    <a:pt x="150888" y="256032"/>
                  </a:lnTo>
                  <a:lnTo>
                    <a:pt x="161556" y="256032"/>
                  </a:lnTo>
                  <a:lnTo>
                    <a:pt x="161556" y="245364"/>
                  </a:lnTo>
                  <a:lnTo>
                    <a:pt x="138696" y="245364"/>
                  </a:lnTo>
                  <a:lnTo>
                    <a:pt x="138696" y="256032"/>
                  </a:lnTo>
                  <a:lnTo>
                    <a:pt x="138696" y="268224"/>
                  </a:lnTo>
                  <a:lnTo>
                    <a:pt x="126504" y="268224"/>
                  </a:lnTo>
                  <a:lnTo>
                    <a:pt x="126504" y="256032"/>
                  </a:lnTo>
                  <a:lnTo>
                    <a:pt x="138696" y="256032"/>
                  </a:lnTo>
                  <a:lnTo>
                    <a:pt x="138696" y="245364"/>
                  </a:lnTo>
                  <a:lnTo>
                    <a:pt x="115836" y="245364"/>
                  </a:lnTo>
                  <a:lnTo>
                    <a:pt x="115836" y="280416"/>
                  </a:lnTo>
                  <a:lnTo>
                    <a:pt x="196608" y="280416"/>
                  </a:lnTo>
                  <a:lnTo>
                    <a:pt x="196608" y="268224"/>
                  </a:lnTo>
                  <a:lnTo>
                    <a:pt x="196608" y="245364"/>
                  </a:lnTo>
                  <a:close/>
                </a:path>
                <a:path w="360044" h="361314">
                  <a:moveTo>
                    <a:pt x="289560" y="245364"/>
                  </a:moveTo>
                  <a:lnTo>
                    <a:pt x="277368" y="245364"/>
                  </a:lnTo>
                  <a:lnTo>
                    <a:pt x="277368" y="256032"/>
                  </a:lnTo>
                  <a:lnTo>
                    <a:pt x="277368" y="268224"/>
                  </a:lnTo>
                  <a:lnTo>
                    <a:pt x="266700" y="268224"/>
                  </a:lnTo>
                  <a:lnTo>
                    <a:pt x="266700" y="256032"/>
                  </a:lnTo>
                  <a:lnTo>
                    <a:pt x="277368" y="256032"/>
                  </a:lnTo>
                  <a:lnTo>
                    <a:pt x="277368" y="245364"/>
                  </a:lnTo>
                  <a:lnTo>
                    <a:pt x="254508" y="245364"/>
                  </a:lnTo>
                  <a:lnTo>
                    <a:pt x="254508" y="256032"/>
                  </a:lnTo>
                  <a:lnTo>
                    <a:pt x="254508" y="268224"/>
                  </a:lnTo>
                  <a:lnTo>
                    <a:pt x="243840" y="268224"/>
                  </a:lnTo>
                  <a:lnTo>
                    <a:pt x="243840" y="256032"/>
                  </a:lnTo>
                  <a:lnTo>
                    <a:pt x="254508" y="256032"/>
                  </a:lnTo>
                  <a:lnTo>
                    <a:pt x="254508" y="245364"/>
                  </a:lnTo>
                  <a:lnTo>
                    <a:pt x="231648" y="245364"/>
                  </a:lnTo>
                  <a:lnTo>
                    <a:pt x="231648" y="256032"/>
                  </a:lnTo>
                  <a:lnTo>
                    <a:pt x="231648" y="268224"/>
                  </a:lnTo>
                  <a:lnTo>
                    <a:pt x="219456" y="268224"/>
                  </a:lnTo>
                  <a:lnTo>
                    <a:pt x="219456" y="256032"/>
                  </a:lnTo>
                  <a:lnTo>
                    <a:pt x="231648" y="256032"/>
                  </a:lnTo>
                  <a:lnTo>
                    <a:pt x="231648" y="245364"/>
                  </a:lnTo>
                  <a:lnTo>
                    <a:pt x="208788" y="245364"/>
                  </a:lnTo>
                  <a:lnTo>
                    <a:pt x="208788" y="280416"/>
                  </a:lnTo>
                  <a:lnTo>
                    <a:pt x="289560" y="280416"/>
                  </a:lnTo>
                  <a:lnTo>
                    <a:pt x="289560" y="268224"/>
                  </a:lnTo>
                  <a:lnTo>
                    <a:pt x="289560" y="245364"/>
                  </a:lnTo>
                  <a:close/>
                </a:path>
                <a:path w="360044" h="361314">
                  <a:moveTo>
                    <a:pt x="359664" y="105156"/>
                  </a:moveTo>
                  <a:lnTo>
                    <a:pt x="350520" y="64008"/>
                  </a:lnTo>
                  <a:lnTo>
                    <a:pt x="347472" y="59436"/>
                  </a:lnTo>
                  <a:lnTo>
                    <a:pt x="347472" y="105156"/>
                  </a:lnTo>
                  <a:lnTo>
                    <a:pt x="339852" y="140208"/>
                  </a:lnTo>
                  <a:lnTo>
                    <a:pt x="320040" y="170688"/>
                  </a:lnTo>
                  <a:lnTo>
                    <a:pt x="297180" y="185928"/>
                  </a:lnTo>
                  <a:lnTo>
                    <a:pt x="297180" y="220980"/>
                  </a:lnTo>
                  <a:lnTo>
                    <a:pt x="15240" y="220980"/>
                  </a:lnTo>
                  <a:lnTo>
                    <a:pt x="25908" y="198120"/>
                  </a:lnTo>
                  <a:lnTo>
                    <a:pt x="207264" y="198120"/>
                  </a:lnTo>
                  <a:lnTo>
                    <a:pt x="217932" y="202692"/>
                  </a:lnTo>
                  <a:lnTo>
                    <a:pt x="230124" y="207264"/>
                  </a:lnTo>
                  <a:lnTo>
                    <a:pt x="254508" y="210312"/>
                  </a:lnTo>
                  <a:lnTo>
                    <a:pt x="263652" y="208788"/>
                  </a:lnTo>
                  <a:lnTo>
                    <a:pt x="272796" y="208788"/>
                  </a:lnTo>
                  <a:lnTo>
                    <a:pt x="280416" y="205740"/>
                  </a:lnTo>
                  <a:lnTo>
                    <a:pt x="289560" y="204216"/>
                  </a:lnTo>
                  <a:lnTo>
                    <a:pt x="297180" y="220980"/>
                  </a:lnTo>
                  <a:lnTo>
                    <a:pt x="297180" y="185928"/>
                  </a:lnTo>
                  <a:lnTo>
                    <a:pt x="291084" y="190500"/>
                  </a:lnTo>
                  <a:lnTo>
                    <a:pt x="254508" y="198120"/>
                  </a:lnTo>
                  <a:lnTo>
                    <a:pt x="219456" y="190500"/>
                  </a:lnTo>
                  <a:lnTo>
                    <a:pt x="188976" y="170688"/>
                  </a:lnTo>
                  <a:lnTo>
                    <a:pt x="169164" y="140208"/>
                  </a:lnTo>
                  <a:lnTo>
                    <a:pt x="161544" y="105156"/>
                  </a:lnTo>
                  <a:lnTo>
                    <a:pt x="169164" y="68580"/>
                  </a:lnTo>
                  <a:lnTo>
                    <a:pt x="188976" y="38100"/>
                  </a:lnTo>
                  <a:lnTo>
                    <a:pt x="219456" y="18288"/>
                  </a:lnTo>
                  <a:lnTo>
                    <a:pt x="254508" y="10668"/>
                  </a:lnTo>
                  <a:lnTo>
                    <a:pt x="291084" y="18288"/>
                  </a:lnTo>
                  <a:lnTo>
                    <a:pt x="320040" y="38100"/>
                  </a:lnTo>
                  <a:lnTo>
                    <a:pt x="339852" y="68580"/>
                  </a:lnTo>
                  <a:lnTo>
                    <a:pt x="347472" y="105156"/>
                  </a:lnTo>
                  <a:lnTo>
                    <a:pt x="347472" y="59436"/>
                  </a:lnTo>
                  <a:lnTo>
                    <a:pt x="329184" y="30480"/>
                  </a:lnTo>
                  <a:lnTo>
                    <a:pt x="300228" y="10668"/>
                  </a:lnTo>
                  <a:lnTo>
                    <a:pt x="295656" y="7620"/>
                  </a:lnTo>
                  <a:lnTo>
                    <a:pt x="254508" y="0"/>
                  </a:lnTo>
                  <a:lnTo>
                    <a:pt x="214884" y="7620"/>
                  </a:lnTo>
                  <a:lnTo>
                    <a:pt x="181356" y="30480"/>
                  </a:lnTo>
                  <a:lnTo>
                    <a:pt x="158496" y="64008"/>
                  </a:lnTo>
                  <a:lnTo>
                    <a:pt x="150876" y="105156"/>
                  </a:lnTo>
                  <a:lnTo>
                    <a:pt x="152400" y="128016"/>
                  </a:lnTo>
                  <a:lnTo>
                    <a:pt x="161544" y="150876"/>
                  </a:lnTo>
                  <a:lnTo>
                    <a:pt x="173736" y="170688"/>
                  </a:lnTo>
                  <a:lnTo>
                    <a:pt x="188976" y="185928"/>
                  </a:lnTo>
                  <a:lnTo>
                    <a:pt x="97536" y="185928"/>
                  </a:lnTo>
                  <a:lnTo>
                    <a:pt x="91440" y="150876"/>
                  </a:lnTo>
                  <a:lnTo>
                    <a:pt x="89916" y="140208"/>
                  </a:lnTo>
                  <a:lnTo>
                    <a:pt x="88392" y="128016"/>
                  </a:lnTo>
                  <a:lnTo>
                    <a:pt x="86868" y="128016"/>
                  </a:lnTo>
                  <a:lnTo>
                    <a:pt x="85344" y="115824"/>
                  </a:lnTo>
                  <a:lnTo>
                    <a:pt x="85344" y="185928"/>
                  </a:lnTo>
                  <a:lnTo>
                    <a:pt x="41148" y="185928"/>
                  </a:lnTo>
                  <a:lnTo>
                    <a:pt x="47244" y="150876"/>
                  </a:lnTo>
                  <a:lnTo>
                    <a:pt x="79248" y="150876"/>
                  </a:lnTo>
                  <a:lnTo>
                    <a:pt x="85344" y="185928"/>
                  </a:lnTo>
                  <a:lnTo>
                    <a:pt x="85344" y="115824"/>
                  </a:lnTo>
                  <a:lnTo>
                    <a:pt x="77724" y="115824"/>
                  </a:lnTo>
                  <a:lnTo>
                    <a:pt x="77724" y="140208"/>
                  </a:lnTo>
                  <a:lnTo>
                    <a:pt x="48768" y="140208"/>
                  </a:lnTo>
                  <a:lnTo>
                    <a:pt x="50292" y="128016"/>
                  </a:lnTo>
                  <a:lnTo>
                    <a:pt x="76200" y="128016"/>
                  </a:lnTo>
                  <a:lnTo>
                    <a:pt x="77724" y="140208"/>
                  </a:lnTo>
                  <a:lnTo>
                    <a:pt x="77724" y="115824"/>
                  </a:lnTo>
                  <a:lnTo>
                    <a:pt x="41148" y="115824"/>
                  </a:lnTo>
                  <a:lnTo>
                    <a:pt x="28956" y="185928"/>
                  </a:lnTo>
                  <a:lnTo>
                    <a:pt x="19812" y="185928"/>
                  </a:lnTo>
                  <a:lnTo>
                    <a:pt x="0" y="225552"/>
                  </a:lnTo>
                  <a:lnTo>
                    <a:pt x="0" y="361188"/>
                  </a:lnTo>
                  <a:lnTo>
                    <a:pt x="312420" y="361188"/>
                  </a:lnTo>
                  <a:lnTo>
                    <a:pt x="312420" y="348996"/>
                  </a:lnTo>
                  <a:lnTo>
                    <a:pt x="312420" y="225552"/>
                  </a:lnTo>
                  <a:lnTo>
                    <a:pt x="310896" y="220980"/>
                  </a:lnTo>
                  <a:lnTo>
                    <a:pt x="301752" y="204216"/>
                  </a:lnTo>
                  <a:lnTo>
                    <a:pt x="301752" y="233172"/>
                  </a:lnTo>
                  <a:lnTo>
                    <a:pt x="301752" y="348996"/>
                  </a:lnTo>
                  <a:lnTo>
                    <a:pt x="272796" y="348996"/>
                  </a:lnTo>
                  <a:lnTo>
                    <a:pt x="272796" y="291084"/>
                  </a:lnTo>
                  <a:lnTo>
                    <a:pt x="260604" y="291084"/>
                  </a:lnTo>
                  <a:lnTo>
                    <a:pt x="260604" y="303276"/>
                  </a:lnTo>
                  <a:lnTo>
                    <a:pt x="260604" y="348996"/>
                  </a:lnTo>
                  <a:lnTo>
                    <a:pt x="237744" y="348996"/>
                  </a:lnTo>
                  <a:lnTo>
                    <a:pt x="237744" y="303276"/>
                  </a:lnTo>
                  <a:lnTo>
                    <a:pt x="260604" y="303276"/>
                  </a:lnTo>
                  <a:lnTo>
                    <a:pt x="260604" y="291084"/>
                  </a:lnTo>
                  <a:lnTo>
                    <a:pt x="225552" y="291084"/>
                  </a:lnTo>
                  <a:lnTo>
                    <a:pt x="225552" y="348996"/>
                  </a:lnTo>
                  <a:lnTo>
                    <a:pt x="190500" y="348996"/>
                  </a:lnTo>
                  <a:lnTo>
                    <a:pt x="190500" y="291084"/>
                  </a:lnTo>
                  <a:lnTo>
                    <a:pt x="179832" y="291084"/>
                  </a:lnTo>
                  <a:lnTo>
                    <a:pt x="179832" y="303276"/>
                  </a:lnTo>
                  <a:lnTo>
                    <a:pt x="179832" y="348996"/>
                  </a:lnTo>
                  <a:lnTo>
                    <a:pt x="132588" y="348996"/>
                  </a:lnTo>
                  <a:lnTo>
                    <a:pt x="132588" y="303276"/>
                  </a:lnTo>
                  <a:lnTo>
                    <a:pt x="179832" y="303276"/>
                  </a:lnTo>
                  <a:lnTo>
                    <a:pt x="179832" y="291084"/>
                  </a:lnTo>
                  <a:lnTo>
                    <a:pt x="121920" y="291084"/>
                  </a:lnTo>
                  <a:lnTo>
                    <a:pt x="121920" y="348996"/>
                  </a:lnTo>
                  <a:lnTo>
                    <a:pt x="86868" y="348996"/>
                  </a:lnTo>
                  <a:lnTo>
                    <a:pt x="86868" y="291084"/>
                  </a:lnTo>
                  <a:lnTo>
                    <a:pt x="74676" y="291084"/>
                  </a:lnTo>
                  <a:lnTo>
                    <a:pt x="74676" y="303276"/>
                  </a:lnTo>
                  <a:lnTo>
                    <a:pt x="74676" y="348996"/>
                  </a:lnTo>
                  <a:lnTo>
                    <a:pt x="51816" y="348996"/>
                  </a:lnTo>
                  <a:lnTo>
                    <a:pt x="51816" y="303276"/>
                  </a:lnTo>
                  <a:lnTo>
                    <a:pt x="74676" y="303276"/>
                  </a:lnTo>
                  <a:lnTo>
                    <a:pt x="74676" y="291084"/>
                  </a:lnTo>
                  <a:lnTo>
                    <a:pt x="39624" y="291084"/>
                  </a:lnTo>
                  <a:lnTo>
                    <a:pt x="39624" y="348996"/>
                  </a:lnTo>
                  <a:lnTo>
                    <a:pt x="10668" y="348996"/>
                  </a:lnTo>
                  <a:lnTo>
                    <a:pt x="10668" y="233172"/>
                  </a:lnTo>
                  <a:lnTo>
                    <a:pt x="301752" y="233172"/>
                  </a:lnTo>
                  <a:lnTo>
                    <a:pt x="301752" y="204216"/>
                  </a:lnTo>
                  <a:lnTo>
                    <a:pt x="301752" y="202692"/>
                  </a:lnTo>
                  <a:lnTo>
                    <a:pt x="300228" y="199644"/>
                  </a:lnTo>
                  <a:lnTo>
                    <a:pt x="323088" y="182880"/>
                  </a:lnTo>
                  <a:lnTo>
                    <a:pt x="342900" y="161544"/>
                  </a:lnTo>
                  <a:lnTo>
                    <a:pt x="355092" y="134112"/>
                  </a:lnTo>
                  <a:lnTo>
                    <a:pt x="359664" y="105156"/>
                  </a:lnTo>
                  <a:close/>
                </a:path>
              </a:pathLst>
            </a:custGeom>
            <a:solidFill>
              <a:srgbClr val="FFFFFF"/>
            </a:solidFill>
          </p:spPr>
          <p:txBody>
            <a:bodyPr wrap="square" lIns="0" tIns="0" rIns="0" bIns="0" rtlCol="0"/>
            <a:lstStyle/>
            <a:p>
              <a:endParaRPr/>
            </a:p>
          </p:txBody>
        </p:sp>
        <p:pic>
          <p:nvPicPr>
            <p:cNvPr id="40" name="object 40"/>
            <p:cNvPicPr/>
            <p:nvPr/>
          </p:nvPicPr>
          <p:blipFill>
            <a:blip r:embed="rId6" cstate="print"/>
            <a:stretch>
              <a:fillRect/>
            </a:stretch>
          </p:blipFill>
          <p:spPr>
            <a:xfrm>
              <a:off x="487680" y="2808732"/>
              <a:ext cx="99059" cy="112775"/>
            </a:xfrm>
            <a:prstGeom prst="rect">
              <a:avLst/>
            </a:prstGeom>
          </p:spPr>
        </p:pic>
      </p:grpSp>
      <p:sp>
        <p:nvSpPr>
          <p:cNvPr id="41" name="object 41"/>
          <p:cNvSpPr/>
          <p:nvPr/>
        </p:nvSpPr>
        <p:spPr>
          <a:xfrm>
            <a:off x="6790182" y="1876044"/>
            <a:ext cx="0" cy="4464050"/>
          </a:xfrm>
          <a:custGeom>
            <a:avLst/>
            <a:gdLst/>
            <a:ahLst/>
            <a:cxnLst/>
            <a:rect l="l" t="t" r="r" b="b"/>
            <a:pathLst>
              <a:path h="4464050">
                <a:moveTo>
                  <a:pt x="0" y="0"/>
                </a:moveTo>
                <a:lnTo>
                  <a:pt x="0" y="4463795"/>
                </a:lnTo>
              </a:path>
            </a:pathLst>
          </a:custGeom>
          <a:ln w="7620">
            <a:solidFill>
              <a:srgbClr val="BC4946"/>
            </a:solidFill>
            <a:prstDash val="sysDash"/>
          </a:ln>
        </p:spPr>
        <p:txBody>
          <a:bodyPr wrap="square" lIns="0" tIns="0" rIns="0" bIns="0" rtlCol="0"/>
          <a:lstStyle/>
          <a:p>
            <a:endParaRPr/>
          </a:p>
        </p:txBody>
      </p:sp>
      <p:sp>
        <p:nvSpPr>
          <p:cNvPr id="42" name="object 42"/>
          <p:cNvSpPr txBox="1"/>
          <p:nvPr/>
        </p:nvSpPr>
        <p:spPr>
          <a:xfrm>
            <a:off x="282983" y="3247145"/>
            <a:ext cx="678180" cy="528955"/>
          </a:xfrm>
          <a:prstGeom prst="rect">
            <a:avLst/>
          </a:prstGeom>
        </p:spPr>
        <p:txBody>
          <a:bodyPr vert="horz" wrap="square" lIns="0" tIns="13335" rIns="0" bIns="0" rtlCol="0">
            <a:spAutoFit/>
          </a:bodyPr>
          <a:lstStyle/>
          <a:p>
            <a:pPr marL="95885" marR="5080" indent="-83820">
              <a:lnSpc>
                <a:spcPct val="100000"/>
              </a:lnSpc>
              <a:spcBef>
                <a:spcPts val="105"/>
              </a:spcBef>
            </a:pPr>
            <a:r>
              <a:rPr sz="1100" b="1" dirty="0">
                <a:solidFill>
                  <a:srgbClr val="FFFFFF"/>
                </a:solidFill>
                <a:latin typeface="Calibri"/>
                <a:cs typeface="Calibri"/>
              </a:rPr>
              <a:t>Crude</a:t>
            </a:r>
            <a:r>
              <a:rPr sz="1100" b="1" spc="-60" dirty="0">
                <a:solidFill>
                  <a:srgbClr val="FFFFFF"/>
                </a:solidFill>
                <a:latin typeface="Calibri"/>
                <a:cs typeface="Calibri"/>
              </a:rPr>
              <a:t> </a:t>
            </a:r>
            <a:r>
              <a:rPr sz="1100" b="1" spc="-25" dirty="0">
                <a:solidFill>
                  <a:srgbClr val="FFFFFF"/>
                </a:solidFill>
                <a:latin typeface="Calibri"/>
                <a:cs typeface="Calibri"/>
              </a:rPr>
              <a:t>Steel </a:t>
            </a:r>
            <a:r>
              <a:rPr sz="1100" b="1" spc="-10" dirty="0">
                <a:solidFill>
                  <a:srgbClr val="FFFFFF"/>
                </a:solidFill>
                <a:latin typeface="Calibri"/>
                <a:cs typeface="Calibri"/>
              </a:rPr>
              <a:t>Capacity</a:t>
            </a:r>
            <a:endParaRPr sz="1100">
              <a:latin typeface="Calibri"/>
              <a:cs typeface="Calibri"/>
            </a:endParaRPr>
          </a:p>
          <a:p>
            <a:pPr marL="50165">
              <a:lnSpc>
                <a:spcPct val="100000"/>
              </a:lnSpc>
            </a:pPr>
            <a:r>
              <a:rPr sz="1100" dirty="0">
                <a:solidFill>
                  <a:srgbClr val="FFFFFF"/>
                </a:solidFill>
                <a:latin typeface="Calibri"/>
                <a:cs typeface="Calibri"/>
              </a:rPr>
              <a:t>4.50</a:t>
            </a:r>
            <a:r>
              <a:rPr sz="1100" spc="-60" dirty="0">
                <a:solidFill>
                  <a:srgbClr val="FFFFFF"/>
                </a:solidFill>
                <a:latin typeface="Calibri"/>
                <a:cs typeface="Calibri"/>
              </a:rPr>
              <a:t> </a:t>
            </a:r>
            <a:r>
              <a:rPr sz="1100" spc="-20" dirty="0">
                <a:solidFill>
                  <a:srgbClr val="FFFFFF"/>
                </a:solidFill>
                <a:latin typeface="Calibri"/>
                <a:cs typeface="Calibri"/>
              </a:rPr>
              <a:t>mtpa</a:t>
            </a:r>
            <a:endParaRPr sz="1100">
              <a:latin typeface="Calibri"/>
              <a:cs typeface="Calibri"/>
            </a:endParaRPr>
          </a:p>
        </p:txBody>
      </p:sp>
      <p:sp>
        <p:nvSpPr>
          <p:cNvPr id="43" name="object 43"/>
          <p:cNvSpPr txBox="1"/>
          <p:nvPr/>
        </p:nvSpPr>
        <p:spPr>
          <a:xfrm>
            <a:off x="240263" y="5005851"/>
            <a:ext cx="763905" cy="528955"/>
          </a:xfrm>
          <a:prstGeom prst="rect">
            <a:avLst/>
          </a:prstGeom>
        </p:spPr>
        <p:txBody>
          <a:bodyPr vert="horz" wrap="square" lIns="0" tIns="13335" rIns="0" bIns="0" rtlCol="0">
            <a:spAutoFit/>
          </a:bodyPr>
          <a:lstStyle/>
          <a:p>
            <a:pPr marL="140335" marR="5080" indent="-128270">
              <a:lnSpc>
                <a:spcPct val="100000"/>
              </a:lnSpc>
              <a:spcBef>
                <a:spcPts val="105"/>
              </a:spcBef>
            </a:pPr>
            <a:r>
              <a:rPr sz="1100" b="1" spc="-20" dirty="0">
                <a:solidFill>
                  <a:srgbClr val="FFFFFF"/>
                </a:solidFill>
                <a:latin typeface="Calibri"/>
                <a:cs typeface="Calibri"/>
              </a:rPr>
              <a:t>Downstream </a:t>
            </a:r>
            <a:r>
              <a:rPr sz="1100" b="1" spc="-10" dirty="0">
                <a:solidFill>
                  <a:srgbClr val="FFFFFF"/>
                </a:solidFill>
                <a:latin typeface="Calibri"/>
                <a:cs typeface="Calibri"/>
              </a:rPr>
              <a:t>Capacity</a:t>
            </a:r>
            <a:endParaRPr sz="1100">
              <a:latin typeface="Calibri"/>
              <a:cs typeface="Calibri"/>
            </a:endParaRPr>
          </a:p>
          <a:p>
            <a:pPr marL="132715">
              <a:lnSpc>
                <a:spcPct val="100000"/>
              </a:lnSpc>
            </a:pPr>
            <a:r>
              <a:rPr sz="1100" dirty="0">
                <a:solidFill>
                  <a:srgbClr val="FFFFFF"/>
                </a:solidFill>
                <a:latin typeface="Calibri"/>
                <a:cs typeface="Calibri"/>
              </a:rPr>
              <a:t>1.7</a:t>
            </a:r>
            <a:r>
              <a:rPr sz="1100" spc="-40" dirty="0">
                <a:solidFill>
                  <a:srgbClr val="FFFFFF"/>
                </a:solidFill>
                <a:latin typeface="Calibri"/>
                <a:cs typeface="Calibri"/>
              </a:rPr>
              <a:t> </a:t>
            </a:r>
            <a:r>
              <a:rPr sz="1100" spc="-20" dirty="0">
                <a:solidFill>
                  <a:srgbClr val="FFFFFF"/>
                </a:solidFill>
                <a:latin typeface="Calibri"/>
                <a:cs typeface="Calibri"/>
              </a:rPr>
              <a:t>mtpa</a:t>
            </a:r>
            <a:endParaRPr sz="1100">
              <a:latin typeface="Calibri"/>
              <a:cs typeface="Calibri"/>
            </a:endParaRPr>
          </a:p>
        </p:txBody>
      </p:sp>
      <p:grpSp>
        <p:nvGrpSpPr>
          <p:cNvPr id="44" name="object 44"/>
          <p:cNvGrpSpPr/>
          <p:nvPr/>
        </p:nvGrpSpPr>
        <p:grpSpPr>
          <a:xfrm>
            <a:off x="3974591" y="2724911"/>
            <a:ext cx="847725" cy="840105"/>
            <a:chOff x="3974591" y="2724911"/>
            <a:chExt cx="847725" cy="840105"/>
          </a:xfrm>
        </p:grpSpPr>
        <p:pic>
          <p:nvPicPr>
            <p:cNvPr id="45" name="object 45"/>
            <p:cNvPicPr/>
            <p:nvPr/>
          </p:nvPicPr>
          <p:blipFill>
            <a:blip r:embed="rId7" cstate="print"/>
            <a:stretch>
              <a:fillRect/>
            </a:stretch>
          </p:blipFill>
          <p:spPr>
            <a:xfrm>
              <a:off x="3974591" y="2724911"/>
              <a:ext cx="144779" cy="137159"/>
            </a:xfrm>
            <a:prstGeom prst="rect">
              <a:avLst/>
            </a:prstGeom>
          </p:spPr>
        </p:pic>
        <p:pic>
          <p:nvPicPr>
            <p:cNvPr id="46" name="object 46"/>
            <p:cNvPicPr/>
            <p:nvPr/>
          </p:nvPicPr>
          <p:blipFill>
            <a:blip r:embed="rId8" cstate="print"/>
            <a:stretch>
              <a:fillRect/>
            </a:stretch>
          </p:blipFill>
          <p:spPr>
            <a:xfrm>
              <a:off x="4677155" y="3282696"/>
              <a:ext cx="144779" cy="132587"/>
            </a:xfrm>
            <a:prstGeom prst="rect">
              <a:avLst/>
            </a:prstGeom>
          </p:spPr>
        </p:pic>
        <p:pic>
          <p:nvPicPr>
            <p:cNvPr id="47" name="object 47"/>
            <p:cNvPicPr/>
            <p:nvPr/>
          </p:nvPicPr>
          <p:blipFill>
            <a:blip r:embed="rId9" cstate="print"/>
            <a:stretch>
              <a:fillRect/>
            </a:stretch>
          </p:blipFill>
          <p:spPr>
            <a:xfrm>
              <a:off x="4398263" y="3456432"/>
              <a:ext cx="108203" cy="108203"/>
            </a:xfrm>
            <a:prstGeom prst="rect">
              <a:avLst/>
            </a:prstGeom>
          </p:spPr>
        </p:pic>
      </p:grpSp>
      <p:sp>
        <p:nvSpPr>
          <p:cNvPr id="48" name="object 48"/>
          <p:cNvSpPr/>
          <p:nvPr/>
        </p:nvSpPr>
        <p:spPr>
          <a:xfrm>
            <a:off x="7043928" y="2263139"/>
            <a:ext cx="2679700" cy="647700"/>
          </a:xfrm>
          <a:custGeom>
            <a:avLst/>
            <a:gdLst/>
            <a:ahLst/>
            <a:cxnLst/>
            <a:rect l="l" t="t" r="r" b="b"/>
            <a:pathLst>
              <a:path w="2679700" h="647700">
                <a:moveTo>
                  <a:pt x="2572511" y="647700"/>
                </a:moveTo>
                <a:lnTo>
                  <a:pt x="106679" y="647700"/>
                </a:lnTo>
                <a:lnTo>
                  <a:pt x="65531" y="638556"/>
                </a:lnTo>
                <a:lnTo>
                  <a:pt x="30479" y="615695"/>
                </a:lnTo>
                <a:lnTo>
                  <a:pt x="7619" y="580643"/>
                </a:lnTo>
                <a:lnTo>
                  <a:pt x="0" y="539495"/>
                </a:lnTo>
                <a:lnTo>
                  <a:pt x="0" y="108204"/>
                </a:lnTo>
                <a:lnTo>
                  <a:pt x="7619" y="65532"/>
                </a:lnTo>
                <a:lnTo>
                  <a:pt x="30479" y="32004"/>
                </a:lnTo>
                <a:lnTo>
                  <a:pt x="65531" y="9144"/>
                </a:lnTo>
                <a:lnTo>
                  <a:pt x="106679" y="0"/>
                </a:lnTo>
                <a:lnTo>
                  <a:pt x="2572511" y="0"/>
                </a:lnTo>
                <a:lnTo>
                  <a:pt x="2613659" y="9144"/>
                </a:lnTo>
                <a:lnTo>
                  <a:pt x="2648711" y="32004"/>
                </a:lnTo>
                <a:lnTo>
                  <a:pt x="2671571" y="65532"/>
                </a:lnTo>
                <a:lnTo>
                  <a:pt x="2679191" y="108204"/>
                </a:lnTo>
                <a:lnTo>
                  <a:pt x="2679191" y="539495"/>
                </a:lnTo>
                <a:lnTo>
                  <a:pt x="2671571" y="580643"/>
                </a:lnTo>
                <a:lnTo>
                  <a:pt x="2648711" y="615695"/>
                </a:lnTo>
                <a:lnTo>
                  <a:pt x="2613659" y="638556"/>
                </a:lnTo>
                <a:lnTo>
                  <a:pt x="2572511" y="647700"/>
                </a:lnTo>
                <a:close/>
              </a:path>
            </a:pathLst>
          </a:custGeom>
          <a:solidFill>
            <a:srgbClr val="233F60"/>
          </a:solidFill>
        </p:spPr>
        <p:txBody>
          <a:bodyPr wrap="square" lIns="0" tIns="0" rIns="0" bIns="0" rtlCol="0"/>
          <a:lstStyle/>
          <a:p>
            <a:endParaRPr/>
          </a:p>
        </p:txBody>
      </p:sp>
      <p:sp>
        <p:nvSpPr>
          <p:cNvPr id="49" name="object 49"/>
          <p:cNvSpPr txBox="1"/>
          <p:nvPr/>
        </p:nvSpPr>
        <p:spPr>
          <a:xfrm>
            <a:off x="8169688" y="2469906"/>
            <a:ext cx="887730" cy="193675"/>
          </a:xfrm>
          <a:prstGeom prst="rect">
            <a:avLst/>
          </a:prstGeom>
        </p:spPr>
        <p:txBody>
          <a:bodyPr vert="horz" wrap="square" lIns="0" tIns="13335" rIns="0" bIns="0" rtlCol="0">
            <a:spAutoFit/>
          </a:bodyPr>
          <a:lstStyle/>
          <a:p>
            <a:pPr marL="12700">
              <a:lnSpc>
                <a:spcPct val="100000"/>
              </a:lnSpc>
              <a:spcBef>
                <a:spcPts val="105"/>
              </a:spcBef>
            </a:pPr>
            <a:r>
              <a:rPr sz="1100" b="1" spc="-10" dirty="0">
                <a:solidFill>
                  <a:srgbClr val="FFFFFF"/>
                </a:solidFill>
                <a:latin typeface="Calibri"/>
                <a:cs typeface="Calibri"/>
              </a:rPr>
              <a:t>Expansion</a:t>
            </a:r>
            <a:r>
              <a:rPr sz="1100" b="1" spc="15" dirty="0">
                <a:solidFill>
                  <a:srgbClr val="FFFFFF"/>
                </a:solidFill>
                <a:latin typeface="Calibri"/>
                <a:cs typeface="Calibri"/>
              </a:rPr>
              <a:t> </a:t>
            </a:r>
            <a:r>
              <a:rPr sz="1100" b="1" spc="-20" dirty="0">
                <a:solidFill>
                  <a:srgbClr val="FFFFFF"/>
                </a:solidFill>
                <a:latin typeface="Calibri"/>
                <a:cs typeface="Calibri"/>
              </a:rPr>
              <a:t>Plan</a:t>
            </a:r>
            <a:endParaRPr sz="1100">
              <a:latin typeface="Calibri"/>
              <a:cs typeface="Calibri"/>
            </a:endParaRPr>
          </a:p>
        </p:txBody>
      </p:sp>
      <p:grpSp>
        <p:nvGrpSpPr>
          <p:cNvPr id="50" name="object 50"/>
          <p:cNvGrpSpPr/>
          <p:nvPr/>
        </p:nvGrpSpPr>
        <p:grpSpPr>
          <a:xfrm>
            <a:off x="7656576" y="2342388"/>
            <a:ext cx="403860" cy="524510"/>
            <a:chOff x="7656576" y="2342388"/>
            <a:chExt cx="403860" cy="524510"/>
          </a:xfrm>
        </p:grpSpPr>
        <p:pic>
          <p:nvPicPr>
            <p:cNvPr id="51" name="object 51"/>
            <p:cNvPicPr/>
            <p:nvPr/>
          </p:nvPicPr>
          <p:blipFill>
            <a:blip r:embed="rId10" cstate="print"/>
            <a:stretch>
              <a:fillRect/>
            </a:stretch>
          </p:blipFill>
          <p:spPr>
            <a:xfrm>
              <a:off x="7656576" y="2459735"/>
              <a:ext cx="233171" cy="236219"/>
            </a:xfrm>
            <a:prstGeom prst="rect">
              <a:avLst/>
            </a:prstGeom>
          </p:spPr>
        </p:pic>
        <p:sp>
          <p:nvSpPr>
            <p:cNvPr id="52" name="object 52"/>
            <p:cNvSpPr/>
            <p:nvPr/>
          </p:nvSpPr>
          <p:spPr>
            <a:xfrm>
              <a:off x="7776971" y="2583179"/>
              <a:ext cx="280670" cy="280670"/>
            </a:xfrm>
            <a:custGeom>
              <a:avLst/>
              <a:gdLst/>
              <a:ahLst/>
              <a:cxnLst/>
              <a:rect l="l" t="t" r="r" b="b"/>
              <a:pathLst>
                <a:path w="280670" h="280669">
                  <a:moveTo>
                    <a:pt x="24383" y="67055"/>
                  </a:moveTo>
                  <a:lnTo>
                    <a:pt x="39623" y="89915"/>
                  </a:lnTo>
                  <a:lnTo>
                    <a:pt x="38099" y="94487"/>
                  </a:lnTo>
                  <a:lnTo>
                    <a:pt x="35051" y="100583"/>
                  </a:lnTo>
                  <a:lnTo>
                    <a:pt x="33527" y="106679"/>
                  </a:lnTo>
                  <a:lnTo>
                    <a:pt x="6095" y="111251"/>
                  </a:lnTo>
                  <a:lnTo>
                    <a:pt x="3047" y="112775"/>
                  </a:lnTo>
                  <a:lnTo>
                    <a:pt x="0" y="115823"/>
                  </a:lnTo>
                  <a:lnTo>
                    <a:pt x="0" y="118871"/>
                  </a:lnTo>
                  <a:lnTo>
                    <a:pt x="1523" y="164591"/>
                  </a:lnTo>
                  <a:lnTo>
                    <a:pt x="1523" y="167639"/>
                  </a:lnTo>
                  <a:lnTo>
                    <a:pt x="3047" y="170687"/>
                  </a:lnTo>
                  <a:lnTo>
                    <a:pt x="6095" y="170687"/>
                  </a:lnTo>
                  <a:lnTo>
                    <a:pt x="33527" y="175259"/>
                  </a:lnTo>
                  <a:lnTo>
                    <a:pt x="35051" y="181355"/>
                  </a:lnTo>
                  <a:lnTo>
                    <a:pt x="38099" y="187451"/>
                  </a:lnTo>
                  <a:lnTo>
                    <a:pt x="41147" y="192023"/>
                  </a:lnTo>
                  <a:lnTo>
                    <a:pt x="24383" y="214883"/>
                  </a:lnTo>
                  <a:lnTo>
                    <a:pt x="22859" y="217931"/>
                  </a:lnTo>
                  <a:lnTo>
                    <a:pt x="22859" y="222503"/>
                  </a:lnTo>
                  <a:lnTo>
                    <a:pt x="25907" y="224027"/>
                  </a:lnTo>
                  <a:lnTo>
                    <a:pt x="57911" y="256031"/>
                  </a:lnTo>
                  <a:lnTo>
                    <a:pt x="60959" y="259079"/>
                  </a:lnTo>
                  <a:lnTo>
                    <a:pt x="64007" y="259079"/>
                  </a:lnTo>
                  <a:lnTo>
                    <a:pt x="67055" y="257555"/>
                  </a:lnTo>
                  <a:lnTo>
                    <a:pt x="89915" y="240791"/>
                  </a:lnTo>
                  <a:lnTo>
                    <a:pt x="94487" y="243839"/>
                  </a:lnTo>
                  <a:lnTo>
                    <a:pt x="100583" y="246887"/>
                  </a:lnTo>
                  <a:lnTo>
                    <a:pt x="106679" y="248412"/>
                  </a:lnTo>
                  <a:lnTo>
                    <a:pt x="111251" y="274319"/>
                  </a:lnTo>
                  <a:lnTo>
                    <a:pt x="112775" y="278891"/>
                  </a:lnTo>
                  <a:lnTo>
                    <a:pt x="114299" y="280415"/>
                  </a:lnTo>
                  <a:lnTo>
                    <a:pt x="118871" y="280415"/>
                  </a:lnTo>
                  <a:lnTo>
                    <a:pt x="163067" y="280415"/>
                  </a:lnTo>
                  <a:lnTo>
                    <a:pt x="167639" y="280415"/>
                  </a:lnTo>
                  <a:lnTo>
                    <a:pt x="169163" y="278891"/>
                  </a:lnTo>
                  <a:lnTo>
                    <a:pt x="170687" y="274319"/>
                  </a:lnTo>
                  <a:lnTo>
                    <a:pt x="175259" y="248412"/>
                  </a:lnTo>
                  <a:lnTo>
                    <a:pt x="181355" y="245363"/>
                  </a:lnTo>
                  <a:lnTo>
                    <a:pt x="187452" y="243839"/>
                  </a:lnTo>
                  <a:lnTo>
                    <a:pt x="192023" y="240791"/>
                  </a:lnTo>
                  <a:lnTo>
                    <a:pt x="214883" y="256031"/>
                  </a:lnTo>
                  <a:lnTo>
                    <a:pt x="217931" y="257555"/>
                  </a:lnTo>
                  <a:lnTo>
                    <a:pt x="220979" y="257555"/>
                  </a:lnTo>
                  <a:lnTo>
                    <a:pt x="224027" y="256031"/>
                  </a:lnTo>
                  <a:lnTo>
                    <a:pt x="256031" y="222503"/>
                  </a:lnTo>
                  <a:lnTo>
                    <a:pt x="257555" y="220979"/>
                  </a:lnTo>
                  <a:lnTo>
                    <a:pt x="259079" y="216407"/>
                  </a:lnTo>
                  <a:lnTo>
                    <a:pt x="256031" y="214883"/>
                  </a:lnTo>
                  <a:lnTo>
                    <a:pt x="240791" y="192023"/>
                  </a:lnTo>
                  <a:lnTo>
                    <a:pt x="243840" y="185927"/>
                  </a:lnTo>
                  <a:lnTo>
                    <a:pt x="246888" y="181355"/>
                  </a:lnTo>
                  <a:lnTo>
                    <a:pt x="248411" y="175259"/>
                  </a:lnTo>
                  <a:lnTo>
                    <a:pt x="274319" y="169163"/>
                  </a:lnTo>
                  <a:lnTo>
                    <a:pt x="278891" y="169163"/>
                  </a:lnTo>
                  <a:lnTo>
                    <a:pt x="280415" y="166115"/>
                  </a:lnTo>
                  <a:lnTo>
                    <a:pt x="280415" y="163067"/>
                  </a:lnTo>
                  <a:lnTo>
                    <a:pt x="280415" y="117347"/>
                  </a:lnTo>
                  <a:lnTo>
                    <a:pt x="280415" y="114299"/>
                  </a:lnTo>
                  <a:lnTo>
                    <a:pt x="278891" y="111251"/>
                  </a:lnTo>
                  <a:lnTo>
                    <a:pt x="274319" y="111251"/>
                  </a:lnTo>
                  <a:lnTo>
                    <a:pt x="248411" y="105155"/>
                  </a:lnTo>
                  <a:lnTo>
                    <a:pt x="246888" y="99059"/>
                  </a:lnTo>
                  <a:lnTo>
                    <a:pt x="243840" y="94487"/>
                  </a:lnTo>
                  <a:lnTo>
                    <a:pt x="240791" y="88391"/>
                  </a:lnTo>
                  <a:lnTo>
                    <a:pt x="256031" y="65531"/>
                  </a:lnTo>
                  <a:lnTo>
                    <a:pt x="259079" y="64007"/>
                  </a:lnTo>
                  <a:lnTo>
                    <a:pt x="257555" y="59435"/>
                  </a:lnTo>
                  <a:lnTo>
                    <a:pt x="256031" y="57911"/>
                  </a:lnTo>
                  <a:lnTo>
                    <a:pt x="224027" y="25907"/>
                  </a:lnTo>
                  <a:lnTo>
                    <a:pt x="220979" y="22859"/>
                  </a:lnTo>
                  <a:lnTo>
                    <a:pt x="217931" y="22859"/>
                  </a:lnTo>
                  <a:lnTo>
                    <a:pt x="214883" y="24383"/>
                  </a:lnTo>
                  <a:lnTo>
                    <a:pt x="192023" y="39623"/>
                  </a:lnTo>
                  <a:lnTo>
                    <a:pt x="185927" y="36575"/>
                  </a:lnTo>
                  <a:lnTo>
                    <a:pt x="181355" y="35051"/>
                  </a:lnTo>
                  <a:lnTo>
                    <a:pt x="175259" y="33527"/>
                  </a:lnTo>
                  <a:lnTo>
                    <a:pt x="170687" y="6095"/>
                  </a:lnTo>
                  <a:lnTo>
                    <a:pt x="169163" y="3047"/>
                  </a:lnTo>
                  <a:lnTo>
                    <a:pt x="166115" y="0"/>
                  </a:lnTo>
                  <a:lnTo>
                    <a:pt x="163067" y="0"/>
                  </a:lnTo>
                  <a:lnTo>
                    <a:pt x="117347" y="1523"/>
                  </a:lnTo>
                  <a:lnTo>
                    <a:pt x="105155" y="33527"/>
                  </a:lnTo>
                  <a:lnTo>
                    <a:pt x="100583" y="35051"/>
                  </a:lnTo>
                  <a:lnTo>
                    <a:pt x="94487" y="38099"/>
                  </a:lnTo>
                  <a:lnTo>
                    <a:pt x="89915" y="39623"/>
                  </a:lnTo>
                  <a:lnTo>
                    <a:pt x="67055" y="25907"/>
                  </a:lnTo>
                  <a:lnTo>
                    <a:pt x="64007" y="22859"/>
                  </a:lnTo>
                  <a:lnTo>
                    <a:pt x="59435" y="24383"/>
                  </a:lnTo>
                  <a:lnTo>
                    <a:pt x="57911" y="25907"/>
                  </a:lnTo>
                  <a:lnTo>
                    <a:pt x="25907" y="57911"/>
                  </a:lnTo>
                  <a:lnTo>
                    <a:pt x="22859" y="60959"/>
                  </a:lnTo>
                  <a:lnTo>
                    <a:pt x="22859" y="64007"/>
                  </a:lnTo>
                  <a:lnTo>
                    <a:pt x="24383" y="67055"/>
                  </a:lnTo>
                </a:path>
              </a:pathLst>
            </a:custGeom>
            <a:ln w="6096">
              <a:solidFill>
                <a:srgbClr val="FFFFFF"/>
              </a:solidFill>
            </a:ln>
          </p:spPr>
          <p:txBody>
            <a:bodyPr wrap="square" lIns="0" tIns="0" rIns="0" bIns="0" rtlCol="0"/>
            <a:lstStyle/>
            <a:p>
              <a:endParaRPr/>
            </a:p>
          </p:txBody>
        </p:sp>
        <p:pic>
          <p:nvPicPr>
            <p:cNvPr id="53" name="object 53"/>
            <p:cNvPicPr/>
            <p:nvPr/>
          </p:nvPicPr>
          <p:blipFill>
            <a:blip r:embed="rId11" cstate="print"/>
            <a:stretch>
              <a:fillRect/>
            </a:stretch>
          </p:blipFill>
          <p:spPr>
            <a:xfrm>
              <a:off x="7863839" y="2671572"/>
              <a:ext cx="108203" cy="108203"/>
            </a:xfrm>
            <a:prstGeom prst="rect">
              <a:avLst/>
            </a:prstGeom>
          </p:spPr>
        </p:pic>
        <p:pic>
          <p:nvPicPr>
            <p:cNvPr id="54" name="object 54"/>
            <p:cNvPicPr/>
            <p:nvPr/>
          </p:nvPicPr>
          <p:blipFill>
            <a:blip r:embed="rId12" cstate="print"/>
            <a:stretch>
              <a:fillRect/>
            </a:stretch>
          </p:blipFill>
          <p:spPr>
            <a:xfrm>
              <a:off x="7793735" y="2342388"/>
              <a:ext cx="237743" cy="237743"/>
            </a:xfrm>
            <a:prstGeom prst="rect">
              <a:avLst/>
            </a:prstGeom>
          </p:spPr>
        </p:pic>
      </p:grpSp>
      <p:pic>
        <p:nvPicPr>
          <p:cNvPr id="55" name="object 55"/>
          <p:cNvPicPr/>
          <p:nvPr/>
        </p:nvPicPr>
        <p:blipFill>
          <a:blip r:embed="rId13" cstate="print"/>
          <a:stretch>
            <a:fillRect/>
          </a:stretch>
        </p:blipFill>
        <p:spPr>
          <a:xfrm>
            <a:off x="9095232" y="330708"/>
            <a:ext cx="943356" cy="40337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E06E-9529-EE33-F6C8-FA2FD737F5E6}"/>
              </a:ext>
            </a:extLst>
          </p:cNvPr>
          <p:cNvSpPr>
            <a:spLocks noGrp="1"/>
          </p:cNvSpPr>
          <p:nvPr>
            <p:ph type="title"/>
          </p:nvPr>
        </p:nvSpPr>
        <p:spPr>
          <a:xfrm>
            <a:off x="2180523" y="1300600"/>
            <a:ext cx="6334782" cy="406265"/>
          </a:xfrm>
        </p:spPr>
        <p:txBody>
          <a:bodyPr/>
          <a:lstStyle/>
          <a:p>
            <a:pPr algn="ctr"/>
            <a:r>
              <a:rPr lang="en-US" sz="2640">
                <a:solidFill>
                  <a:schemeClr val="accent5"/>
                </a:solidFill>
                <a:ea typeface="Cambria"/>
              </a:rPr>
              <a:t>Advantages Of SBR</a:t>
            </a:r>
          </a:p>
        </p:txBody>
      </p:sp>
      <p:sp>
        <p:nvSpPr>
          <p:cNvPr id="3" name="Content Placeholder 2">
            <a:extLst>
              <a:ext uri="{FF2B5EF4-FFF2-40B4-BE49-F238E27FC236}">
                <a16:creationId xmlns:a16="http://schemas.microsoft.com/office/drawing/2014/main" id="{AC7B0174-C8C1-30B5-F784-26BC38B156A5}"/>
              </a:ext>
            </a:extLst>
          </p:cNvPr>
          <p:cNvSpPr>
            <a:spLocks noGrp="1"/>
          </p:cNvSpPr>
          <p:nvPr>
            <p:ph idx="1"/>
          </p:nvPr>
        </p:nvSpPr>
        <p:spPr>
          <a:xfrm>
            <a:off x="630835" y="1949340"/>
            <a:ext cx="8717625" cy="5246821"/>
          </a:xfrm>
        </p:spPr>
        <p:txBody>
          <a:bodyPr vert="horz" wrap="square" lIns="75438" tIns="37719" rIns="75438" bIns="37719" rtlCol="0" anchor="t">
            <a:spAutoFit/>
          </a:bodyPr>
          <a:lstStyle/>
          <a:p>
            <a:pPr marL="285750" indent="-285750">
              <a:buFont typeface="Arial" panose="020B0604020202020204" pitchFamily="34" charset="0"/>
              <a:buChar char="•"/>
            </a:pPr>
            <a:r>
              <a:rPr lang="en-US" sz="2400" b="0" dirty="0">
                <a:solidFill>
                  <a:schemeClr val="tx1"/>
                </a:solidFill>
                <a:ea typeface="Cambria"/>
              </a:rPr>
              <a:t>Save more than 50% of blowdown water.</a:t>
            </a:r>
            <a:endParaRPr lang="en-US" sz="2400" b="0" dirty="0" err="1">
              <a:solidFill>
                <a:schemeClr val="tx1"/>
              </a:solidFill>
              <a:ea typeface="Cambria"/>
            </a:endParaRPr>
          </a:p>
          <a:p>
            <a:pPr marL="285750" indent="-285750">
              <a:buFont typeface="Arial" panose="020B0604020202020204" pitchFamily="34" charset="0"/>
              <a:buChar char="•"/>
            </a:pPr>
            <a:r>
              <a:rPr lang="en-US" sz="2400" b="0" dirty="0">
                <a:solidFill>
                  <a:schemeClr val="tx1"/>
                </a:solidFill>
                <a:ea typeface="Cambria"/>
              </a:rPr>
              <a:t>SBR allows the operation of the cooling towers at 4500-5000 µs conductivity, saving up to 50% of Blow down water.</a:t>
            </a:r>
          </a:p>
          <a:p>
            <a:pPr marL="285750" indent="-285750">
              <a:buFont typeface="Arial" panose="020B0604020202020204" pitchFamily="34" charset="0"/>
              <a:buChar char="•"/>
            </a:pPr>
            <a:r>
              <a:rPr lang="en-US" sz="2400" b="0" dirty="0">
                <a:solidFill>
                  <a:schemeClr val="tx1"/>
                </a:solidFill>
                <a:ea typeface="Cambria"/>
              </a:rPr>
              <a:t>Zero chemicals that means Elimination of maintenance, storage and discharge of chemicals.</a:t>
            </a:r>
          </a:p>
          <a:p>
            <a:pPr marL="285750" indent="-285750">
              <a:buFont typeface="Arial" panose="020B0604020202020204" pitchFamily="34" charset="0"/>
              <a:buChar char="•"/>
            </a:pPr>
            <a:r>
              <a:rPr lang="en-US" sz="2400" b="0" dirty="0">
                <a:solidFill>
                  <a:schemeClr val="tx1"/>
                </a:solidFill>
                <a:ea typeface="Cambria"/>
              </a:rPr>
              <a:t>Environment-friendly.</a:t>
            </a:r>
          </a:p>
          <a:p>
            <a:pPr marL="285750" indent="-285750">
              <a:buFont typeface="Arial" panose="020B0604020202020204" pitchFamily="34" charset="0"/>
              <a:buChar char="•"/>
            </a:pPr>
            <a:r>
              <a:rPr lang="en-US" sz="2400" b="0" dirty="0">
                <a:solidFill>
                  <a:schemeClr val="tx1"/>
                </a:solidFill>
                <a:ea typeface="Cambria"/>
              </a:rPr>
              <a:t>Reduce operational cost.</a:t>
            </a:r>
          </a:p>
          <a:p>
            <a:pPr marL="285750" indent="-285750">
              <a:buFont typeface="Arial" panose="020B0604020202020204" pitchFamily="34" charset="0"/>
              <a:buChar char="•"/>
            </a:pPr>
            <a:r>
              <a:rPr lang="en-US" sz="2400" b="0" dirty="0">
                <a:solidFill>
                  <a:schemeClr val="tx1"/>
                </a:solidFill>
                <a:ea typeface="Cambria"/>
              </a:rPr>
              <a:t>Reduces your maintenance downtime.</a:t>
            </a:r>
          </a:p>
          <a:p>
            <a:pPr marL="285750" indent="-285750">
              <a:buFont typeface="Arial" panose="020B0604020202020204" pitchFamily="34" charset="0"/>
              <a:buChar char="•"/>
            </a:pPr>
            <a:r>
              <a:rPr lang="en-US" sz="2400" b="0" dirty="0">
                <a:solidFill>
                  <a:schemeClr val="tx1"/>
                </a:solidFill>
                <a:ea typeface="Cambria"/>
              </a:rPr>
              <a:t>Enhance cooling system performance.</a:t>
            </a:r>
          </a:p>
          <a:p>
            <a:pPr marL="285750" indent="-285750">
              <a:buFont typeface="Arial" panose="020B0604020202020204" pitchFamily="34" charset="0"/>
              <a:buChar char="•"/>
            </a:pPr>
            <a:r>
              <a:rPr lang="en-US" sz="2400" b="0" dirty="0">
                <a:solidFill>
                  <a:schemeClr val="tx1"/>
                </a:solidFill>
                <a:ea typeface="Cambria"/>
              </a:rPr>
              <a:t>Low operating costs.</a:t>
            </a:r>
          </a:p>
          <a:p>
            <a:pPr marL="285750" indent="-285750">
              <a:buFont typeface="Arial" panose="020B0604020202020204" pitchFamily="34" charset="0"/>
              <a:buChar char="•"/>
            </a:pPr>
            <a:r>
              <a:rPr lang="en-US" sz="2400" b="0" dirty="0">
                <a:solidFill>
                  <a:schemeClr val="tx1"/>
                </a:solidFill>
                <a:ea typeface="Cambria"/>
              </a:rPr>
              <a:t>Multiply Cycles of Concentration (COC).</a:t>
            </a:r>
          </a:p>
          <a:p>
            <a:pPr marL="285750" indent="-285750">
              <a:buFont typeface="Arial" panose="020B0604020202020204" pitchFamily="34" charset="0"/>
              <a:buChar char="•"/>
            </a:pPr>
            <a:r>
              <a:rPr lang="en-US" sz="2400" b="0" dirty="0">
                <a:solidFill>
                  <a:schemeClr val="tx1"/>
                </a:solidFill>
                <a:ea typeface="Cambria"/>
              </a:rPr>
              <a:t>By eliminating the use of chemicals, SBR allows the saving of 100% of bleed-off that can be applied for watering or other uses. </a:t>
            </a:r>
          </a:p>
        </p:txBody>
      </p:sp>
      <p:sp>
        <p:nvSpPr>
          <p:cNvPr id="4" name="Slide Number Placeholder 3">
            <a:extLst>
              <a:ext uri="{FF2B5EF4-FFF2-40B4-BE49-F238E27FC236}">
                <a16:creationId xmlns:a16="http://schemas.microsoft.com/office/drawing/2014/main" id="{2A61BC93-383C-5914-4CE1-B2DC8001909B}"/>
              </a:ext>
            </a:extLst>
          </p:cNvPr>
          <p:cNvSpPr>
            <a:spLocks noGrp="1"/>
          </p:cNvSpPr>
          <p:nvPr>
            <p:ph type="sldNum" sz="quarter" idx="12"/>
          </p:nvPr>
        </p:nvSpPr>
        <p:spPr>
          <a:xfrm>
            <a:off x="8737601" y="63563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54380" rtl="0" fontAlgn="base">
              <a:spcBef>
                <a:spcPct val="0"/>
              </a:spcBef>
              <a:spcAft>
                <a:spcPct val="0"/>
              </a:spcAft>
              <a:defRPr/>
            </a:pPr>
            <a:fld id="{466F654B-E9CB-4F7C-B39D-395B3C4EFF1C}" type="slidenum">
              <a:rPr lang="en-US" smtClean="0">
                <a:solidFill>
                  <a:prstClr val="black">
                    <a:tint val="75000"/>
                  </a:prstClr>
                </a:solidFill>
                <a:latin typeface="Cambria" pitchFamily="18" charset="0"/>
                <a:ea typeface="ＭＳ Ｐゴシック" pitchFamily="34" charset="-128"/>
              </a:rPr>
              <a:pPr algn="r" defTabSz="754380" rtl="0" fontAlgn="base">
                <a:spcBef>
                  <a:spcPct val="0"/>
                </a:spcBef>
                <a:spcAft>
                  <a:spcPct val="0"/>
                </a:spcAft>
                <a:defRPr/>
              </a:pPr>
              <a:t>40</a:t>
            </a:fld>
            <a:endParaRPr lang="en-US" sz="990" kern="1200">
              <a:solidFill>
                <a:prstClr val="black">
                  <a:tint val="75000"/>
                </a:prstClr>
              </a:solidFill>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19690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330707"/>
            <a:ext cx="4052570" cy="727075"/>
          </a:xfrm>
          <a:custGeom>
            <a:avLst/>
            <a:gdLst/>
            <a:ahLst/>
            <a:cxnLst/>
            <a:rect l="l" t="t" r="r" b="b"/>
            <a:pathLst>
              <a:path w="4052570" h="727075">
                <a:moveTo>
                  <a:pt x="2982455" y="408432"/>
                </a:moveTo>
                <a:lnTo>
                  <a:pt x="2916923" y="416052"/>
                </a:lnTo>
                <a:lnTo>
                  <a:pt x="2846819" y="423672"/>
                </a:lnTo>
                <a:lnTo>
                  <a:pt x="2776715" y="429768"/>
                </a:lnTo>
                <a:lnTo>
                  <a:pt x="2639555" y="438912"/>
                </a:lnTo>
                <a:lnTo>
                  <a:pt x="2570975" y="441960"/>
                </a:lnTo>
                <a:lnTo>
                  <a:pt x="2435339" y="445008"/>
                </a:lnTo>
                <a:lnTo>
                  <a:pt x="2301227" y="445008"/>
                </a:lnTo>
                <a:lnTo>
                  <a:pt x="2168639" y="441960"/>
                </a:lnTo>
                <a:lnTo>
                  <a:pt x="2103107" y="438912"/>
                </a:lnTo>
                <a:lnTo>
                  <a:pt x="1973567" y="431292"/>
                </a:lnTo>
                <a:lnTo>
                  <a:pt x="1845551" y="419100"/>
                </a:lnTo>
                <a:lnTo>
                  <a:pt x="1720583" y="406908"/>
                </a:lnTo>
                <a:lnTo>
                  <a:pt x="1598663" y="391668"/>
                </a:lnTo>
                <a:lnTo>
                  <a:pt x="1478267" y="373380"/>
                </a:lnTo>
                <a:lnTo>
                  <a:pt x="1360919" y="353568"/>
                </a:lnTo>
                <a:lnTo>
                  <a:pt x="1246619" y="332232"/>
                </a:lnTo>
                <a:lnTo>
                  <a:pt x="1135367" y="309372"/>
                </a:lnTo>
                <a:lnTo>
                  <a:pt x="1027163" y="284988"/>
                </a:lnTo>
                <a:lnTo>
                  <a:pt x="922007" y="260604"/>
                </a:lnTo>
                <a:lnTo>
                  <a:pt x="821423" y="233172"/>
                </a:lnTo>
                <a:lnTo>
                  <a:pt x="723900" y="207264"/>
                </a:lnTo>
                <a:lnTo>
                  <a:pt x="630923" y="179832"/>
                </a:lnTo>
                <a:lnTo>
                  <a:pt x="661416" y="192024"/>
                </a:lnTo>
                <a:lnTo>
                  <a:pt x="310883" y="77724"/>
                </a:lnTo>
                <a:lnTo>
                  <a:pt x="112763" y="0"/>
                </a:lnTo>
                <a:lnTo>
                  <a:pt x="0" y="0"/>
                </a:lnTo>
                <a:lnTo>
                  <a:pt x="0" y="623316"/>
                </a:lnTo>
                <a:lnTo>
                  <a:pt x="672071" y="726948"/>
                </a:lnTo>
                <a:lnTo>
                  <a:pt x="2375903" y="641604"/>
                </a:lnTo>
                <a:lnTo>
                  <a:pt x="2982455" y="408432"/>
                </a:lnTo>
                <a:close/>
              </a:path>
              <a:path w="4052570" h="727075">
                <a:moveTo>
                  <a:pt x="3267456" y="365772"/>
                </a:moveTo>
                <a:lnTo>
                  <a:pt x="3107436" y="381012"/>
                </a:lnTo>
                <a:lnTo>
                  <a:pt x="3032760" y="390156"/>
                </a:lnTo>
                <a:lnTo>
                  <a:pt x="2982468" y="408444"/>
                </a:lnTo>
                <a:lnTo>
                  <a:pt x="3057144" y="399300"/>
                </a:lnTo>
                <a:lnTo>
                  <a:pt x="3197352" y="377964"/>
                </a:lnTo>
                <a:lnTo>
                  <a:pt x="3267456" y="365772"/>
                </a:lnTo>
                <a:close/>
              </a:path>
              <a:path w="4052570" h="727075">
                <a:moveTo>
                  <a:pt x="4052316" y="12"/>
                </a:moveTo>
                <a:lnTo>
                  <a:pt x="4038600" y="12"/>
                </a:lnTo>
                <a:lnTo>
                  <a:pt x="4038600" y="1536"/>
                </a:lnTo>
                <a:lnTo>
                  <a:pt x="3979164" y="16776"/>
                </a:lnTo>
                <a:lnTo>
                  <a:pt x="3913632" y="35064"/>
                </a:lnTo>
                <a:lnTo>
                  <a:pt x="3840480" y="51828"/>
                </a:lnTo>
                <a:lnTo>
                  <a:pt x="3759708" y="67068"/>
                </a:lnTo>
                <a:lnTo>
                  <a:pt x="3671316" y="82308"/>
                </a:lnTo>
                <a:lnTo>
                  <a:pt x="3625596" y="88404"/>
                </a:lnTo>
                <a:lnTo>
                  <a:pt x="3576828" y="96024"/>
                </a:lnTo>
                <a:lnTo>
                  <a:pt x="3528060" y="100596"/>
                </a:lnTo>
                <a:lnTo>
                  <a:pt x="3476244" y="106692"/>
                </a:lnTo>
                <a:lnTo>
                  <a:pt x="3424428" y="111264"/>
                </a:lnTo>
                <a:lnTo>
                  <a:pt x="3314687" y="117360"/>
                </a:lnTo>
                <a:lnTo>
                  <a:pt x="3198876" y="120408"/>
                </a:lnTo>
                <a:lnTo>
                  <a:pt x="3139440" y="118884"/>
                </a:lnTo>
                <a:lnTo>
                  <a:pt x="3078480" y="118884"/>
                </a:lnTo>
                <a:lnTo>
                  <a:pt x="3015983" y="115836"/>
                </a:lnTo>
                <a:lnTo>
                  <a:pt x="2887980" y="106692"/>
                </a:lnTo>
                <a:lnTo>
                  <a:pt x="2822448" y="100596"/>
                </a:lnTo>
                <a:lnTo>
                  <a:pt x="2755379" y="92976"/>
                </a:lnTo>
                <a:lnTo>
                  <a:pt x="2680716" y="82308"/>
                </a:lnTo>
                <a:lnTo>
                  <a:pt x="2618232" y="71640"/>
                </a:lnTo>
                <a:lnTo>
                  <a:pt x="2548128" y="59448"/>
                </a:lnTo>
                <a:lnTo>
                  <a:pt x="2404859" y="28968"/>
                </a:lnTo>
                <a:lnTo>
                  <a:pt x="2331720" y="10680"/>
                </a:lnTo>
                <a:lnTo>
                  <a:pt x="2298179" y="12"/>
                </a:lnTo>
                <a:lnTo>
                  <a:pt x="701040" y="12"/>
                </a:lnTo>
                <a:lnTo>
                  <a:pt x="1415796" y="233184"/>
                </a:lnTo>
                <a:lnTo>
                  <a:pt x="1453896" y="248424"/>
                </a:lnTo>
                <a:lnTo>
                  <a:pt x="2409444" y="385584"/>
                </a:lnTo>
                <a:lnTo>
                  <a:pt x="3028188" y="388620"/>
                </a:lnTo>
                <a:lnTo>
                  <a:pt x="3032760" y="390144"/>
                </a:lnTo>
                <a:lnTo>
                  <a:pt x="4052316" y="12"/>
                </a:lnTo>
                <a:close/>
              </a:path>
            </a:pathLst>
          </a:custGeom>
          <a:solidFill>
            <a:srgbClr val="F0F0F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988858" rIns="0" bIns="0" rtlCol="0">
            <a:spAutoFit/>
          </a:bodyPr>
          <a:lstStyle/>
          <a:p>
            <a:pPr marL="760095">
              <a:lnSpc>
                <a:spcPct val="100000"/>
              </a:lnSpc>
              <a:spcBef>
                <a:spcPts val="95"/>
              </a:spcBef>
            </a:pPr>
            <a:r>
              <a:rPr sz="2200" b="1" dirty="0">
                <a:solidFill>
                  <a:srgbClr val="000000"/>
                </a:solidFill>
                <a:latin typeface="Calibri"/>
                <a:cs typeface="Calibri"/>
              </a:rPr>
              <a:t>Our</a:t>
            </a:r>
            <a:r>
              <a:rPr sz="2200" b="1" spc="-40" dirty="0">
                <a:solidFill>
                  <a:srgbClr val="000000"/>
                </a:solidFill>
                <a:latin typeface="Calibri"/>
                <a:cs typeface="Calibri"/>
              </a:rPr>
              <a:t> </a:t>
            </a:r>
            <a:r>
              <a:rPr sz="2200" b="1" spc="-10" dirty="0">
                <a:solidFill>
                  <a:srgbClr val="000000"/>
                </a:solidFill>
                <a:latin typeface="Calibri"/>
                <a:cs typeface="Calibri"/>
              </a:rPr>
              <a:t>Commitments:</a:t>
            </a:r>
            <a:r>
              <a:rPr sz="2200" b="1" spc="-80" dirty="0">
                <a:solidFill>
                  <a:srgbClr val="000000"/>
                </a:solidFill>
                <a:latin typeface="Calibri"/>
                <a:cs typeface="Calibri"/>
              </a:rPr>
              <a:t> </a:t>
            </a:r>
            <a:r>
              <a:rPr sz="2200" b="1" dirty="0">
                <a:solidFill>
                  <a:srgbClr val="000000"/>
                </a:solidFill>
                <a:latin typeface="Calibri"/>
                <a:cs typeface="Calibri"/>
              </a:rPr>
              <a:t>No</a:t>
            </a:r>
            <a:r>
              <a:rPr sz="2200" b="1" spc="-65" dirty="0">
                <a:solidFill>
                  <a:srgbClr val="000000"/>
                </a:solidFill>
                <a:latin typeface="Calibri"/>
                <a:cs typeface="Calibri"/>
              </a:rPr>
              <a:t> </a:t>
            </a:r>
            <a:r>
              <a:rPr sz="2200" b="1" dirty="0">
                <a:solidFill>
                  <a:srgbClr val="000000"/>
                </a:solidFill>
                <a:latin typeface="Calibri"/>
                <a:cs typeface="Calibri"/>
              </a:rPr>
              <a:t>harm</a:t>
            </a:r>
            <a:r>
              <a:rPr sz="2200" b="1" spc="-55" dirty="0">
                <a:solidFill>
                  <a:srgbClr val="000000"/>
                </a:solidFill>
                <a:latin typeface="Calibri"/>
                <a:cs typeface="Calibri"/>
              </a:rPr>
              <a:t> </a:t>
            </a:r>
            <a:r>
              <a:rPr sz="2200" b="1" dirty="0">
                <a:solidFill>
                  <a:srgbClr val="000000"/>
                </a:solidFill>
                <a:latin typeface="Calibri"/>
                <a:cs typeface="Calibri"/>
              </a:rPr>
              <a:t>to</a:t>
            </a:r>
            <a:r>
              <a:rPr sz="2200" b="1" spc="-65" dirty="0">
                <a:solidFill>
                  <a:srgbClr val="000000"/>
                </a:solidFill>
                <a:latin typeface="Calibri"/>
                <a:cs typeface="Calibri"/>
              </a:rPr>
              <a:t> </a:t>
            </a:r>
            <a:r>
              <a:rPr sz="2200" b="1" dirty="0">
                <a:solidFill>
                  <a:srgbClr val="000000"/>
                </a:solidFill>
                <a:latin typeface="Calibri"/>
                <a:cs typeface="Calibri"/>
              </a:rPr>
              <a:t>People,</a:t>
            </a:r>
            <a:r>
              <a:rPr sz="2200" b="1" spc="-20" dirty="0">
                <a:solidFill>
                  <a:srgbClr val="000000"/>
                </a:solidFill>
                <a:latin typeface="Calibri"/>
                <a:cs typeface="Calibri"/>
              </a:rPr>
              <a:t> Environment</a:t>
            </a:r>
            <a:r>
              <a:rPr sz="2200" b="1" spc="-60" dirty="0">
                <a:solidFill>
                  <a:srgbClr val="000000"/>
                </a:solidFill>
                <a:latin typeface="Calibri"/>
                <a:cs typeface="Calibri"/>
              </a:rPr>
              <a:t> </a:t>
            </a:r>
            <a:r>
              <a:rPr sz="2200" b="1" dirty="0">
                <a:solidFill>
                  <a:srgbClr val="000000"/>
                </a:solidFill>
                <a:latin typeface="Calibri"/>
                <a:cs typeface="Calibri"/>
              </a:rPr>
              <a:t>&amp;</a:t>
            </a:r>
            <a:r>
              <a:rPr sz="2200" b="1" spc="-35" dirty="0">
                <a:solidFill>
                  <a:srgbClr val="000000"/>
                </a:solidFill>
                <a:latin typeface="Calibri"/>
                <a:cs typeface="Calibri"/>
              </a:rPr>
              <a:t> </a:t>
            </a:r>
            <a:r>
              <a:rPr sz="2200" b="1" spc="-10" dirty="0">
                <a:solidFill>
                  <a:srgbClr val="000000"/>
                </a:solidFill>
                <a:latin typeface="Calibri"/>
                <a:cs typeface="Calibri"/>
              </a:rPr>
              <a:t>Society</a:t>
            </a:r>
            <a:endParaRPr sz="2200">
              <a:latin typeface="Calibri"/>
              <a:cs typeface="Calibri"/>
            </a:endParaRPr>
          </a:p>
        </p:txBody>
      </p:sp>
      <p:sp>
        <p:nvSpPr>
          <p:cNvPr id="4" name="object 4"/>
          <p:cNvSpPr txBox="1"/>
          <p:nvPr/>
        </p:nvSpPr>
        <p:spPr>
          <a:xfrm>
            <a:off x="1416797" y="3963361"/>
            <a:ext cx="1006475" cy="210185"/>
          </a:xfrm>
          <a:prstGeom prst="rect">
            <a:avLst/>
          </a:prstGeom>
        </p:spPr>
        <p:txBody>
          <a:bodyPr vert="horz" wrap="square" lIns="0" tIns="13970" rIns="0" bIns="0" rtlCol="0">
            <a:spAutoFit/>
          </a:bodyPr>
          <a:lstStyle/>
          <a:p>
            <a:pPr marL="12700">
              <a:lnSpc>
                <a:spcPct val="100000"/>
              </a:lnSpc>
              <a:spcBef>
                <a:spcPts val="110"/>
              </a:spcBef>
            </a:pPr>
            <a:r>
              <a:rPr sz="1200" b="1" dirty="0">
                <a:solidFill>
                  <a:srgbClr val="4D9C2B"/>
                </a:solidFill>
                <a:latin typeface="Calibri"/>
                <a:cs typeface="Calibri"/>
              </a:rPr>
              <a:t>Climate</a:t>
            </a:r>
            <a:r>
              <a:rPr sz="1200" b="1" spc="-50" dirty="0">
                <a:solidFill>
                  <a:srgbClr val="4D9C2B"/>
                </a:solidFill>
                <a:latin typeface="Calibri"/>
                <a:cs typeface="Calibri"/>
              </a:rPr>
              <a:t> </a:t>
            </a:r>
            <a:r>
              <a:rPr sz="1200" b="1" spc="-10" dirty="0">
                <a:solidFill>
                  <a:srgbClr val="4D9C2B"/>
                </a:solidFill>
                <a:latin typeface="Calibri"/>
                <a:cs typeface="Calibri"/>
              </a:rPr>
              <a:t>Change</a:t>
            </a:r>
            <a:endParaRPr sz="1200">
              <a:latin typeface="Calibri"/>
              <a:cs typeface="Calibri"/>
            </a:endParaRPr>
          </a:p>
        </p:txBody>
      </p:sp>
      <p:grpSp>
        <p:nvGrpSpPr>
          <p:cNvPr id="5" name="object 5"/>
          <p:cNvGrpSpPr/>
          <p:nvPr/>
        </p:nvGrpSpPr>
        <p:grpSpPr>
          <a:xfrm>
            <a:off x="629411" y="4748784"/>
            <a:ext cx="2618740" cy="88900"/>
            <a:chOff x="629411" y="4748784"/>
            <a:chExt cx="2618740" cy="88900"/>
          </a:xfrm>
        </p:grpSpPr>
        <p:pic>
          <p:nvPicPr>
            <p:cNvPr id="6" name="object 6"/>
            <p:cNvPicPr/>
            <p:nvPr/>
          </p:nvPicPr>
          <p:blipFill>
            <a:blip r:embed="rId2" cstate="print"/>
            <a:stretch>
              <a:fillRect/>
            </a:stretch>
          </p:blipFill>
          <p:spPr>
            <a:xfrm>
              <a:off x="3163824" y="4753356"/>
              <a:ext cx="82296" cy="83819"/>
            </a:xfrm>
            <a:prstGeom prst="rect">
              <a:avLst/>
            </a:prstGeom>
          </p:spPr>
        </p:pic>
        <p:pic>
          <p:nvPicPr>
            <p:cNvPr id="7" name="object 7"/>
            <p:cNvPicPr/>
            <p:nvPr/>
          </p:nvPicPr>
          <p:blipFill>
            <a:blip r:embed="rId3" cstate="print"/>
            <a:stretch>
              <a:fillRect/>
            </a:stretch>
          </p:blipFill>
          <p:spPr>
            <a:xfrm>
              <a:off x="629411" y="4748784"/>
              <a:ext cx="82295" cy="83819"/>
            </a:xfrm>
            <a:prstGeom prst="rect">
              <a:avLst/>
            </a:prstGeom>
          </p:spPr>
        </p:pic>
        <p:sp>
          <p:nvSpPr>
            <p:cNvPr id="8" name="object 8"/>
            <p:cNvSpPr/>
            <p:nvPr/>
          </p:nvSpPr>
          <p:spPr>
            <a:xfrm>
              <a:off x="664464" y="4783836"/>
              <a:ext cx="2583180" cy="20320"/>
            </a:xfrm>
            <a:custGeom>
              <a:avLst/>
              <a:gdLst/>
              <a:ahLst/>
              <a:cxnLst/>
              <a:rect l="l" t="t" r="r" b="b"/>
              <a:pathLst>
                <a:path w="2583180" h="20320">
                  <a:moveTo>
                    <a:pt x="2500896" y="4508"/>
                  </a:moveTo>
                  <a:lnTo>
                    <a:pt x="47244" y="0"/>
                  </a:lnTo>
                  <a:lnTo>
                    <a:pt x="3048" y="0"/>
                  </a:lnTo>
                  <a:lnTo>
                    <a:pt x="0" y="3048"/>
                  </a:lnTo>
                  <a:lnTo>
                    <a:pt x="0" y="10668"/>
                  </a:lnTo>
                  <a:lnTo>
                    <a:pt x="3048" y="15240"/>
                  </a:lnTo>
                  <a:lnTo>
                    <a:pt x="47244" y="15240"/>
                  </a:lnTo>
                  <a:lnTo>
                    <a:pt x="2500858" y="19735"/>
                  </a:lnTo>
                  <a:lnTo>
                    <a:pt x="2499360" y="12192"/>
                  </a:lnTo>
                  <a:lnTo>
                    <a:pt x="2499360" y="10668"/>
                  </a:lnTo>
                  <a:lnTo>
                    <a:pt x="2500896" y="4508"/>
                  </a:lnTo>
                  <a:close/>
                </a:path>
                <a:path w="2583180" h="20320">
                  <a:moveTo>
                    <a:pt x="2583167" y="12204"/>
                  </a:moveTo>
                  <a:lnTo>
                    <a:pt x="2581643" y="4584"/>
                  </a:lnTo>
                  <a:lnTo>
                    <a:pt x="2545067" y="4584"/>
                  </a:lnTo>
                  <a:lnTo>
                    <a:pt x="2548115" y="7632"/>
                  </a:lnTo>
                  <a:lnTo>
                    <a:pt x="2548115" y="16776"/>
                  </a:lnTo>
                  <a:lnTo>
                    <a:pt x="2545067" y="19824"/>
                  </a:lnTo>
                  <a:lnTo>
                    <a:pt x="2581643" y="19824"/>
                  </a:lnTo>
                  <a:lnTo>
                    <a:pt x="2583167" y="12204"/>
                  </a:lnTo>
                  <a:close/>
                </a:path>
              </a:pathLst>
            </a:custGeom>
            <a:solidFill>
              <a:srgbClr val="91CF50"/>
            </a:solidFill>
          </p:spPr>
          <p:txBody>
            <a:bodyPr wrap="square" lIns="0" tIns="0" rIns="0" bIns="0" rtlCol="0"/>
            <a:lstStyle/>
            <a:p>
              <a:endParaRPr/>
            </a:p>
          </p:txBody>
        </p:sp>
      </p:grpSp>
      <p:pic>
        <p:nvPicPr>
          <p:cNvPr id="9" name="object 9"/>
          <p:cNvPicPr/>
          <p:nvPr/>
        </p:nvPicPr>
        <p:blipFill>
          <a:blip r:embed="rId4" cstate="print"/>
          <a:stretch>
            <a:fillRect/>
          </a:stretch>
        </p:blipFill>
        <p:spPr>
          <a:xfrm>
            <a:off x="1684020" y="4346448"/>
            <a:ext cx="507491" cy="344424"/>
          </a:xfrm>
          <a:prstGeom prst="rect">
            <a:avLst/>
          </a:prstGeom>
        </p:spPr>
      </p:pic>
      <p:sp>
        <p:nvSpPr>
          <p:cNvPr id="10" name="object 10"/>
          <p:cNvSpPr txBox="1"/>
          <p:nvPr/>
        </p:nvSpPr>
        <p:spPr>
          <a:xfrm>
            <a:off x="648721" y="4903692"/>
            <a:ext cx="140144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Targeting</a:t>
            </a:r>
            <a:r>
              <a:rPr sz="1000" spc="-20" dirty="0">
                <a:latin typeface="Calibri"/>
                <a:cs typeface="Calibri"/>
              </a:rPr>
              <a:t> Net</a:t>
            </a:r>
            <a:r>
              <a:rPr sz="1000" spc="-40" dirty="0">
                <a:latin typeface="Calibri"/>
                <a:cs typeface="Calibri"/>
              </a:rPr>
              <a:t> </a:t>
            </a:r>
            <a:r>
              <a:rPr sz="1000" dirty="0">
                <a:latin typeface="Calibri"/>
                <a:cs typeface="Calibri"/>
              </a:rPr>
              <a:t>Zero</a:t>
            </a:r>
            <a:r>
              <a:rPr sz="1000" spc="-25" dirty="0">
                <a:latin typeface="Calibri"/>
                <a:cs typeface="Calibri"/>
              </a:rPr>
              <a:t> </a:t>
            </a:r>
            <a:r>
              <a:rPr sz="1000" dirty="0">
                <a:latin typeface="Calibri"/>
                <a:cs typeface="Calibri"/>
              </a:rPr>
              <a:t>by</a:t>
            </a:r>
            <a:r>
              <a:rPr sz="1000" spc="-10" dirty="0">
                <a:latin typeface="Calibri"/>
                <a:cs typeface="Calibri"/>
              </a:rPr>
              <a:t> </a:t>
            </a:r>
            <a:r>
              <a:rPr sz="1000" spc="-20" dirty="0">
                <a:latin typeface="Calibri"/>
                <a:cs typeface="Calibri"/>
              </a:rPr>
              <a:t>2050</a:t>
            </a:r>
            <a:endParaRPr sz="1000">
              <a:latin typeface="Calibri"/>
              <a:cs typeface="Calibri"/>
            </a:endParaRPr>
          </a:p>
        </p:txBody>
      </p:sp>
      <p:sp>
        <p:nvSpPr>
          <p:cNvPr id="11" name="object 11"/>
          <p:cNvSpPr txBox="1"/>
          <p:nvPr/>
        </p:nvSpPr>
        <p:spPr>
          <a:xfrm>
            <a:off x="623321" y="5187146"/>
            <a:ext cx="2583815" cy="321945"/>
          </a:xfrm>
          <a:prstGeom prst="rect">
            <a:avLst/>
          </a:prstGeom>
        </p:spPr>
        <p:txBody>
          <a:bodyPr vert="horz" wrap="square" lIns="0" tIns="22860" rIns="0" bIns="0" rtlCol="0">
            <a:spAutoFit/>
          </a:bodyPr>
          <a:lstStyle/>
          <a:p>
            <a:pPr marL="38100" marR="30480">
              <a:lnSpc>
                <a:spcPts val="1140"/>
              </a:lnSpc>
              <a:spcBef>
                <a:spcPts val="180"/>
              </a:spcBef>
            </a:pPr>
            <a:r>
              <a:rPr sz="1000" dirty="0">
                <a:latin typeface="Calibri"/>
                <a:cs typeface="Calibri"/>
              </a:rPr>
              <a:t>42%</a:t>
            </a:r>
            <a:r>
              <a:rPr sz="1000" spc="80" dirty="0">
                <a:latin typeface="Calibri"/>
                <a:cs typeface="Calibri"/>
              </a:rPr>
              <a:t> </a:t>
            </a:r>
            <a:r>
              <a:rPr sz="1000" dirty="0">
                <a:latin typeface="Calibri"/>
                <a:cs typeface="Calibri"/>
              </a:rPr>
              <a:t>reduction</a:t>
            </a:r>
            <a:r>
              <a:rPr sz="1000" spc="55" dirty="0">
                <a:latin typeface="Calibri"/>
                <a:cs typeface="Calibri"/>
              </a:rPr>
              <a:t> </a:t>
            </a:r>
            <a:r>
              <a:rPr sz="1000" dirty="0">
                <a:latin typeface="Calibri"/>
                <a:cs typeface="Calibri"/>
              </a:rPr>
              <a:t>of</a:t>
            </a:r>
            <a:r>
              <a:rPr sz="1000" spc="90" dirty="0">
                <a:latin typeface="Calibri"/>
                <a:cs typeface="Calibri"/>
              </a:rPr>
              <a:t> </a:t>
            </a:r>
            <a:r>
              <a:rPr sz="1000" dirty="0">
                <a:latin typeface="Calibri"/>
                <a:cs typeface="Calibri"/>
              </a:rPr>
              <a:t>CO</a:t>
            </a:r>
            <a:r>
              <a:rPr sz="975" baseline="-17094" dirty="0">
                <a:latin typeface="Calibri"/>
                <a:cs typeface="Calibri"/>
              </a:rPr>
              <a:t>2</a:t>
            </a:r>
            <a:r>
              <a:rPr sz="975" spc="247" baseline="-17094" dirty="0">
                <a:latin typeface="Calibri"/>
                <a:cs typeface="Calibri"/>
              </a:rPr>
              <a:t> </a:t>
            </a:r>
            <a:r>
              <a:rPr sz="1000" dirty="0">
                <a:latin typeface="Calibri"/>
                <a:cs typeface="Calibri"/>
              </a:rPr>
              <a:t>to</a:t>
            </a:r>
            <a:r>
              <a:rPr sz="1000" spc="85" dirty="0">
                <a:latin typeface="Calibri"/>
                <a:cs typeface="Calibri"/>
              </a:rPr>
              <a:t> </a:t>
            </a:r>
            <a:r>
              <a:rPr sz="1000" dirty="0">
                <a:latin typeface="Calibri"/>
                <a:cs typeface="Calibri"/>
              </a:rPr>
              <a:t>1.95</a:t>
            </a:r>
            <a:r>
              <a:rPr sz="1000" spc="75" dirty="0">
                <a:latin typeface="Calibri"/>
                <a:cs typeface="Calibri"/>
              </a:rPr>
              <a:t> </a:t>
            </a:r>
            <a:r>
              <a:rPr sz="1000" dirty="0">
                <a:latin typeface="Calibri"/>
                <a:cs typeface="Calibri"/>
              </a:rPr>
              <a:t>tCO</a:t>
            </a:r>
            <a:r>
              <a:rPr sz="975" baseline="-17094" dirty="0">
                <a:latin typeface="Calibri"/>
                <a:cs typeface="Calibri"/>
              </a:rPr>
              <a:t>2</a:t>
            </a:r>
            <a:r>
              <a:rPr sz="1000" dirty="0">
                <a:latin typeface="Calibri"/>
                <a:cs typeface="Calibri"/>
              </a:rPr>
              <a:t>/tcs</a:t>
            </a:r>
            <a:r>
              <a:rPr sz="1000" spc="65" dirty="0">
                <a:latin typeface="Calibri"/>
                <a:cs typeface="Calibri"/>
              </a:rPr>
              <a:t> </a:t>
            </a:r>
            <a:r>
              <a:rPr sz="1000" dirty="0">
                <a:latin typeface="Calibri"/>
                <a:cs typeface="Calibri"/>
              </a:rPr>
              <a:t>by</a:t>
            </a:r>
            <a:r>
              <a:rPr sz="1000" spc="85" dirty="0">
                <a:latin typeface="Calibri"/>
                <a:cs typeface="Calibri"/>
              </a:rPr>
              <a:t> </a:t>
            </a:r>
            <a:r>
              <a:rPr sz="1000" spc="-20" dirty="0">
                <a:latin typeface="Calibri"/>
                <a:cs typeface="Calibri"/>
              </a:rPr>
              <a:t>FY30, </a:t>
            </a:r>
            <a:r>
              <a:rPr sz="1000" spc="-10" dirty="0">
                <a:latin typeface="Calibri"/>
                <a:cs typeface="Calibri"/>
              </a:rPr>
              <a:t>aligned</a:t>
            </a:r>
            <a:r>
              <a:rPr sz="1000" spc="-5" dirty="0">
                <a:latin typeface="Calibri"/>
                <a:cs typeface="Calibri"/>
              </a:rPr>
              <a:t> </a:t>
            </a:r>
            <a:r>
              <a:rPr sz="1000" spc="-10" dirty="0">
                <a:latin typeface="Calibri"/>
                <a:cs typeface="Calibri"/>
              </a:rPr>
              <a:t>with</a:t>
            </a:r>
            <a:r>
              <a:rPr sz="1000" spc="-25" dirty="0">
                <a:latin typeface="Calibri"/>
                <a:cs typeface="Calibri"/>
              </a:rPr>
              <a:t> </a:t>
            </a:r>
            <a:r>
              <a:rPr sz="1000" spc="-10" dirty="0">
                <a:latin typeface="Calibri"/>
                <a:cs typeface="Calibri"/>
              </a:rPr>
              <a:t>India’s</a:t>
            </a:r>
            <a:r>
              <a:rPr sz="1000" spc="-30" dirty="0">
                <a:latin typeface="Calibri"/>
                <a:cs typeface="Calibri"/>
              </a:rPr>
              <a:t> </a:t>
            </a:r>
            <a:r>
              <a:rPr sz="1000" spc="-20" dirty="0">
                <a:latin typeface="Calibri"/>
                <a:cs typeface="Calibri"/>
              </a:rPr>
              <a:t>NDC’s</a:t>
            </a:r>
            <a:endParaRPr sz="1000">
              <a:latin typeface="Calibri"/>
              <a:cs typeface="Calibri"/>
            </a:endParaRPr>
          </a:p>
        </p:txBody>
      </p:sp>
      <p:sp>
        <p:nvSpPr>
          <p:cNvPr id="12" name="object 12"/>
          <p:cNvSpPr txBox="1"/>
          <p:nvPr/>
        </p:nvSpPr>
        <p:spPr>
          <a:xfrm>
            <a:off x="648721" y="5601693"/>
            <a:ext cx="1903095"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Increased </a:t>
            </a:r>
            <a:r>
              <a:rPr sz="1000" dirty="0">
                <a:latin typeface="Calibri"/>
                <a:cs typeface="Calibri"/>
              </a:rPr>
              <a:t>use of</a:t>
            </a:r>
            <a:r>
              <a:rPr sz="1000" spc="-10" dirty="0">
                <a:latin typeface="Calibri"/>
                <a:cs typeface="Calibri"/>
              </a:rPr>
              <a:t> scrap</a:t>
            </a:r>
            <a:r>
              <a:rPr sz="1000" spc="-30" dirty="0">
                <a:latin typeface="Calibri"/>
                <a:cs typeface="Calibri"/>
              </a:rPr>
              <a:t> </a:t>
            </a:r>
            <a:r>
              <a:rPr sz="1000" dirty="0">
                <a:latin typeface="Calibri"/>
                <a:cs typeface="Calibri"/>
              </a:rPr>
              <a:t>in </a:t>
            </a:r>
            <a:r>
              <a:rPr sz="1000" spc="-10" dirty="0">
                <a:latin typeface="Calibri"/>
                <a:cs typeface="Calibri"/>
              </a:rPr>
              <a:t>steelmaking</a:t>
            </a:r>
            <a:endParaRPr sz="1000">
              <a:latin typeface="Calibri"/>
              <a:cs typeface="Calibri"/>
            </a:endParaRPr>
          </a:p>
        </p:txBody>
      </p:sp>
      <p:sp>
        <p:nvSpPr>
          <p:cNvPr id="13" name="object 13"/>
          <p:cNvSpPr txBox="1"/>
          <p:nvPr/>
        </p:nvSpPr>
        <p:spPr>
          <a:xfrm>
            <a:off x="610621" y="5888158"/>
            <a:ext cx="8711565" cy="762635"/>
          </a:xfrm>
          <a:prstGeom prst="rect">
            <a:avLst/>
          </a:prstGeom>
        </p:spPr>
        <p:txBody>
          <a:bodyPr vert="horz" wrap="square" lIns="0" tIns="22860" rIns="0" bIns="0" rtlCol="0">
            <a:spAutoFit/>
          </a:bodyPr>
          <a:lstStyle/>
          <a:p>
            <a:pPr marL="50800" marR="6153785">
              <a:lnSpc>
                <a:spcPts val="1140"/>
              </a:lnSpc>
              <a:spcBef>
                <a:spcPts val="180"/>
              </a:spcBef>
            </a:pPr>
            <a:r>
              <a:rPr sz="1000" dirty="0">
                <a:latin typeface="Calibri"/>
                <a:cs typeface="Calibri"/>
              </a:rPr>
              <a:t>Adoption</a:t>
            </a:r>
            <a:r>
              <a:rPr sz="1000" spc="105" dirty="0">
                <a:latin typeface="Calibri"/>
                <a:cs typeface="Calibri"/>
              </a:rPr>
              <a:t> </a:t>
            </a:r>
            <a:r>
              <a:rPr sz="1000" dirty="0">
                <a:latin typeface="Calibri"/>
                <a:cs typeface="Calibri"/>
              </a:rPr>
              <a:t>of</a:t>
            </a:r>
            <a:r>
              <a:rPr sz="1000" spc="130" dirty="0">
                <a:latin typeface="Calibri"/>
                <a:cs typeface="Calibri"/>
              </a:rPr>
              <a:t> </a:t>
            </a:r>
            <a:r>
              <a:rPr sz="1000" dirty="0">
                <a:latin typeface="Calibri"/>
                <a:cs typeface="Calibri"/>
              </a:rPr>
              <a:t>disruptive</a:t>
            </a:r>
            <a:r>
              <a:rPr sz="1000" spc="130" dirty="0">
                <a:latin typeface="Calibri"/>
                <a:cs typeface="Calibri"/>
              </a:rPr>
              <a:t> </a:t>
            </a:r>
            <a:r>
              <a:rPr sz="1000" dirty="0">
                <a:latin typeface="Calibri"/>
                <a:cs typeface="Calibri"/>
              </a:rPr>
              <a:t>technologies</a:t>
            </a:r>
            <a:r>
              <a:rPr sz="1000" spc="110" dirty="0">
                <a:latin typeface="Calibri"/>
                <a:cs typeface="Calibri"/>
              </a:rPr>
              <a:t> </a:t>
            </a:r>
            <a:r>
              <a:rPr sz="1000" dirty="0">
                <a:latin typeface="Calibri"/>
                <a:cs typeface="Calibri"/>
              </a:rPr>
              <a:t>(Green</a:t>
            </a:r>
            <a:r>
              <a:rPr sz="1000" spc="130" dirty="0">
                <a:latin typeface="Calibri"/>
                <a:cs typeface="Calibri"/>
              </a:rPr>
              <a:t> </a:t>
            </a:r>
            <a:r>
              <a:rPr sz="1000" spc="-25" dirty="0">
                <a:latin typeface="Calibri"/>
                <a:cs typeface="Calibri"/>
              </a:rPr>
              <a:t>H</a:t>
            </a:r>
            <a:r>
              <a:rPr sz="975" spc="-37" baseline="-17094" dirty="0">
                <a:latin typeface="Calibri"/>
                <a:cs typeface="Calibri"/>
              </a:rPr>
              <a:t>2</a:t>
            </a:r>
            <a:r>
              <a:rPr sz="1000" spc="-25" dirty="0">
                <a:latin typeface="Calibri"/>
                <a:cs typeface="Calibri"/>
              </a:rPr>
              <a:t>,</a:t>
            </a:r>
            <a:r>
              <a:rPr sz="1000" spc="-10" dirty="0">
                <a:latin typeface="Calibri"/>
                <a:cs typeface="Calibri"/>
              </a:rPr>
              <a:t> CCUS,</a:t>
            </a:r>
            <a:r>
              <a:rPr sz="1000" spc="-30" dirty="0">
                <a:latin typeface="Calibri"/>
                <a:cs typeface="Calibri"/>
              </a:rPr>
              <a:t> </a:t>
            </a:r>
            <a:r>
              <a:rPr sz="1000" spc="-10" dirty="0">
                <a:latin typeface="Calibri"/>
                <a:cs typeface="Calibri"/>
              </a:rPr>
              <a:t>etc.)</a:t>
            </a:r>
            <a:r>
              <a:rPr sz="1000" spc="-50" dirty="0">
                <a:latin typeface="Calibri"/>
                <a:cs typeface="Calibri"/>
              </a:rPr>
              <a:t> </a:t>
            </a:r>
            <a:r>
              <a:rPr sz="1000" dirty="0">
                <a:latin typeface="Calibri"/>
                <a:cs typeface="Calibri"/>
              </a:rPr>
              <a:t>in</a:t>
            </a:r>
            <a:r>
              <a:rPr sz="1000" spc="-10" dirty="0">
                <a:latin typeface="Calibri"/>
                <a:cs typeface="Calibri"/>
              </a:rPr>
              <a:t> </a:t>
            </a:r>
            <a:r>
              <a:rPr sz="1000" dirty="0">
                <a:latin typeface="Calibri"/>
                <a:cs typeface="Calibri"/>
              </a:rPr>
              <a:t>a</a:t>
            </a:r>
            <a:r>
              <a:rPr sz="1000" spc="-50" dirty="0">
                <a:latin typeface="Calibri"/>
                <a:cs typeface="Calibri"/>
              </a:rPr>
              <a:t> </a:t>
            </a:r>
            <a:r>
              <a:rPr sz="1000" spc="-10" dirty="0">
                <a:latin typeface="Calibri"/>
                <a:cs typeface="Calibri"/>
              </a:rPr>
              <a:t>progressive</a:t>
            </a:r>
            <a:r>
              <a:rPr sz="1000" spc="30" dirty="0">
                <a:latin typeface="Calibri"/>
                <a:cs typeface="Calibri"/>
              </a:rPr>
              <a:t> </a:t>
            </a:r>
            <a:r>
              <a:rPr sz="1000" spc="-10" dirty="0">
                <a:latin typeface="Calibri"/>
                <a:cs typeface="Calibri"/>
              </a:rPr>
              <a:t>manner</a:t>
            </a:r>
            <a:endParaRPr sz="1000">
              <a:latin typeface="Calibri"/>
              <a:cs typeface="Calibri"/>
            </a:endParaRPr>
          </a:p>
          <a:p>
            <a:pPr>
              <a:lnSpc>
                <a:spcPct val="100000"/>
              </a:lnSpc>
              <a:spcBef>
                <a:spcPts val="105"/>
              </a:spcBef>
            </a:pPr>
            <a:endParaRPr sz="1000">
              <a:latin typeface="Calibri"/>
              <a:cs typeface="Calibri"/>
            </a:endParaRPr>
          </a:p>
          <a:p>
            <a:pPr marL="2407920" marR="17780">
              <a:lnSpc>
                <a:spcPct val="103600"/>
              </a:lnSpc>
            </a:pPr>
            <a:r>
              <a:rPr sz="850" dirty="0">
                <a:latin typeface="Calibri"/>
                <a:cs typeface="Calibri"/>
              </a:rPr>
              <a:t>Target</a:t>
            </a:r>
            <a:r>
              <a:rPr sz="850" spc="25" dirty="0">
                <a:latin typeface="Calibri"/>
                <a:cs typeface="Calibri"/>
              </a:rPr>
              <a:t> </a:t>
            </a:r>
            <a:r>
              <a:rPr sz="850" dirty="0">
                <a:latin typeface="Calibri"/>
                <a:cs typeface="Calibri"/>
              </a:rPr>
              <a:t>reduction</a:t>
            </a:r>
            <a:r>
              <a:rPr sz="850" spc="70" dirty="0">
                <a:latin typeface="Calibri"/>
                <a:cs typeface="Calibri"/>
              </a:rPr>
              <a:t> </a:t>
            </a:r>
            <a:r>
              <a:rPr sz="850" dirty="0">
                <a:latin typeface="Calibri"/>
                <a:cs typeface="Calibri"/>
              </a:rPr>
              <a:t>for</a:t>
            </a:r>
            <a:r>
              <a:rPr sz="850" spc="5" dirty="0">
                <a:latin typeface="Calibri"/>
                <a:cs typeface="Calibri"/>
              </a:rPr>
              <a:t> </a:t>
            </a:r>
            <a:r>
              <a:rPr sz="850" dirty="0">
                <a:latin typeface="Calibri"/>
                <a:cs typeface="Calibri"/>
              </a:rPr>
              <a:t>CO2</a:t>
            </a:r>
            <a:r>
              <a:rPr sz="850" spc="-5" dirty="0">
                <a:latin typeface="Calibri"/>
                <a:cs typeface="Calibri"/>
              </a:rPr>
              <a:t> </a:t>
            </a:r>
            <a:r>
              <a:rPr sz="850" spc="-10" dirty="0">
                <a:latin typeface="Calibri"/>
                <a:cs typeface="Calibri"/>
              </a:rPr>
              <a:t>emissions,</a:t>
            </a:r>
            <a:r>
              <a:rPr sz="850" spc="5" dirty="0">
                <a:latin typeface="Calibri"/>
                <a:cs typeface="Calibri"/>
              </a:rPr>
              <a:t> </a:t>
            </a:r>
            <a:r>
              <a:rPr sz="850" dirty="0">
                <a:latin typeface="Calibri"/>
                <a:cs typeface="Calibri"/>
              </a:rPr>
              <a:t>specific</a:t>
            </a:r>
            <a:r>
              <a:rPr sz="850" spc="70" dirty="0">
                <a:latin typeface="Calibri"/>
                <a:cs typeface="Calibri"/>
              </a:rPr>
              <a:t> </a:t>
            </a:r>
            <a:r>
              <a:rPr sz="850" dirty="0">
                <a:latin typeface="Calibri"/>
                <a:cs typeface="Calibri"/>
              </a:rPr>
              <a:t>energy</a:t>
            </a:r>
            <a:r>
              <a:rPr sz="850" spc="45" dirty="0">
                <a:latin typeface="Calibri"/>
                <a:cs typeface="Calibri"/>
              </a:rPr>
              <a:t> </a:t>
            </a:r>
            <a:r>
              <a:rPr sz="850" dirty="0">
                <a:latin typeface="Calibri"/>
                <a:cs typeface="Calibri"/>
              </a:rPr>
              <a:t>consumption,</a:t>
            </a:r>
            <a:r>
              <a:rPr sz="850" spc="80" dirty="0">
                <a:latin typeface="Calibri"/>
                <a:cs typeface="Calibri"/>
              </a:rPr>
              <a:t> </a:t>
            </a:r>
            <a:r>
              <a:rPr sz="850" spc="-10" dirty="0">
                <a:latin typeface="Calibri"/>
                <a:cs typeface="Calibri"/>
              </a:rPr>
              <a:t>specific</a:t>
            </a:r>
            <a:r>
              <a:rPr sz="850" spc="35" dirty="0">
                <a:latin typeface="Calibri"/>
                <a:cs typeface="Calibri"/>
              </a:rPr>
              <a:t> </a:t>
            </a:r>
            <a:r>
              <a:rPr sz="850" dirty="0">
                <a:latin typeface="Calibri"/>
                <a:cs typeface="Calibri"/>
              </a:rPr>
              <a:t>water</a:t>
            </a:r>
            <a:r>
              <a:rPr sz="850" spc="30" dirty="0">
                <a:latin typeface="Calibri"/>
                <a:cs typeface="Calibri"/>
              </a:rPr>
              <a:t> </a:t>
            </a:r>
            <a:r>
              <a:rPr sz="850" dirty="0">
                <a:latin typeface="Calibri"/>
                <a:cs typeface="Calibri"/>
              </a:rPr>
              <a:t>consumption,</a:t>
            </a:r>
            <a:r>
              <a:rPr sz="850" spc="80" dirty="0">
                <a:latin typeface="Calibri"/>
                <a:cs typeface="Calibri"/>
              </a:rPr>
              <a:t> </a:t>
            </a:r>
            <a:r>
              <a:rPr sz="850" dirty="0">
                <a:latin typeface="Calibri"/>
                <a:cs typeface="Calibri"/>
              </a:rPr>
              <a:t>specific</a:t>
            </a:r>
            <a:r>
              <a:rPr sz="850" spc="55" dirty="0">
                <a:latin typeface="Calibri"/>
                <a:cs typeface="Calibri"/>
              </a:rPr>
              <a:t> </a:t>
            </a:r>
            <a:r>
              <a:rPr sz="850" dirty="0">
                <a:latin typeface="Calibri"/>
                <a:cs typeface="Calibri"/>
              </a:rPr>
              <a:t>process</a:t>
            </a:r>
            <a:r>
              <a:rPr sz="850" spc="30" dirty="0">
                <a:latin typeface="Calibri"/>
                <a:cs typeface="Calibri"/>
              </a:rPr>
              <a:t> </a:t>
            </a:r>
            <a:r>
              <a:rPr sz="850" dirty="0">
                <a:latin typeface="Calibri"/>
                <a:cs typeface="Calibri"/>
              </a:rPr>
              <a:t>dust</a:t>
            </a:r>
            <a:r>
              <a:rPr sz="850" spc="25" dirty="0">
                <a:latin typeface="Calibri"/>
                <a:cs typeface="Calibri"/>
              </a:rPr>
              <a:t> </a:t>
            </a:r>
            <a:r>
              <a:rPr sz="850" spc="-10" dirty="0">
                <a:latin typeface="Calibri"/>
                <a:cs typeface="Calibri"/>
              </a:rPr>
              <a:t>emissions,</a:t>
            </a:r>
            <a:r>
              <a:rPr sz="850" spc="15" dirty="0">
                <a:latin typeface="Calibri"/>
                <a:cs typeface="Calibri"/>
              </a:rPr>
              <a:t> </a:t>
            </a:r>
            <a:r>
              <a:rPr sz="850" dirty="0">
                <a:latin typeface="Calibri"/>
                <a:cs typeface="Calibri"/>
              </a:rPr>
              <a:t>SOx</a:t>
            </a:r>
            <a:r>
              <a:rPr sz="850" spc="-5" dirty="0">
                <a:latin typeface="Calibri"/>
                <a:cs typeface="Calibri"/>
              </a:rPr>
              <a:t> </a:t>
            </a:r>
            <a:r>
              <a:rPr sz="850" dirty="0">
                <a:latin typeface="Calibri"/>
                <a:cs typeface="Calibri"/>
              </a:rPr>
              <a:t>and</a:t>
            </a:r>
            <a:r>
              <a:rPr sz="850" spc="45" dirty="0">
                <a:latin typeface="Calibri"/>
                <a:cs typeface="Calibri"/>
              </a:rPr>
              <a:t> </a:t>
            </a:r>
            <a:r>
              <a:rPr sz="850" spc="-25" dirty="0">
                <a:latin typeface="Calibri"/>
                <a:cs typeface="Calibri"/>
              </a:rPr>
              <a:t>NOx</a:t>
            </a:r>
            <a:r>
              <a:rPr sz="850" spc="500" dirty="0">
                <a:latin typeface="Calibri"/>
                <a:cs typeface="Calibri"/>
              </a:rPr>
              <a:t> </a:t>
            </a:r>
            <a:r>
              <a:rPr sz="850" dirty="0">
                <a:latin typeface="Calibri"/>
                <a:cs typeface="Calibri"/>
              </a:rPr>
              <a:t>emissions</a:t>
            </a:r>
            <a:r>
              <a:rPr sz="850" spc="20" dirty="0">
                <a:latin typeface="Calibri"/>
                <a:cs typeface="Calibri"/>
              </a:rPr>
              <a:t> </a:t>
            </a:r>
            <a:r>
              <a:rPr sz="850" dirty="0">
                <a:latin typeface="Calibri"/>
                <a:cs typeface="Calibri"/>
              </a:rPr>
              <a:t>by</a:t>
            </a:r>
            <a:r>
              <a:rPr sz="850" spc="25" dirty="0">
                <a:latin typeface="Calibri"/>
                <a:cs typeface="Calibri"/>
              </a:rPr>
              <a:t> </a:t>
            </a:r>
            <a:r>
              <a:rPr sz="850" dirty="0">
                <a:latin typeface="Calibri"/>
                <a:cs typeface="Calibri"/>
              </a:rPr>
              <a:t>2030</a:t>
            </a:r>
            <a:r>
              <a:rPr sz="850" spc="-5" dirty="0">
                <a:latin typeface="Calibri"/>
                <a:cs typeface="Calibri"/>
              </a:rPr>
              <a:t> </a:t>
            </a:r>
            <a:r>
              <a:rPr sz="850" dirty="0">
                <a:latin typeface="Calibri"/>
                <a:cs typeface="Calibri"/>
              </a:rPr>
              <a:t>is from</a:t>
            </a:r>
            <a:r>
              <a:rPr sz="850" spc="45" dirty="0">
                <a:latin typeface="Calibri"/>
                <a:cs typeface="Calibri"/>
              </a:rPr>
              <a:t> </a:t>
            </a:r>
            <a:r>
              <a:rPr sz="850" dirty="0">
                <a:latin typeface="Calibri"/>
                <a:cs typeface="Calibri"/>
              </a:rPr>
              <a:t>baseline</a:t>
            </a:r>
            <a:r>
              <a:rPr sz="850" spc="60" dirty="0">
                <a:latin typeface="Calibri"/>
                <a:cs typeface="Calibri"/>
              </a:rPr>
              <a:t> </a:t>
            </a:r>
            <a:r>
              <a:rPr sz="850" dirty="0">
                <a:latin typeface="Calibri"/>
                <a:cs typeface="Calibri"/>
              </a:rPr>
              <a:t>2005</a:t>
            </a:r>
            <a:r>
              <a:rPr sz="850" spc="-5" dirty="0">
                <a:latin typeface="Calibri"/>
                <a:cs typeface="Calibri"/>
              </a:rPr>
              <a:t> </a:t>
            </a:r>
            <a:r>
              <a:rPr sz="850" spc="-10" dirty="0">
                <a:latin typeface="Calibri"/>
                <a:cs typeface="Calibri"/>
              </a:rPr>
              <a:t>levels</a:t>
            </a:r>
            <a:endParaRPr sz="850">
              <a:latin typeface="Calibri"/>
              <a:cs typeface="Calibri"/>
            </a:endParaRPr>
          </a:p>
        </p:txBody>
      </p:sp>
      <p:pic>
        <p:nvPicPr>
          <p:cNvPr id="14" name="object 14"/>
          <p:cNvPicPr/>
          <p:nvPr/>
        </p:nvPicPr>
        <p:blipFill>
          <a:blip r:embed="rId5" cstate="print"/>
          <a:stretch>
            <a:fillRect/>
          </a:stretch>
        </p:blipFill>
        <p:spPr>
          <a:xfrm>
            <a:off x="8421623" y="2124455"/>
            <a:ext cx="384047" cy="396239"/>
          </a:xfrm>
          <a:prstGeom prst="rect">
            <a:avLst/>
          </a:prstGeom>
        </p:spPr>
      </p:pic>
      <p:grpSp>
        <p:nvGrpSpPr>
          <p:cNvPr id="15" name="object 15"/>
          <p:cNvGrpSpPr/>
          <p:nvPr/>
        </p:nvGrpSpPr>
        <p:grpSpPr>
          <a:xfrm>
            <a:off x="7502652" y="2561843"/>
            <a:ext cx="2011680" cy="93345"/>
            <a:chOff x="7502652" y="2561843"/>
            <a:chExt cx="2011680" cy="93345"/>
          </a:xfrm>
        </p:grpSpPr>
        <p:sp>
          <p:nvSpPr>
            <p:cNvPr id="16" name="object 16"/>
            <p:cNvSpPr/>
            <p:nvPr/>
          </p:nvSpPr>
          <p:spPr>
            <a:xfrm>
              <a:off x="9432036" y="2619755"/>
              <a:ext cx="81280" cy="35560"/>
            </a:xfrm>
            <a:custGeom>
              <a:avLst/>
              <a:gdLst/>
              <a:ahLst/>
              <a:cxnLst/>
              <a:rect l="l" t="t" r="r" b="b"/>
              <a:pathLst>
                <a:path w="81279" h="35560">
                  <a:moveTo>
                    <a:pt x="39624" y="35052"/>
                  </a:moveTo>
                  <a:lnTo>
                    <a:pt x="24384" y="32004"/>
                  </a:lnTo>
                  <a:lnTo>
                    <a:pt x="10668" y="22860"/>
                  </a:lnTo>
                  <a:lnTo>
                    <a:pt x="1524" y="9144"/>
                  </a:lnTo>
                  <a:lnTo>
                    <a:pt x="0" y="0"/>
                  </a:lnTo>
                  <a:lnTo>
                    <a:pt x="80772" y="0"/>
                  </a:lnTo>
                  <a:lnTo>
                    <a:pt x="79248" y="9144"/>
                  </a:lnTo>
                  <a:lnTo>
                    <a:pt x="70104" y="22860"/>
                  </a:lnTo>
                  <a:lnTo>
                    <a:pt x="56388" y="32004"/>
                  </a:lnTo>
                  <a:lnTo>
                    <a:pt x="39624" y="35052"/>
                  </a:lnTo>
                  <a:close/>
                </a:path>
              </a:pathLst>
            </a:custGeom>
            <a:solidFill>
              <a:srgbClr val="BF504D"/>
            </a:solidFill>
          </p:spPr>
          <p:txBody>
            <a:bodyPr wrap="square" lIns="0" tIns="0" rIns="0" bIns="0" rtlCol="0"/>
            <a:lstStyle/>
            <a:p>
              <a:endParaRPr/>
            </a:p>
          </p:txBody>
        </p:sp>
        <p:pic>
          <p:nvPicPr>
            <p:cNvPr id="17" name="object 17"/>
            <p:cNvPicPr/>
            <p:nvPr/>
          </p:nvPicPr>
          <p:blipFill>
            <a:blip r:embed="rId6" cstate="print"/>
            <a:stretch>
              <a:fillRect/>
            </a:stretch>
          </p:blipFill>
          <p:spPr>
            <a:xfrm>
              <a:off x="7502652" y="2561843"/>
              <a:ext cx="82296" cy="83820"/>
            </a:xfrm>
            <a:prstGeom prst="rect">
              <a:avLst/>
            </a:prstGeom>
          </p:spPr>
        </p:pic>
        <p:sp>
          <p:nvSpPr>
            <p:cNvPr id="18" name="object 18"/>
            <p:cNvSpPr/>
            <p:nvPr/>
          </p:nvSpPr>
          <p:spPr>
            <a:xfrm>
              <a:off x="7537704" y="2571000"/>
              <a:ext cx="1976755" cy="48895"/>
            </a:xfrm>
            <a:custGeom>
              <a:avLst/>
              <a:gdLst/>
              <a:ahLst/>
              <a:cxnLst/>
              <a:rect l="l" t="t" r="r" b="b"/>
              <a:pathLst>
                <a:path w="1976754" h="48894">
                  <a:moveTo>
                    <a:pt x="1976615" y="41135"/>
                  </a:moveTo>
                  <a:lnTo>
                    <a:pt x="1973567" y="25895"/>
                  </a:lnTo>
                  <a:lnTo>
                    <a:pt x="1964423" y="12179"/>
                  </a:lnTo>
                  <a:lnTo>
                    <a:pt x="1950707" y="3035"/>
                  </a:lnTo>
                  <a:lnTo>
                    <a:pt x="1935467" y="0"/>
                  </a:lnTo>
                  <a:lnTo>
                    <a:pt x="1917192" y="3035"/>
                  </a:lnTo>
                  <a:lnTo>
                    <a:pt x="1918703" y="3035"/>
                  </a:lnTo>
                  <a:lnTo>
                    <a:pt x="1904987" y="12179"/>
                  </a:lnTo>
                  <a:lnTo>
                    <a:pt x="1895843" y="24371"/>
                  </a:lnTo>
                  <a:lnTo>
                    <a:pt x="1894319" y="35039"/>
                  </a:lnTo>
                  <a:lnTo>
                    <a:pt x="1938515" y="35039"/>
                  </a:lnTo>
                  <a:lnTo>
                    <a:pt x="1941563" y="38087"/>
                  </a:lnTo>
                  <a:lnTo>
                    <a:pt x="1938515" y="35052"/>
                  </a:lnTo>
                  <a:lnTo>
                    <a:pt x="1894332" y="35052"/>
                  </a:lnTo>
                  <a:lnTo>
                    <a:pt x="47244" y="25908"/>
                  </a:lnTo>
                  <a:lnTo>
                    <a:pt x="48768" y="32004"/>
                  </a:lnTo>
                  <a:lnTo>
                    <a:pt x="48768" y="33528"/>
                  </a:lnTo>
                  <a:lnTo>
                    <a:pt x="47244" y="25908"/>
                  </a:lnTo>
                  <a:lnTo>
                    <a:pt x="6096" y="25908"/>
                  </a:lnTo>
                  <a:lnTo>
                    <a:pt x="3048" y="25908"/>
                  </a:lnTo>
                  <a:lnTo>
                    <a:pt x="0" y="28956"/>
                  </a:lnTo>
                  <a:lnTo>
                    <a:pt x="0" y="36576"/>
                  </a:lnTo>
                  <a:lnTo>
                    <a:pt x="3048" y="39624"/>
                  </a:lnTo>
                  <a:lnTo>
                    <a:pt x="47244" y="39624"/>
                  </a:lnTo>
                  <a:lnTo>
                    <a:pt x="1894306" y="48768"/>
                  </a:lnTo>
                  <a:lnTo>
                    <a:pt x="1938515" y="48768"/>
                  </a:lnTo>
                  <a:lnTo>
                    <a:pt x="1975091" y="48755"/>
                  </a:lnTo>
                  <a:lnTo>
                    <a:pt x="1976615" y="41135"/>
                  </a:lnTo>
                  <a:close/>
                </a:path>
              </a:pathLst>
            </a:custGeom>
            <a:solidFill>
              <a:srgbClr val="BF504D"/>
            </a:solidFill>
          </p:spPr>
          <p:txBody>
            <a:bodyPr wrap="square" lIns="0" tIns="0" rIns="0" bIns="0" rtlCol="0"/>
            <a:lstStyle/>
            <a:p>
              <a:endParaRPr/>
            </a:p>
          </p:txBody>
        </p:sp>
      </p:grpSp>
      <p:sp>
        <p:nvSpPr>
          <p:cNvPr id="19" name="object 19"/>
          <p:cNvSpPr txBox="1"/>
          <p:nvPr/>
        </p:nvSpPr>
        <p:spPr>
          <a:xfrm>
            <a:off x="7534061" y="2722851"/>
            <a:ext cx="147193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Promoting Circular Economy</a:t>
            </a:r>
            <a:endParaRPr sz="1000">
              <a:latin typeface="Calibri"/>
              <a:cs typeface="Calibri"/>
            </a:endParaRPr>
          </a:p>
        </p:txBody>
      </p:sp>
      <p:sp>
        <p:nvSpPr>
          <p:cNvPr id="20" name="object 20"/>
          <p:cNvSpPr txBox="1"/>
          <p:nvPr/>
        </p:nvSpPr>
        <p:spPr>
          <a:xfrm>
            <a:off x="7534061" y="3001773"/>
            <a:ext cx="164973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Focus</a:t>
            </a:r>
            <a:r>
              <a:rPr sz="1000" spc="-35" dirty="0">
                <a:latin typeface="Calibri"/>
                <a:cs typeface="Calibri"/>
              </a:rPr>
              <a:t> </a:t>
            </a:r>
            <a:r>
              <a:rPr sz="1000" dirty="0">
                <a:latin typeface="Calibri"/>
                <a:cs typeface="Calibri"/>
              </a:rPr>
              <a:t>on</a:t>
            </a:r>
            <a:r>
              <a:rPr sz="1000" spc="-30" dirty="0">
                <a:latin typeface="Calibri"/>
                <a:cs typeface="Calibri"/>
              </a:rPr>
              <a:t> </a:t>
            </a:r>
            <a:r>
              <a:rPr sz="1000" dirty="0">
                <a:latin typeface="Calibri"/>
                <a:cs typeface="Calibri"/>
              </a:rPr>
              <a:t>‘Zero</a:t>
            </a:r>
            <a:r>
              <a:rPr sz="1000" spc="-15" dirty="0">
                <a:latin typeface="Calibri"/>
                <a:cs typeface="Calibri"/>
              </a:rPr>
              <a:t> </a:t>
            </a:r>
            <a:r>
              <a:rPr sz="1000" spc="-10" dirty="0">
                <a:latin typeface="Calibri"/>
                <a:cs typeface="Calibri"/>
              </a:rPr>
              <a:t>waste</a:t>
            </a:r>
            <a:r>
              <a:rPr sz="1000" spc="-50" dirty="0">
                <a:latin typeface="Calibri"/>
                <a:cs typeface="Calibri"/>
              </a:rPr>
              <a:t> </a:t>
            </a:r>
            <a:r>
              <a:rPr sz="1000" dirty="0">
                <a:latin typeface="Calibri"/>
                <a:cs typeface="Calibri"/>
              </a:rPr>
              <a:t>to</a:t>
            </a:r>
            <a:r>
              <a:rPr sz="1000" spc="-20" dirty="0">
                <a:latin typeface="Calibri"/>
                <a:cs typeface="Calibri"/>
              </a:rPr>
              <a:t> </a:t>
            </a:r>
            <a:r>
              <a:rPr sz="1000" spc="-10" dirty="0">
                <a:latin typeface="Calibri"/>
                <a:cs typeface="Calibri"/>
              </a:rPr>
              <a:t>Landfill’</a:t>
            </a:r>
            <a:endParaRPr sz="1000">
              <a:latin typeface="Calibri"/>
              <a:cs typeface="Calibri"/>
            </a:endParaRPr>
          </a:p>
        </p:txBody>
      </p:sp>
      <p:sp>
        <p:nvSpPr>
          <p:cNvPr id="21" name="object 21"/>
          <p:cNvSpPr txBox="1"/>
          <p:nvPr/>
        </p:nvSpPr>
        <p:spPr>
          <a:xfrm>
            <a:off x="7561508" y="3282178"/>
            <a:ext cx="181737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‘No</a:t>
            </a:r>
            <a:r>
              <a:rPr sz="1000" spc="-30" dirty="0">
                <a:latin typeface="Calibri"/>
                <a:cs typeface="Calibri"/>
              </a:rPr>
              <a:t> </a:t>
            </a:r>
            <a:r>
              <a:rPr sz="1000" dirty="0">
                <a:latin typeface="Calibri"/>
                <a:cs typeface="Calibri"/>
              </a:rPr>
              <a:t>net</a:t>
            </a:r>
            <a:r>
              <a:rPr sz="1000" spc="-25" dirty="0">
                <a:latin typeface="Calibri"/>
                <a:cs typeface="Calibri"/>
              </a:rPr>
              <a:t> </a:t>
            </a:r>
            <a:r>
              <a:rPr sz="1000" dirty="0">
                <a:latin typeface="Calibri"/>
                <a:cs typeface="Calibri"/>
              </a:rPr>
              <a:t>loss’</a:t>
            </a:r>
            <a:r>
              <a:rPr sz="1000" spc="-15" dirty="0">
                <a:latin typeface="Calibri"/>
                <a:cs typeface="Calibri"/>
              </a:rPr>
              <a:t> </a:t>
            </a:r>
            <a:r>
              <a:rPr sz="1000" dirty="0">
                <a:latin typeface="Calibri"/>
                <a:cs typeface="Calibri"/>
              </a:rPr>
              <a:t>of</a:t>
            </a:r>
            <a:r>
              <a:rPr sz="1000" spc="-15" dirty="0">
                <a:latin typeface="Calibri"/>
                <a:cs typeface="Calibri"/>
              </a:rPr>
              <a:t> </a:t>
            </a:r>
            <a:r>
              <a:rPr sz="1000" spc="-20" dirty="0">
                <a:latin typeface="Calibri"/>
                <a:cs typeface="Calibri"/>
              </a:rPr>
              <a:t>Biodiversity</a:t>
            </a:r>
            <a:r>
              <a:rPr sz="1000" spc="5" dirty="0">
                <a:latin typeface="Calibri"/>
                <a:cs typeface="Calibri"/>
              </a:rPr>
              <a:t> </a:t>
            </a:r>
            <a:r>
              <a:rPr sz="1000" dirty="0">
                <a:latin typeface="Calibri"/>
                <a:cs typeface="Calibri"/>
              </a:rPr>
              <a:t>by</a:t>
            </a:r>
            <a:r>
              <a:rPr sz="1000" spc="-20" dirty="0">
                <a:latin typeface="Calibri"/>
                <a:cs typeface="Calibri"/>
              </a:rPr>
              <a:t> FY30</a:t>
            </a:r>
            <a:endParaRPr sz="1000">
              <a:latin typeface="Calibri"/>
              <a:cs typeface="Calibri"/>
            </a:endParaRPr>
          </a:p>
        </p:txBody>
      </p:sp>
      <p:sp>
        <p:nvSpPr>
          <p:cNvPr id="22" name="object 22"/>
          <p:cNvSpPr txBox="1"/>
          <p:nvPr/>
        </p:nvSpPr>
        <p:spPr>
          <a:xfrm>
            <a:off x="7534061" y="3561038"/>
            <a:ext cx="1993900"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Calibri"/>
                <a:cs typeface="Calibri"/>
              </a:rPr>
              <a:t>Increase</a:t>
            </a:r>
            <a:r>
              <a:rPr sz="1000" spc="-45" dirty="0">
                <a:latin typeface="Calibri"/>
                <a:cs typeface="Calibri"/>
              </a:rPr>
              <a:t> </a:t>
            </a:r>
            <a:r>
              <a:rPr sz="1000" spc="-10" dirty="0">
                <a:latin typeface="Calibri"/>
                <a:cs typeface="Calibri"/>
              </a:rPr>
              <a:t>green</a:t>
            </a:r>
            <a:r>
              <a:rPr sz="1000" spc="5" dirty="0">
                <a:latin typeface="Calibri"/>
                <a:cs typeface="Calibri"/>
              </a:rPr>
              <a:t> </a:t>
            </a:r>
            <a:r>
              <a:rPr sz="1000" spc="-10" dirty="0">
                <a:latin typeface="Calibri"/>
                <a:cs typeface="Calibri"/>
              </a:rPr>
              <a:t>cover</a:t>
            </a:r>
            <a:r>
              <a:rPr sz="1000" spc="-25" dirty="0">
                <a:latin typeface="Calibri"/>
                <a:cs typeface="Calibri"/>
              </a:rPr>
              <a:t> </a:t>
            </a:r>
            <a:r>
              <a:rPr sz="1000" spc="-10" dirty="0">
                <a:latin typeface="Calibri"/>
                <a:cs typeface="Calibri"/>
              </a:rPr>
              <a:t>across</a:t>
            </a:r>
            <a:r>
              <a:rPr sz="1000" spc="-35" dirty="0">
                <a:latin typeface="Calibri"/>
                <a:cs typeface="Calibri"/>
              </a:rPr>
              <a:t> </a:t>
            </a:r>
            <a:r>
              <a:rPr sz="1000" spc="-10" dirty="0">
                <a:latin typeface="Calibri"/>
                <a:cs typeface="Calibri"/>
              </a:rPr>
              <a:t>operations</a:t>
            </a:r>
            <a:endParaRPr sz="1000">
              <a:latin typeface="Calibri"/>
              <a:cs typeface="Calibri"/>
            </a:endParaRPr>
          </a:p>
        </p:txBody>
      </p:sp>
      <p:grpSp>
        <p:nvGrpSpPr>
          <p:cNvPr id="23" name="object 23"/>
          <p:cNvGrpSpPr/>
          <p:nvPr/>
        </p:nvGrpSpPr>
        <p:grpSpPr>
          <a:xfrm>
            <a:off x="8022335" y="4280915"/>
            <a:ext cx="440690" cy="414655"/>
            <a:chOff x="8022335" y="4280915"/>
            <a:chExt cx="440690" cy="414655"/>
          </a:xfrm>
        </p:grpSpPr>
        <p:sp>
          <p:nvSpPr>
            <p:cNvPr id="24" name="object 24"/>
            <p:cNvSpPr/>
            <p:nvPr/>
          </p:nvSpPr>
          <p:spPr>
            <a:xfrm>
              <a:off x="8022335" y="4434839"/>
              <a:ext cx="428625" cy="260985"/>
            </a:xfrm>
            <a:custGeom>
              <a:avLst/>
              <a:gdLst/>
              <a:ahLst/>
              <a:cxnLst/>
              <a:rect l="l" t="t" r="r" b="b"/>
              <a:pathLst>
                <a:path w="428625" h="260985">
                  <a:moveTo>
                    <a:pt x="402336" y="260604"/>
                  </a:moveTo>
                  <a:lnTo>
                    <a:pt x="0" y="243840"/>
                  </a:lnTo>
                  <a:lnTo>
                    <a:pt x="0" y="24384"/>
                  </a:lnTo>
                  <a:lnTo>
                    <a:pt x="4571" y="9144"/>
                  </a:lnTo>
                  <a:lnTo>
                    <a:pt x="16763" y="1524"/>
                  </a:lnTo>
                  <a:lnTo>
                    <a:pt x="33527" y="0"/>
                  </a:lnTo>
                  <a:lnTo>
                    <a:pt x="56387" y="4572"/>
                  </a:lnTo>
                  <a:lnTo>
                    <a:pt x="67055" y="10668"/>
                  </a:lnTo>
                  <a:lnTo>
                    <a:pt x="108203" y="10668"/>
                  </a:lnTo>
                  <a:lnTo>
                    <a:pt x="108203" y="33528"/>
                  </a:lnTo>
                  <a:lnTo>
                    <a:pt x="129539" y="45719"/>
                  </a:lnTo>
                  <a:lnTo>
                    <a:pt x="85343" y="45719"/>
                  </a:lnTo>
                  <a:lnTo>
                    <a:pt x="74675" y="47244"/>
                  </a:lnTo>
                  <a:lnTo>
                    <a:pt x="65531" y="50292"/>
                  </a:lnTo>
                  <a:lnTo>
                    <a:pt x="60959" y="56387"/>
                  </a:lnTo>
                  <a:lnTo>
                    <a:pt x="57911" y="62484"/>
                  </a:lnTo>
                  <a:lnTo>
                    <a:pt x="57911" y="86868"/>
                  </a:lnTo>
                  <a:lnTo>
                    <a:pt x="85343" y="103632"/>
                  </a:lnTo>
                  <a:lnTo>
                    <a:pt x="428243" y="103632"/>
                  </a:lnTo>
                  <a:lnTo>
                    <a:pt x="428243" y="111252"/>
                  </a:lnTo>
                  <a:lnTo>
                    <a:pt x="85343" y="111252"/>
                  </a:lnTo>
                  <a:lnTo>
                    <a:pt x="74675" y="112775"/>
                  </a:lnTo>
                  <a:lnTo>
                    <a:pt x="65531" y="115824"/>
                  </a:lnTo>
                  <a:lnTo>
                    <a:pt x="60959" y="121920"/>
                  </a:lnTo>
                  <a:lnTo>
                    <a:pt x="57911" y="128016"/>
                  </a:lnTo>
                  <a:lnTo>
                    <a:pt x="57911" y="153924"/>
                  </a:lnTo>
                  <a:lnTo>
                    <a:pt x="85343" y="170688"/>
                  </a:lnTo>
                  <a:lnTo>
                    <a:pt x="428243" y="170688"/>
                  </a:lnTo>
                  <a:lnTo>
                    <a:pt x="428243" y="176783"/>
                  </a:lnTo>
                  <a:lnTo>
                    <a:pt x="85343" y="176783"/>
                  </a:lnTo>
                  <a:lnTo>
                    <a:pt x="74675" y="178307"/>
                  </a:lnTo>
                  <a:lnTo>
                    <a:pt x="65531" y="181356"/>
                  </a:lnTo>
                  <a:lnTo>
                    <a:pt x="60959" y="187452"/>
                  </a:lnTo>
                  <a:lnTo>
                    <a:pt x="57911" y="193548"/>
                  </a:lnTo>
                  <a:lnTo>
                    <a:pt x="57911" y="219456"/>
                  </a:lnTo>
                  <a:lnTo>
                    <a:pt x="60959" y="225551"/>
                  </a:lnTo>
                  <a:lnTo>
                    <a:pt x="65531" y="230124"/>
                  </a:lnTo>
                  <a:lnTo>
                    <a:pt x="74675" y="234695"/>
                  </a:lnTo>
                  <a:lnTo>
                    <a:pt x="85343" y="236219"/>
                  </a:lnTo>
                  <a:lnTo>
                    <a:pt x="428243" y="236219"/>
                  </a:lnTo>
                  <a:lnTo>
                    <a:pt x="428243" y="243840"/>
                  </a:lnTo>
                  <a:lnTo>
                    <a:pt x="426719" y="249936"/>
                  </a:lnTo>
                  <a:lnTo>
                    <a:pt x="420623" y="256031"/>
                  </a:lnTo>
                  <a:lnTo>
                    <a:pt x="411479" y="259080"/>
                  </a:lnTo>
                  <a:lnTo>
                    <a:pt x="402336" y="260604"/>
                  </a:lnTo>
                  <a:close/>
                </a:path>
              </a:pathLst>
            </a:custGeom>
            <a:solidFill>
              <a:srgbClr val="1F487C"/>
            </a:solidFill>
          </p:spPr>
          <p:txBody>
            <a:bodyPr wrap="square" lIns="0" tIns="0" rIns="0" bIns="0" rtlCol="0"/>
            <a:lstStyle/>
            <a:p>
              <a:endParaRPr/>
            </a:p>
          </p:txBody>
        </p:sp>
        <p:pic>
          <p:nvPicPr>
            <p:cNvPr id="25" name="object 25"/>
            <p:cNvPicPr/>
            <p:nvPr/>
          </p:nvPicPr>
          <p:blipFill>
            <a:blip r:embed="rId7" cstate="print"/>
            <a:stretch>
              <a:fillRect/>
            </a:stretch>
          </p:blipFill>
          <p:spPr>
            <a:xfrm>
              <a:off x="8089392" y="4280915"/>
              <a:ext cx="373379" cy="390144"/>
            </a:xfrm>
            <a:prstGeom prst="rect">
              <a:avLst/>
            </a:prstGeom>
          </p:spPr>
        </p:pic>
      </p:grpSp>
      <p:sp>
        <p:nvSpPr>
          <p:cNvPr id="26" name="object 26"/>
          <p:cNvSpPr txBox="1"/>
          <p:nvPr/>
        </p:nvSpPr>
        <p:spPr>
          <a:xfrm>
            <a:off x="7777900" y="3978618"/>
            <a:ext cx="855344" cy="210185"/>
          </a:xfrm>
          <a:prstGeom prst="rect">
            <a:avLst/>
          </a:prstGeom>
        </p:spPr>
        <p:txBody>
          <a:bodyPr vert="horz" wrap="square" lIns="0" tIns="13970" rIns="0" bIns="0" rtlCol="0">
            <a:spAutoFit/>
          </a:bodyPr>
          <a:lstStyle/>
          <a:p>
            <a:pPr marL="12700">
              <a:lnSpc>
                <a:spcPct val="100000"/>
              </a:lnSpc>
              <a:spcBef>
                <a:spcPts val="110"/>
              </a:spcBef>
            </a:pPr>
            <a:r>
              <a:rPr sz="1200" b="1" dirty="0">
                <a:solidFill>
                  <a:srgbClr val="1F487C"/>
                </a:solidFill>
                <a:latin typeface="Calibri"/>
                <a:cs typeface="Calibri"/>
              </a:rPr>
              <a:t>Air</a:t>
            </a:r>
            <a:r>
              <a:rPr sz="1200" b="1" spc="-15" dirty="0">
                <a:solidFill>
                  <a:srgbClr val="1F487C"/>
                </a:solidFill>
                <a:latin typeface="Calibri"/>
                <a:cs typeface="Calibri"/>
              </a:rPr>
              <a:t> </a:t>
            </a:r>
            <a:r>
              <a:rPr sz="1200" b="1" spc="-10" dirty="0">
                <a:solidFill>
                  <a:srgbClr val="1F487C"/>
                </a:solidFill>
                <a:latin typeface="Calibri"/>
                <a:cs typeface="Calibri"/>
              </a:rPr>
              <a:t>Emissions</a:t>
            </a:r>
            <a:endParaRPr sz="1200">
              <a:latin typeface="Calibri"/>
              <a:cs typeface="Calibri"/>
            </a:endParaRPr>
          </a:p>
        </p:txBody>
      </p:sp>
      <p:grpSp>
        <p:nvGrpSpPr>
          <p:cNvPr id="27" name="object 27"/>
          <p:cNvGrpSpPr/>
          <p:nvPr/>
        </p:nvGrpSpPr>
        <p:grpSpPr>
          <a:xfrm>
            <a:off x="7005828" y="4753355"/>
            <a:ext cx="2341245" cy="91440"/>
            <a:chOff x="7005828" y="4753355"/>
            <a:chExt cx="2341245" cy="91440"/>
          </a:xfrm>
        </p:grpSpPr>
        <p:sp>
          <p:nvSpPr>
            <p:cNvPr id="28" name="object 28"/>
            <p:cNvSpPr/>
            <p:nvPr/>
          </p:nvSpPr>
          <p:spPr>
            <a:xfrm>
              <a:off x="9264396" y="4796027"/>
              <a:ext cx="82550" cy="48895"/>
            </a:xfrm>
            <a:custGeom>
              <a:avLst/>
              <a:gdLst/>
              <a:ahLst/>
              <a:cxnLst/>
              <a:rect l="l" t="t" r="r" b="b"/>
              <a:pathLst>
                <a:path w="82550" h="48895">
                  <a:moveTo>
                    <a:pt x="41148" y="48768"/>
                  </a:moveTo>
                  <a:lnTo>
                    <a:pt x="24384" y="44196"/>
                  </a:lnTo>
                  <a:lnTo>
                    <a:pt x="10668" y="36576"/>
                  </a:lnTo>
                  <a:lnTo>
                    <a:pt x="1524" y="22860"/>
                  </a:lnTo>
                  <a:lnTo>
                    <a:pt x="0" y="13716"/>
                  </a:lnTo>
                  <a:lnTo>
                    <a:pt x="44196" y="13716"/>
                  </a:lnTo>
                  <a:lnTo>
                    <a:pt x="47244" y="10668"/>
                  </a:lnTo>
                  <a:lnTo>
                    <a:pt x="47244" y="3048"/>
                  </a:lnTo>
                  <a:lnTo>
                    <a:pt x="44196" y="0"/>
                  </a:lnTo>
                  <a:lnTo>
                    <a:pt x="80772" y="0"/>
                  </a:lnTo>
                  <a:lnTo>
                    <a:pt x="82296" y="6096"/>
                  </a:lnTo>
                  <a:lnTo>
                    <a:pt x="80772" y="13716"/>
                  </a:lnTo>
                  <a:lnTo>
                    <a:pt x="79248" y="22860"/>
                  </a:lnTo>
                  <a:lnTo>
                    <a:pt x="70104" y="36576"/>
                  </a:lnTo>
                  <a:lnTo>
                    <a:pt x="56388" y="45720"/>
                  </a:lnTo>
                  <a:lnTo>
                    <a:pt x="41148" y="48768"/>
                  </a:lnTo>
                  <a:close/>
                </a:path>
              </a:pathLst>
            </a:custGeom>
            <a:solidFill>
              <a:srgbClr val="1F487C"/>
            </a:solidFill>
          </p:spPr>
          <p:txBody>
            <a:bodyPr wrap="square" lIns="0" tIns="0" rIns="0" bIns="0" rtlCol="0"/>
            <a:lstStyle/>
            <a:p>
              <a:endParaRPr/>
            </a:p>
          </p:txBody>
        </p:sp>
        <p:pic>
          <p:nvPicPr>
            <p:cNvPr id="29" name="object 29"/>
            <p:cNvPicPr/>
            <p:nvPr/>
          </p:nvPicPr>
          <p:blipFill>
            <a:blip r:embed="rId8" cstate="print"/>
            <a:stretch>
              <a:fillRect/>
            </a:stretch>
          </p:blipFill>
          <p:spPr>
            <a:xfrm>
              <a:off x="7005828" y="4753355"/>
              <a:ext cx="82296" cy="83820"/>
            </a:xfrm>
            <a:prstGeom prst="rect">
              <a:avLst/>
            </a:prstGeom>
          </p:spPr>
        </p:pic>
        <p:sp>
          <p:nvSpPr>
            <p:cNvPr id="30" name="object 30"/>
            <p:cNvSpPr/>
            <p:nvPr/>
          </p:nvSpPr>
          <p:spPr>
            <a:xfrm>
              <a:off x="7040867" y="4760975"/>
              <a:ext cx="2304415" cy="48895"/>
            </a:xfrm>
            <a:custGeom>
              <a:avLst/>
              <a:gdLst/>
              <a:ahLst/>
              <a:cxnLst/>
              <a:rect l="l" t="t" r="r" b="b"/>
              <a:pathLst>
                <a:path w="2304415" h="48895">
                  <a:moveTo>
                    <a:pt x="2304300" y="35052"/>
                  </a:moveTo>
                  <a:lnTo>
                    <a:pt x="2302776" y="25908"/>
                  </a:lnTo>
                  <a:lnTo>
                    <a:pt x="2293632" y="12192"/>
                  </a:lnTo>
                  <a:lnTo>
                    <a:pt x="2279916" y="3048"/>
                  </a:lnTo>
                  <a:lnTo>
                    <a:pt x="2264676" y="0"/>
                  </a:lnTo>
                  <a:lnTo>
                    <a:pt x="2225052" y="24384"/>
                  </a:lnTo>
                  <a:lnTo>
                    <a:pt x="2223109" y="35064"/>
                  </a:lnTo>
                  <a:lnTo>
                    <a:pt x="47244" y="27444"/>
                  </a:lnTo>
                  <a:lnTo>
                    <a:pt x="3048" y="27444"/>
                  </a:lnTo>
                  <a:lnTo>
                    <a:pt x="0" y="30492"/>
                  </a:lnTo>
                  <a:lnTo>
                    <a:pt x="0" y="38112"/>
                  </a:lnTo>
                  <a:lnTo>
                    <a:pt x="3048" y="41160"/>
                  </a:lnTo>
                  <a:lnTo>
                    <a:pt x="47244" y="41160"/>
                  </a:lnTo>
                  <a:lnTo>
                    <a:pt x="2223516" y="48780"/>
                  </a:lnTo>
                  <a:lnTo>
                    <a:pt x="2221992" y="41160"/>
                  </a:lnTo>
                  <a:lnTo>
                    <a:pt x="2222030" y="41008"/>
                  </a:lnTo>
                  <a:lnTo>
                    <a:pt x="2222004" y="41148"/>
                  </a:lnTo>
                  <a:lnTo>
                    <a:pt x="2223528" y="48768"/>
                  </a:lnTo>
                  <a:lnTo>
                    <a:pt x="2267724" y="48768"/>
                  </a:lnTo>
                  <a:lnTo>
                    <a:pt x="2270772" y="45720"/>
                  </a:lnTo>
                  <a:lnTo>
                    <a:pt x="2270772" y="38100"/>
                  </a:lnTo>
                  <a:lnTo>
                    <a:pt x="2267724" y="35052"/>
                  </a:lnTo>
                  <a:lnTo>
                    <a:pt x="2304300" y="35052"/>
                  </a:lnTo>
                  <a:close/>
                </a:path>
              </a:pathLst>
            </a:custGeom>
            <a:solidFill>
              <a:srgbClr val="1F487C"/>
            </a:solidFill>
          </p:spPr>
          <p:txBody>
            <a:bodyPr wrap="square" lIns="0" tIns="0" rIns="0" bIns="0" rtlCol="0"/>
            <a:lstStyle/>
            <a:p>
              <a:endParaRPr/>
            </a:p>
          </p:txBody>
        </p:sp>
      </p:grpSp>
      <p:sp>
        <p:nvSpPr>
          <p:cNvPr id="31" name="object 31"/>
          <p:cNvSpPr txBox="1"/>
          <p:nvPr/>
        </p:nvSpPr>
        <p:spPr>
          <a:xfrm>
            <a:off x="7060107" y="4885356"/>
            <a:ext cx="2215515" cy="322580"/>
          </a:xfrm>
          <a:prstGeom prst="rect">
            <a:avLst/>
          </a:prstGeom>
        </p:spPr>
        <p:txBody>
          <a:bodyPr vert="horz" wrap="square" lIns="0" tIns="12065" rIns="0" bIns="0" rtlCol="0">
            <a:spAutoFit/>
          </a:bodyPr>
          <a:lstStyle/>
          <a:p>
            <a:pPr marL="12700">
              <a:lnSpc>
                <a:spcPts val="1170"/>
              </a:lnSpc>
              <a:spcBef>
                <a:spcPts val="95"/>
              </a:spcBef>
            </a:pPr>
            <a:r>
              <a:rPr sz="1000" dirty="0">
                <a:latin typeface="Calibri"/>
                <a:cs typeface="Calibri"/>
              </a:rPr>
              <a:t>PM,</a:t>
            </a:r>
            <a:r>
              <a:rPr sz="1000" spc="-5" dirty="0">
                <a:latin typeface="Calibri"/>
                <a:cs typeface="Calibri"/>
              </a:rPr>
              <a:t> </a:t>
            </a:r>
            <a:r>
              <a:rPr sz="1000" dirty="0">
                <a:latin typeface="Calibri"/>
                <a:cs typeface="Calibri"/>
              </a:rPr>
              <a:t>SOx</a:t>
            </a:r>
            <a:r>
              <a:rPr sz="1000" spc="-15" dirty="0">
                <a:latin typeface="Calibri"/>
                <a:cs typeface="Calibri"/>
              </a:rPr>
              <a:t> </a:t>
            </a:r>
            <a:r>
              <a:rPr sz="1000" dirty="0">
                <a:latin typeface="Calibri"/>
                <a:cs typeface="Calibri"/>
              </a:rPr>
              <a:t>and</a:t>
            </a:r>
            <a:r>
              <a:rPr sz="1000" spc="-15" dirty="0">
                <a:latin typeface="Calibri"/>
                <a:cs typeface="Calibri"/>
              </a:rPr>
              <a:t> </a:t>
            </a:r>
            <a:r>
              <a:rPr sz="1000" dirty="0">
                <a:latin typeface="Calibri"/>
                <a:cs typeface="Calibri"/>
              </a:rPr>
              <a:t>NOx</a:t>
            </a:r>
            <a:r>
              <a:rPr sz="1000" spc="-25" dirty="0">
                <a:latin typeface="Calibri"/>
                <a:cs typeface="Calibri"/>
              </a:rPr>
              <a:t> </a:t>
            </a:r>
            <a:r>
              <a:rPr sz="1000" dirty="0">
                <a:latin typeface="Calibri"/>
                <a:cs typeface="Calibri"/>
              </a:rPr>
              <a:t>emission</a:t>
            </a:r>
            <a:r>
              <a:rPr sz="1000" spc="-10" dirty="0">
                <a:latin typeface="Calibri"/>
                <a:cs typeface="Calibri"/>
              </a:rPr>
              <a:t> </a:t>
            </a:r>
            <a:r>
              <a:rPr sz="1000" dirty="0">
                <a:latin typeface="Calibri"/>
                <a:cs typeface="Calibri"/>
              </a:rPr>
              <a:t>targets</a:t>
            </a:r>
            <a:r>
              <a:rPr sz="1000" spc="-30" dirty="0">
                <a:latin typeface="Calibri"/>
                <a:cs typeface="Calibri"/>
              </a:rPr>
              <a:t> </a:t>
            </a:r>
            <a:r>
              <a:rPr sz="1000" dirty="0">
                <a:latin typeface="Calibri"/>
                <a:cs typeface="Calibri"/>
              </a:rPr>
              <a:t>of</a:t>
            </a:r>
            <a:r>
              <a:rPr sz="1000" spc="-5" dirty="0">
                <a:latin typeface="Calibri"/>
                <a:cs typeface="Calibri"/>
              </a:rPr>
              <a:t> </a:t>
            </a:r>
            <a:r>
              <a:rPr sz="1000" spc="-20" dirty="0">
                <a:latin typeface="Calibri"/>
                <a:cs typeface="Calibri"/>
              </a:rPr>
              <a:t>0.26,</a:t>
            </a:r>
            <a:endParaRPr sz="1000">
              <a:latin typeface="Calibri"/>
              <a:cs typeface="Calibri"/>
            </a:endParaRPr>
          </a:p>
          <a:p>
            <a:pPr marL="12700">
              <a:lnSpc>
                <a:spcPts val="1170"/>
              </a:lnSpc>
            </a:pPr>
            <a:r>
              <a:rPr sz="1000" spc="-10" dirty="0">
                <a:latin typeface="Calibri"/>
                <a:cs typeface="Calibri"/>
              </a:rPr>
              <a:t>0.82</a:t>
            </a:r>
            <a:r>
              <a:rPr sz="1000" spc="-70" dirty="0">
                <a:latin typeface="Calibri"/>
                <a:cs typeface="Calibri"/>
              </a:rPr>
              <a:t> </a:t>
            </a:r>
            <a:r>
              <a:rPr sz="1000" dirty="0">
                <a:latin typeface="Calibri"/>
                <a:cs typeface="Calibri"/>
              </a:rPr>
              <a:t>and</a:t>
            </a:r>
            <a:r>
              <a:rPr sz="1000" spc="-30" dirty="0">
                <a:latin typeface="Calibri"/>
                <a:cs typeface="Calibri"/>
              </a:rPr>
              <a:t> </a:t>
            </a:r>
            <a:r>
              <a:rPr sz="1000" spc="-10" dirty="0">
                <a:latin typeface="Calibri"/>
                <a:cs typeface="Calibri"/>
              </a:rPr>
              <a:t>0.91</a:t>
            </a:r>
            <a:r>
              <a:rPr sz="1000" spc="-70" dirty="0">
                <a:latin typeface="Calibri"/>
                <a:cs typeface="Calibri"/>
              </a:rPr>
              <a:t> </a:t>
            </a:r>
            <a:r>
              <a:rPr sz="1000" spc="-10" dirty="0">
                <a:latin typeface="Calibri"/>
                <a:cs typeface="Calibri"/>
              </a:rPr>
              <a:t>kg/tcs</a:t>
            </a:r>
            <a:r>
              <a:rPr sz="1000" spc="-35" dirty="0">
                <a:latin typeface="Calibri"/>
                <a:cs typeface="Calibri"/>
              </a:rPr>
              <a:t> </a:t>
            </a:r>
            <a:r>
              <a:rPr sz="1000" spc="-10" dirty="0">
                <a:latin typeface="Calibri"/>
                <a:cs typeface="Calibri"/>
              </a:rPr>
              <a:t>respectively,</a:t>
            </a:r>
            <a:r>
              <a:rPr sz="1000" dirty="0">
                <a:latin typeface="Calibri"/>
                <a:cs typeface="Calibri"/>
              </a:rPr>
              <a:t> by</a:t>
            </a:r>
            <a:r>
              <a:rPr sz="1000" spc="-15" dirty="0">
                <a:latin typeface="Calibri"/>
                <a:cs typeface="Calibri"/>
              </a:rPr>
              <a:t> </a:t>
            </a:r>
            <a:r>
              <a:rPr sz="1000" spc="-20" dirty="0">
                <a:latin typeface="Calibri"/>
                <a:cs typeface="Calibri"/>
              </a:rPr>
              <a:t>FY30</a:t>
            </a:r>
            <a:endParaRPr sz="1000">
              <a:latin typeface="Calibri"/>
              <a:cs typeface="Calibri"/>
            </a:endParaRPr>
          </a:p>
        </p:txBody>
      </p:sp>
      <p:sp>
        <p:nvSpPr>
          <p:cNvPr id="32" name="object 32"/>
          <p:cNvSpPr txBox="1"/>
          <p:nvPr/>
        </p:nvSpPr>
        <p:spPr>
          <a:xfrm>
            <a:off x="7060107" y="5319744"/>
            <a:ext cx="2250440" cy="465455"/>
          </a:xfrm>
          <a:prstGeom prst="rect">
            <a:avLst/>
          </a:prstGeom>
        </p:spPr>
        <p:txBody>
          <a:bodyPr vert="horz" wrap="square" lIns="0" tIns="20320" rIns="0" bIns="0" rtlCol="0">
            <a:spAutoFit/>
          </a:bodyPr>
          <a:lstStyle/>
          <a:p>
            <a:pPr marL="12700" marR="5080" algn="just">
              <a:lnSpc>
                <a:spcPct val="94500"/>
              </a:lnSpc>
              <a:spcBef>
                <a:spcPts val="160"/>
              </a:spcBef>
            </a:pPr>
            <a:r>
              <a:rPr sz="1000" dirty="0">
                <a:latin typeface="Calibri"/>
                <a:cs typeface="Calibri"/>
              </a:rPr>
              <a:t>Adoption</a:t>
            </a:r>
            <a:r>
              <a:rPr sz="1000" spc="390" dirty="0">
                <a:latin typeface="Calibri"/>
                <a:cs typeface="Calibri"/>
              </a:rPr>
              <a:t> </a:t>
            </a:r>
            <a:r>
              <a:rPr sz="1000" dirty="0">
                <a:latin typeface="Calibri"/>
                <a:cs typeface="Calibri"/>
              </a:rPr>
              <a:t>of</a:t>
            </a:r>
            <a:r>
              <a:rPr sz="1000" spc="409" dirty="0">
                <a:latin typeface="Calibri"/>
                <a:cs typeface="Calibri"/>
              </a:rPr>
              <a:t> </a:t>
            </a:r>
            <a:r>
              <a:rPr sz="1000" dirty="0">
                <a:latin typeface="Calibri"/>
                <a:cs typeface="Calibri"/>
              </a:rPr>
              <a:t>best</a:t>
            </a:r>
            <a:r>
              <a:rPr sz="1000" spc="390" dirty="0">
                <a:latin typeface="Calibri"/>
                <a:cs typeface="Calibri"/>
              </a:rPr>
              <a:t> </a:t>
            </a:r>
            <a:r>
              <a:rPr sz="1000" dirty="0">
                <a:latin typeface="Calibri"/>
                <a:cs typeface="Calibri"/>
              </a:rPr>
              <a:t>available</a:t>
            </a:r>
            <a:r>
              <a:rPr sz="1000" spc="380" dirty="0">
                <a:latin typeface="Calibri"/>
                <a:cs typeface="Calibri"/>
              </a:rPr>
              <a:t> </a:t>
            </a:r>
            <a:r>
              <a:rPr sz="1000" spc="-10" dirty="0">
                <a:latin typeface="Calibri"/>
                <a:cs typeface="Calibri"/>
              </a:rPr>
              <a:t>technologies </a:t>
            </a:r>
            <a:r>
              <a:rPr sz="1000" dirty="0">
                <a:latin typeface="Calibri"/>
                <a:cs typeface="Calibri"/>
              </a:rPr>
              <a:t>like</a:t>
            </a:r>
            <a:r>
              <a:rPr sz="1000" spc="130" dirty="0">
                <a:latin typeface="Calibri"/>
                <a:cs typeface="Calibri"/>
              </a:rPr>
              <a:t> </a:t>
            </a:r>
            <a:r>
              <a:rPr sz="1000" dirty="0">
                <a:latin typeface="Calibri"/>
                <a:cs typeface="Calibri"/>
              </a:rPr>
              <a:t>MEROS,</a:t>
            </a:r>
            <a:r>
              <a:rPr sz="1000" spc="135" dirty="0">
                <a:latin typeface="Calibri"/>
                <a:cs typeface="Calibri"/>
              </a:rPr>
              <a:t> </a:t>
            </a:r>
            <a:r>
              <a:rPr sz="1000" dirty="0">
                <a:latin typeface="Calibri"/>
                <a:cs typeface="Calibri"/>
              </a:rPr>
              <a:t>Oven</a:t>
            </a:r>
            <a:r>
              <a:rPr sz="1000" spc="155" dirty="0">
                <a:latin typeface="Calibri"/>
                <a:cs typeface="Calibri"/>
              </a:rPr>
              <a:t> </a:t>
            </a:r>
            <a:r>
              <a:rPr sz="1000" dirty="0">
                <a:latin typeface="Calibri"/>
                <a:cs typeface="Calibri"/>
              </a:rPr>
              <a:t>Pressure</a:t>
            </a:r>
            <a:r>
              <a:rPr sz="1000" spc="130" dirty="0">
                <a:latin typeface="Calibri"/>
                <a:cs typeface="Calibri"/>
              </a:rPr>
              <a:t> </a:t>
            </a:r>
            <a:r>
              <a:rPr sz="1000" dirty="0">
                <a:latin typeface="Calibri"/>
                <a:cs typeface="Calibri"/>
              </a:rPr>
              <a:t>Control,</a:t>
            </a:r>
            <a:r>
              <a:rPr sz="1000" spc="150" dirty="0">
                <a:latin typeface="Calibri"/>
                <a:cs typeface="Calibri"/>
              </a:rPr>
              <a:t> </a:t>
            </a:r>
            <a:r>
              <a:rPr sz="1000" spc="-20" dirty="0">
                <a:latin typeface="Calibri"/>
                <a:cs typeface="Calibri"/>
              </a:rPr>
              <a:t>CDQ, </a:t>
            </a:r>
            <a:r>
              <a:rPr sz="1000" dirty="0">
                <a:latin typeface="Calibri"/>
                <a:cs typeface="Calibri"/>
              </a:rPr>
              <a:t>TRT</a:t>
            </a:r>
            <a:r>
              <a:rPr sz="1000" spc="-50" dirty="0">
                <a:latin typeface="Calibri"/>
                <a:cs typeface="Calibri"/>
              </a:rPr>
              <a:t> </a:t>
            </a:r>
            <a:r>
              <a:rPr sz="1000" spc="-20" dirty="0">
                <a:latin typeface="Calibri"/>
                <a:cs typeface="Calibri"/>
              </a:rPr>
              <a:t>etc.</a:t>
            </a:r>
            <a:endParaRPr sz="1000">
              <a:latin typeface="Calibri"/>
              <a:cs typeface="Calibri"/>
            </a:endParaRPr>
          </a:p>
        </p:txBody>
      </p:sp>
      <p:sp>
        <p:nvSpPr>
          <p:cNvPr id="33" name="object 33"/>
          <p:cNvSpPr/>
          <p:nvPr/>
        </p:nvSpPr>
        <p:spPr>
          <a:xfrm>
            <a:off x="2849880" y="6402323"/>
            <a:ext cx="0" cy="251460"/>
          </a:xfrm>
          <a:custGeom>
            <a:avLst/>
            <a:gdLst/>
            <a:ahLst/>
            <a:cxnLst/>
            <a:rect l="l" t="t" r="r" b="b"/>
            <a:pathLst>
              <a:path h="251459">
                <a:moveTo>
                  <a:pt x="0" y="0"/>
                </a:moveTo>
                <a:lnTo>
                  <a:pt x="0" y="251460"/>
                </a:lnTo>
              </a:path>
            </a:pathLst>
          </a:custGeom>
          <a:ln w="6096">
            <a:solidFill>
              <a:srgbClr val="CF242B"/>
            </a:solidFill>
          </a:ln>
        </p:spPr>
        <p:txBody>
          <a:bodyPr wrap="square" lIns="0" tIns="0" rIns="0" bIns="0" rtlCol="0"/>
          <a:lstStyle/>
          <a:p>
            <a:endParaRPr/>
          </a:p>
        </p:txBody>
      </p:sp>
      <p:sp>
        <p:nvSpPr>
          <p:cNvPr id="34" name="object 34"/>
          <p:cNvSpPr txBox="1"/>
          <p:nvPr/>
        </p:nvSpPr>
        <p:spPr>
          <a:xfrm>
            <a:off x="4095977" y="4889989"/>
            <a:ext cx="1525905"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Transition </a:t>
            </a:r>
            <a:r>
              <a:rPr sz="1000" dirty="0">
                <a:latin typeface="Calibri"/>
                <a:cs typeface="Calibri"/>
              </a:rPr>
              <a:t>from </a:t>
            </a:r>
            <a:r>
              <a:rPr sz="1000" spc="-10" dirty="0">
                <a:latin typeface="Calibri"/>
                <a:cs typeface="Calibri"/>
              </a:rPr>
              <a:t>thermal </a:t>
            </a:r>
            <a:r>
              <a:rPr sz="1000" dirty="0">
                <a:latin typeface="Calibri"/>
                <a:cs typeface="Calibri"/>
              </a:rPr>
              <a:t>to</a:t>
            </a:r>
            <a:r>
              <a:rPr sz="1000" spc="5" dirty="0">
                <a:latin typeface="Calibri"/>
                <a:cs typeface="Calibri"/>
              </a:rPr>
              <a:t> </a:t>
            </a:r>
            <a:r>
              <a:rPr sz="1000" spc="-25" dirty="0">
                <a:latin typeface="Calibri"/>
                <a:cs typeface="Calibri"/>
              </a:rPr>
              <a:t>RE</a:t>
            </a:r>
            <a:endParaRPr sz="1000">
              <a:latin typeface="Calibri"/>
              <a:cs typeface="Calibri"/>
            </a:endParaRPr>
          </a:p>
        </p:txBody>
      </p:sp>
      <p:sp>
        <p:nvSpPr>
          <p:cNvPr id="35" name="object 35"/>
          <p:cNvSpPr txBox="1"/>
          <p:nvPr/>
        </p:nvSpPr>
        <p:spPr>
          <a:xfrm>
            <a:off x="4095977" y="5173443"/>
            <a:ext cx="1927860" cy="321945"/>
          </a:xfrm>
          <a:prstGeom prst="rect">
            <a:avLst/>
          </a:prstGeom>
        </p:spPr>
        <p:txBody>
          <a:bodyPr vert="horz" wrap="square" lIns="0" tIns="22860" rIns="0" bIns="0" rtlCol="0">
            <a:spAutoFit/>
          </a:bodyPr>
          <a:lstStyle/>
          <a:p>
            <a:pPr marL="12700" marR="5080">
              <a:lnSpc>
                <a:spcPts val="1140"/>
              </a:lnSpc>
              <a:spcBef>
                <a:spcPts val="180"/>
              </a:spcBef>
            </a:pPr>
            <a:r>
              <a:rPr sz="1000" spc="-20" dirty="0">
                <a:latin typeface="Calibri"/>
                <a:cs typeface="Calibri"/>
              </a:rPr>
              <a:t>19%</a:t>
            </a:r>
            <a:r>
              <a:rPr sz="1000" spc="-55" dirty="0">
                <a:latin typeface="Calibri"/>
                <a:cs typeface="Calibri"/>
              </a:rPr>
              <a:t> </a:t>
            </a:r>
            <a:r>
              <a:rPr sz="1000" spc="-10" dirty="0">
                <a:latin typeface="Calibri"/>
                <a:cs typeface="Calibri"/>
              </a:rPr>
              <a:t>reduction</a:t>
            </a:r>
            <a:r>
              <a:rPr sz="1000" spc="-20" dirty="0">
                <a:latin typeface="Calibri"/>
                <a:cs typeface="Calibri"/>
              </a:rPr>
              <a:t> </a:t>
            </a:r>
            <a:r>
              <a:rPr sz="1000" dirty="0">
                <a:latin typeface="Calibri"/>
                <a:cs typeface="Calibri"/>
              </a:rPr>
              <a:t>in</a:t>
            </a:r>
            <a:r>
              <a:rPr sz="1000" spc="-5" dirty="0">
                <a:latin typeface="Calibri"/>
                <a:cs typeface="Calibri"/>
              </a:rPr>
              <a:t> </a:t>
            </a:r>
            <a:r>
              <a:rPr sz="1000" spc="-10" dirty="0">
                <a:latin typeface="Calibri"/>
                <a:cs typeface="Calibri"/>
              </a:rPr>
              <a:t>specific</a:t>
            </a:r>
            <a:r>
              <a:rPr sz="1000" dirty="0">
                <a:latin typeface="Calibri"/>
                <a:cs typeface="Calibri"/>
              </a:rPr>
              <a:t> </a:t>
            </a:r>
            <a:r>
              <a:rPr sz="1000" spc="-10" dirty="0">
                <a:latin typeface="Calibri"/>
                <a:cs typeface="Calibri"/>
              </a:rPr>
              <a:t>energy </a:t>
            </a:r>
            <a:r>
              <a:rPr sz="1000" spc="-20" dirty="0">
                <a:latin typeface="Calibri"/>
                <a:cs typeface="Calibri"/>
              </a:rPr>
              <a:t>consumption</a:t>
            </a:r>
            <a:r>
              <a:rPr sz="1000" spc="-5" dirty="0">
                <a:latin typeface="Calibri"/>
                <a:cs typeface="Calibri"/>
              </a:rPr>
              <a:t> </a:t>
            </a:r>
            <a:r>
              <a:rPr sz="1000" dirty="0">
                <a:latin typeface="Calibri"/>
                <a:cs typeface="Calibri"/>
              </a:rPr>
              <a:t>to</a:t>
            </a:r>
            <a:r>
              <a:rPr sz="1000" spc="20" dirty="0">
                <a:latin typeface="Calibri"/>
                <a:cs typeface="Calibri"/>
              </a:rPr>
              <a:t> </a:t>
            </a:r>
            <a:r>
              <a:rPr sz="1000" spc="-20" dirty="0">
                <a:latin typeface="Calibri"/>
                <a:cs typeface="Calibri"/>
              </a:rPr>
              <a:t>5.65</a:t>
            </a:r>
            <a:r>
              <a:rPr sz="1000" spc="-25" dirty="0">
                <a:latin typeface="Calibri"/>
                <a:cs typeface="Calibri"/>
              </a:rPr>
              <a:t> </a:t>
            </a:r>
            <a:r>
              <a:rPr sz="1000" spc="-10" dirty="0">
                <a:latin typeface="Calibri"/>
                <a:cs typeface="Calibri"/>
              </a:rPr>
              <a:t>Gcal/tcs</a:t>
            </a:r>
            <a:r>
              <a:rPr sz="1000" spc="-25" dirty="0">
                <a:latin typeface="Calibri"/>
                <a:cs typeface="Calibri"/>
              </a:rPr>
              <a:t> </a:t>
            </a:r>
            <a:r>
              <a:rPr sz="1000" dirty="0">
                <a:latin typeface="Calibri"/>
                <a:cs typeface="Calibri"/>
              </a:rPr>
              <a:t>by</a:t>
            </a:r>
            <a:r>
              <a:rPr sz="1000" spc="35" dirty="0">
                <a:latin typeface="Calibri"/>
                <a:cs typeface="Calibri"/>
              </a:rPr>
              <a:t> </a:t>
            </a:r>
            <a:r>
              <a:rPr sz="1000" spc="-20" dirty="0">
                <a:latin typeface="Calibri"/>
                <a:cs typeface="Calibri"/>
              </a:rPr>
              <a:t>FY30</a:t>
            </a:r>
            <a:endParaRPr sz="1000">
              <a:latin typeface="Calibri"/>
              <a:cs typeface="Calibri"/>
            </a:endParaRPr>
          </a:p>
        </p:txBody>
      </p:sp>
      <p:sp>
        <p:nvSpPr>
          <p:cNvPr id="36" name="object 36"/>
          <p:cNvSpPr txBox="1"/>
          <p:nvPr/>
        </p:nvSpPr>
        <p:spPr>
          <a:xfrm>
            <a:off x="4095977" y="5580307"/>
            <a:ext cx="1978660" cy="322580"/>
          </a:xfrm>
          <a:prstGeom prst="rect">
            <a:avLst/>
          </a:prstGeom>
        </p:spPr>
        <p:txBody>
          <a:bodyPr vert="horz" wrap="square" lIns="0" tIns="22860" rIns="0" bIns="0" rtlCol="0">
            <a:spAutoFit/>
          </a:bodyPr>
          <a:lstStyle/>
          <a:p>
            <a:pPr marL="12700" marR="5080">
              <a:lnSpc>
                <a:spcPts val="1140"/>
              </a:lnSpc>
              <a:spcBef>
                <a:spcPts val="180"/>
              </a:spcBef>
            </a:pPr>
            <a:r>
              <a:rPr sz="1000" spc="-10" dirty="0">
                <a:latin typeface="Calibri"/>
                <a:cs typeface="Calibri"/>
              </a:rPr>
              <a:t>Energy</a:t>
            </a:r>
            <a:r>
              <a:rPr sz="1000" spc="-45" dirty="0">
                <a:latin typeface="Calibri"/>
                <a:cs typeface="Calibri"/>
              </a:rPr>
              <a:t> </a:t>
            </a:r>
            <a:r>
              <a:rPr sz="1000" spc="-10" dirty="0">
                <a:latin typeface="Calibri"/>
                <a:cs typeface="Calibri"/>
              </a:rPr>
              <a:t>efficiency</a:t>
            </a:r>
            <a:r>
              <a:rPr sz="1000" spc="-15" dirty="0">
                <a:latin typeface="Calibri"/>
                <a:cs typeface="Calibri"/>
              </a:rPr>
              <a:t> </a:t>
            </a:r>
            <a:r>
              <a:rPr sz="1000" spc="-10" dirty="0">
                <a:latin typeface="Calibri"/>
                <a:cs typeface="Calibri"/>
              </a:rPr>
              <a:t>and</a:t>
            </a:r>
            <a:r>
              <a:rPr sz="1000" spc="-25" dirty="0">
                <a:latin typeface="Calibri"/>
                <a:cs typeface="Calibri"/>
              </a:rPr>
              <a:t> </a:t>
            </a:r>
            <a:r>
              <a:rPr sz="1000" spc="-10" dirty="0">
                <a:latin typeface="Calibri"/>
                <a:cs typeface="Calibri"/>
              </a:rPr>
              <a:t>process</a:t>
            </a:r>
            <a:r>
              <a:rPr sz="1000" spc="500" dirty="0">
                <a:latin typeface="Calibri"/>
                <a:cs typeface="Calibri"/>
              </a:rPr>
              <a:t> </a:t>
            </a:r>
            <a:r>
              <a:rPr sz="1000" spc="-25" dirty="0">
                <a:latin typeface="Calibri"/>
                <a:cs typeface="Calibri"/>
              </a:rPr>
              <a:t>efficiency</a:t>
            </a:r>
            <a:r>
              <a:rPr sz="1000" spc="-15" dirty="0">
                <a:latin typeface="Calibri"/>
                <a:cs typeface="Calibri"/>
              </a:rPr>
              <a:t> </a:t>
            </a:r>
            <a:r>
              <a:rPr sz="1000" spc="-10" dirty="0">
                <a:latin typeface="Calibri"/>
                <a:cs typeface="Calibri"/>
              </a:rPr>
              <a:t>improvements</a:t>
            </a:r>
            <a:r>
              <a:rPr sz="1000" spc="40" dirty="0">
                <a:latin typeface="Calibri"/>
                <a:cs typeface="Calibri"/>
              </a:rPr>
              <a:t> </a:t>
            </a:r>
            <a:r>
              <a:rPr sz="1000" spc="-10" dirty="0">
                <a:latin typeface="Calibri"/>
                <a:cs typeface="Calibri"/>
              </a:rPr>
              <a:t>through</a:t>
            </a:r>
            <a:r>
              <a:rPr sz="1000" spc="10" dirty="0">
                <a:latin typeface="Calibri"/>
                <a:cs typeface="Calibri"/>
              </a:rPr>
              <a:t> </a:t>
            </a:r>
            <a:r>
              <a:rPr sz="1000" spc="-20" dirty="0">
                <a:latin typeface="Calibri"/>
                <a:cs typeface="Calibri"/>
              </a:rPr>
              <a:t>BATs</a:t>
            </a:r>
            <a:endParaRPr sz="1000">
              <a:latin typeface="Calibri"/>
              <a:cs typeface="Calibri"/>
            </a:endParaRPr>
          </a:p>
        </p:txBody>
      </p:sp>
      <p:grpSp>
        <p:nvGrpSpPr>
          <p:cNvPr id="37" name="object 37"/>
          <p:cNvGrpSpPr/>
          <p:nvPr/>
        </p:nvGrpSpPr>
        <p:grpSpPr>
          <a:xfrm>
            <a:off x="4892040" y="4306823"/>
            <a:ext cx="378460" cy="363220"/>
            <a:chOff x="4892040" y="4306823"/>
            <a:chExt cx="378460" cy="363220"/>
          </a:xfrm>
        </p:grpSpPr>
        <p:pic>
          <p:nvPicPr>
            <p:cNvPr id="38" name="object 38"/>
            <p:cNvPicPr/>
            <p:nvPr/>
          </p:nvPicPr>
          <p:blipFill>
            <a:blip r:embed="rId9" cstate="print"/>
            <a:stretch>
              <a:fillRect/>
            </a:stretch>
          </p:blipFill>
          <p:spPr>
            <a:xfrm>
              <a:off x="5009387" y="4500372"/>
              <a:ext cx="144779" cy="149351"/>
            </a:xfrm>
            <a:prstGeom prst="rect">
              <a:avLst/>
            </a:prstGeom>
          </p:spPr>
        </p:pic>
        <p:pic>
          <p:nvPicPr>
            <p:cNvPr id="39" name="object 39"/>
            <p:cNvPicPr/>
            <p:nvPr/>
          </p:nvPicPr>
          <p:blipFill>
            <a:blip r:embed="rId10" cstate="print"/>
            <a:stretch>
              <a:fillRect/>
            </a:stretch>
          </p:blipFill>
          <p:spPr>
            <a:xfrm>
              <a:off x="5056632" y="4486655"/>
              <a:ext cx="213360" cy="182880"/>
            </a:xfrm>
            <a:prstGeom prst="rect">
              <a:avLst/>
            </a:prstGeom>
          </p:spPr>
        </p:pic>
        <p:sp>
          <p:nvSpPr>
            <p:cNvPr id="40" name="object 40"/>
            <p:cNvSpPr/>
            <p:nvPr/>
          </p:nvSpPr>
          <p:spPr>
            <a:xfrm>
              <a:off x="4892040" y="4306823"/>
              <a:ext cx="292735" cy="352425"/>
            </a:xfrm>
            <a:custGeom>
              <a:avLst/>
              <a:gdLst/>
              <a:ahLst/>
              <a:cxnLst/>
              <a:rect l="l" t="t" r="r" b="b"/>
              <a:pathLst>
                <a:path w="292735" h="352425">
                  <a:moveTo>
                    <a:pt x="205740" y="352044"/>
                  </a:moveTo>
                  <a:lnTo>
                    <a:pt x="161544" y="352044"/>
                  </a:lnTo>
                  <a:lnTo>
                    <a:pt x="161544" y="350520"/>
                  </a:lnTo>
                  <a:lnTo>
                    <a:pt x="158496" y="350520"/>
                  </a:lnTo>
                  <a:lnTo>
                    <a:pt x="158496" y="348996"/>
                  </a:lnTo>
                  <a:lnTo>
                    <a:pt x="156972" y="348996"/>
                  </a:lnTo>
                  <a:lnTo>
                    <a:pt x="156972" y="347472"/>
                  </a:lnTo>
                  <a:lnTo>
                    <a:pt x="152400" y="347472"/>
                  </a:lnTo>
                  <a:lnTo>
                    <a:pt x="152400" y="345948"/>
                  </a:lnTo>
                  <a:lnTo>
                    <a:pt x="150876" y="345948"/>
                  </a:lnTo>
                  <a:lnTo>
                    <a:pt x="150876" y="344424"/>
                  </a:lnTo>
                  <a:lnTo>
                    <a:pt x="147828" y="342900"/>
                  </a:lnTo>
                  <a:lnTo>
                    <a:pt x="144780" y="339852"/>
                  </a:lnTo>
                  <a:lnTo>
                    <a:pt x="141732" y="338328"/>
                  </a:lnTo>
                  <a:lnTo>
                    <a:pt x="141732" y="336804"/>
                  </a:lnTo>
                  <a:lnTo>
                    <a:pt x="140208" y="336804"/>
                  </a:lnTo>
                  <a:lnTo>
                    <a:pt x="140208" y="335280"/>
                  </a:lnTo>
                  <a:lnTo>
                    <a:pt x="138684" y="333756"/>
                  </a:lnTo>
                  <a:lnTo>
                    <a:pt x="137160" y="333756"/>
                  </a:lnTo>
                  <a:lnTo>
                    <a:pt x="137160" y="330708"/>
                  </a:lnTo>
                  <a:lnTo>
                    <a:pt x="134112" y="330708"/>
                  </a:lnTo>
                  <a:lnTo>
                    <a:pt x="134112" y="329184"/>
                  </a:lnTo>
                  <a:lnTo>
                    <a:pt x="132588" y="327660"/>
                  </a:lnTo>
                  <a:lnTo>
                    <a:pt x="132588" y="326136"/>
                  </a:lnTo>
                  <a:lnTo>
                    <a:pt x="131064" y="326136"/>
                  </a:lnTo>
                  <a:lnTo>
                    <a:pt x="131064" y="324612"/>
                  </a:lnTo>
                  <a:lnTo>
                    <a:pt x="129540" y="324612"/>
                  </a:lnTo>
                  <a:lnTo>
                    <a:pt x="129540" y="321563"/>
                  </a:lnTo>
                  <a:lnTo>
                    <a:pt x="128016" y="321563"/>
                  </a:lnTo>
                  <a:lnTo>
                    <a:pt x="128016" y="318515"/>
                  </a:lnTo>
                  <a:lnTo>
                    <a:pt x="126492" y="318515"/>
                  </a:lnTo>
                  <a:lnTo>
                    <a:pt x="126492" y="316991"/>
                  </a:lnTo>
                  <a:lnTo>
                    <a:pt x="124968" y="316991"/>
                  </a:lnTo>
                  <a:lnTo>
                    <a:pt x="124968" y="313943"/>
                  </a:lnTo>
                  <a:lnTo>
                    <a:pt x="123444" y="313943"/>
                  </a:lnTo>
                  <a:lnTo>
                    <a:pt x="123444" y="312419"/>
                  </a:lnTo>
                  <a:lnTo>
                    <a:pt x="121920" y="310895"/>
                  </a:lnTo>
                  <a:lnTo>
                    <a:pt x="121920" y="307848"/>
                  </a:lnTo>
                  <a:lnTo>
                    <a:pt x="120396" y="306324"/>
                  </a:lnTo>
                  <a:lnTo>
                    <a:pt x="120396" y="304800"/>
                  </a:lnTo>
                  <a:lnTo>
                    <a:pt x="117348" y="297180"/>
                  </a:lnTo>
                  <a:lnTo>
                    <a:pt x="115824" y="291083"/>
                  </a:lnTo>
                  <a:lnTo>
                    <a:pt x="114300" y="283464"/>
                  </a:lnTo>
                  <a:lnTo>
                    <a:pt x="114300" y="277368"/>
                  </a:lnTo>
                  <a:lnTo>
                    <a:pt x="96012" y="277368"/>
                  </a:lnTo>
                  <a:lnTo>
                    <a:pt x="59435" y="268224"/>
                  </a:lnTo>
                  <a:lnTo>
                    <a:pt x="28956" y="248412"/>
                  </a:lnTo>
                  <a:lnTo>
                    <a:pt x="7620" y="217931"/>
                  </a:lnTo>
                  <a:lnTo>
                    <a:pt x="0" y="181356"/>
                  </a:lnTo>
                  <a:lnTo>
                    <a:pt x="7620" y="144780"/>
                  </a:lnTo>
                  <a:lnTo>
                    <a:pt x="28956" y="114300"/>
                  </a:lnTo>
                  <a:lnTo>
                    <a:pt x="59435" y="94488"/>
                  </a:lnTo>
                  <a:lnTo>
                    <a:pt x="96012" y="86868"/>
                  </a:lnTo>
                  <a:lnTo>
                    <a:pt x="243840" y="86868"/>
                  </a:lnTo>
                  <a:lnTo>
                    <a:pt x="259080" y="83820"/>
                  </a:lnTo>
                  <a:lnTo>
                    <a:pt x="271272" y="76200"/>
                  </a:lnTo>
                  <a:lnTo>
                    <a:pt x="278892" y="62484"/>
                  </a:lnTo>
                  <a:lnTo>
                    <a:pt x="281940" y="48768"/>
                  </a:lnTo>
                  <a:lnTo>
                    <a:pt x="278892" y="33528"/>
                  </a:lnTo>
                  <a:lnTo>
                    <a:pt x="271272" y="22860"/>
                  </a:lnTo>
                  <a:lnTo>
                    <a:pt x="259080" y="13716"/>
                  </a:lnTo>
                  <a:lnTo>
                    <a:pt x="243840" y="12192"/>
                  </a:lnTo>
                  <a:lnTo>
                    <a:pt x="111252" y="12192"/>
                  </a:lnTo>
                  <a:lnTo>
                    <a:pt x="109728" y="10668"/>
                  </a:lnTo>
                  <a:lnTo>
                    <a:pt x="108204" y="7620"/>
                  </a:lnTo>
                  <a:lnTo>
                    <a:pt x="108204" y="4572"/>
                  </a:lnTo>
                  <a:lnTo>
                    <a:pt x="109728" y="0"/>
                  </a:lnTo>
                  <a:lnTo>
                    <a:pt x="243840" y="0"/>
                  </a:lnTo>
                  <a:lnTo>
                    <a:pt x="263652" y="4572"/>
                  </a:lnTo>
                  <a:lnTo>
                    <a:pt x="278892" y="13716"/>
                  </a:lnTo>
                  <a:lnTo>
                    <a:pt x="288036" y="28956"/>
                  </a:lnTo>
                  <a:lnTo>
                    <a:pt x="292608" y="48768"/>
                  </a:lnTo>
                  <a:lnTo>
                    <a:pt x="288036" y="67056"/>
                  </a:lnTo>
                  <a:lnTo>
                    <a:pt x="278892" y="82296"/>
                  </a:lnTo>
                  <a:lnTo>
                    <a:pt x="263652" y="94488"/>
                  </a:lnTo>
                  <a:lnTo>
                    <a:pt x="243840" y="96012"/>
                  </a:lnTo>
                  <a:lnTo>
                    <a:pt x="96012" y="96012"/>
                  </a:lnTo>
                  <a:lnTo>
                    <a:pt x="62483" y="103632"/>
                  </a:lnTo>
                  <a:lnTo>
                    <a:pt x="35052" y="121920"/>
                  </a:lnTo>
                  <a:lnTo>
                    <a:pt x="16764" y="147828"/>
                  </a:lnTo>
                  <a:lnTo>
                    <a:pt x="10668" y="181356"/>
                  </a:lnTo>
                  <a:lnTo>
                    <a:pt x="16764" y="213360"/>
                  </a:lnTo>
                  <a:lnTo>
                    <a:pt x="35052" y="242316"/>
                  </a:lnTo>
                  <a:lnTo>
                    <a:pt x="62483" y="260604"/>
                  </a:lnTo>
                  <a:lnTo>
                    <a:pt x="96012" y="265176"/>
                  </a:lnTo>
                  <a:lnTo>
                    <a:pt x="124968" y="265176"/>
                  </a:lnTo>
                  <a:lnTo>
                    <a:pt x="123444" y="271272"/>
                  </a:lnTo>
                  <a:lnTo>
                    <a:pt x="131064" y="303276"/>
                  </a:lnTo>
                  <a:lnTo>
                    <a:pt x="147828" y="329184"/>
                  </a:lnTo>
                  <a:lnTo>
                    <a:pt x="173736" y="345948"/>
                  </a:lnTo>
                  <a:lnTo>
                    <a:pt x="205740" y="352044"/>
                  </a:lnTo>
                  <a:close/>
                </a:path>
              </a:pathLst>
            </a:custGeom>
            <a:solidFill>
              <a:srgbClr val="264D16"/>
            </a:solidFill>
          </p:spPr>
          <p:txBody>
            <a:bodyPr wrap="square" lIns="0" tIns="0" rIns="0" bIns="0" rtlCol="0"/>
            <a:lstStyle/>
            <a:p>
              <a:endParaRPr/>
            </a:p>
          </p:txBody>
        </p:sp>
        <p:pic>
          <p:nvPicPr>
            <p:cNvPr id="41" name="object 41"/>
            <p:cNvPicPr/>
            <p:nvPr/>
          </p:nvPicPr>
          <p:blipFill>
            <a:blip r:embed="rId11" cstate="print"/>
            <a:stretch>
              <a:fillRect/>
            </a:stretch>
          </p:blipFill>
          <p:spPr>
            <a:xfrm>
              <a:off x="5006340" y="4497323"/>
              <a:ext cx="91440" cy="74676"/>
            </a:xfrm>
            <a:prstGeom prst="rect">
              <a:avLst/>
            </a:prstGeom>
          </p:spPr>
        </p:pic>
      </p:grpSp>
      <p:sp>
        <p:nvSpPr>
          <p:cNvPr id="42" name="object 42"/>
          <p:cNvSpPr txBox="1"/>
          <p:nvPr/>
        </p:nvSpPr>
        <p:spPr>
          <a:xfrm>
            <a:off x="4489163" y="3993875"/>
            <a:ext cx="1121410" cy="210185"/>
          </a:xfrm>
          <a:prstGeom prst="rect">
            <a:avLst/>
          </a:prstGeom>
        </p:spPr>
        <p:txBody>
          <a:bodyPr vert="horz" wrap="square" lIns="0" tIns="13970" rIns="0" bIns="0" rtlCol="0">
            <a:spAutoFit/>
          </a:bodyPr>
          <a:lstStyle/>
          <a:p>
            <a:pPr marL="12700">
              <a:lnSpc>
                <a:spcPct val="100000"/>
              </a:lnSpc>
              <a:spcBef>
                <a:spcPts val="110"/>
              </a:spcBef>
            </a:pPr>
            <a:r>
              <a:rPr sz="1200" b="1" dirty="0">
                <a:solidFill>
                  <a:srgbClr val="4D9C2B"/>
                </a:solidFill>
                <a:latin typeface="Calibri"/>
                <a:cs typeface="Calibri"/>
              </a:rPr>
              <a:t>Energy</a:t>
            </a:r>
            <a:r>
              <a:rPr sz="1200" b="1" spc="-40" dirty="0">
                <a:solidFill>
                  <a:srgbClr val="4D9C2B"/>
                </a:solidFill>
                <a:latin typeface="Calibri"/>
                <a:cs typeface="Calibri"/>
              </a:rPr>
              <a:t> </a:t>
            </a:r>
            <a:r>
              <a:rPr sz="1200" b="1" spc="-10" dirty="0">
                <a:solidFill>
                  <a:srgbClr val="4D9C2B"/>
                </a:solidFill>
                <a:latin typeface="Calibri"/>
                <a:cs typeface="Calibri"/>
              </a:rPr>
              <a:t>Transition</a:t>
            </a:r>
            <a:endParaRPr sz="1200">
              <a:latin typeface="Calibri"/>
              <a:cs typeface="Calibri"/>
            </a:endParaRPr>
          </a:p>
        </p:txBody>
      </p:sp>
      <p:sp>
        <p:nvSpPr>
          <p:cNvPr id="43" name="object 43"/>
          <p:cNvSpPr txBox="1"/>
          <p:nvPr/>
        </p:nvSpPr>
        <p:spPr>
          <a:xfrm>
            <a:off x="1034245" y="1776426"/>
            <a:ext cx="8300084" cy="210185"/>
          </a:xfrm>
          <a:prstGeom prst="rect">
            <a:avLst/>
          </a:prstGeom>
        </p:spPr>
        <p:txBody>
          <a:bodyPr vert="horz" wrap="square" lIns="0" tIns="13970" rIns="0" bIns="0" rtlCol="0">
            <a:spAutoFit/>
          </a:bodyPr>
          <a:lstStyle/>
          <a:p>
            <a:pPr marL="12700">
              <a:lnSpc>
                <a:spcPct val="100000"/>
              </a:lnSpc>
              <a:spcBef>
                <a:spcPts val="110"/>
              </a:spcBef>
              <a:tabLst>
                <a:tab pos="6719570" algn="l"/>
              </a:tabLst>
            </a:pPr>
            <a:r>
              <a:rPr sz="1200" b="1" dirty="0">
                <a:solidFill>
                  <a:srgbClr val="8EB3E2"/>
                </a:solidFill>
                <a:latin typeface="Calibri"/>
                <a:cs typeface="Calibri"/>
              </a:rPr>
              <a:t>Water</a:t>
            </a:r>
            <a:r>
              <a:rPr sz="1200" b="1" spc="-30" dirty="0">
                <a:solidFill>
                  <a:srgbClr val="8EB3E2"/>
                </a:solidFill>
                <a:latin typeface="Calibri"/>
                <a:cs typeface="Calibri"/>
              </a:rPr>
              <a:t> </a:t>
            </a:r>
            <a:r>
              <a:rPr sz="1200" b="1" spc="-10" dirty="0">
                <a:solidFill>
                  <a:srgbClr val="8EB3E2"/>
                </a:solidFill>
                <a:latin typeface="Calibri"/>
                <a:cs typeface="Calibri"/>
              </a:rPr>
              <a:t>Security</a:t>
            </a:r>
            <a:r>
              <a:rPr sz="1200" b="1" dirty="0">
                <a:solidFill>
                  <a:srgbClr val="8EB3E2"/>
                </a:solidFill>
                <a:latin typeface="Calibri"/>
                <a:cs typeface="Calibri"/>
              </a:rPr>
              <a:t>	</a:t>
            </a:r>
            <a:r>
              <a:rPr sz="1200" b="1" dirty="0">
                <a:solidFill>
                  <a:srgbClr val="BF504D"/>
                </a:solidFill>
                <a:latin typeface="Calibri"/>
                <a:cs typeface="Calibri"/>
              </a:rPr>
              <a:t>Circularity</a:t>
            </a:r>
            <a:r>
              <a:rPr sz="1200" b="1" spc="-35" dirty="0">
                <a:solidFill>
                  <a:srgbClr val="BF504D"/>
                </a:solidFill>
                <a:latin typeface="Calibri"/>
                <a:cs typeface="Calibri"/>
              </a:rPr>
              <a:t> </a:t>
            </a:r>
            <a:r>
              <a:rPr sz="1200" b="1" dirty="0">
                <a:solidFill>
                  <a:srgbClr val="BF504D"/>
                </a:solidFill>
                <a:latin typeface="Calibri"/>
                <a:cs typeface="Calibri"/>
              </a:rPr>
              <a:t>&amp;</a:t>
            </a:r>
            <a:r>
              <a:rPr sz="1200" b="1" spc="5" dirty="0">
                <a:solidFill>
                  <a:srgbClr val="BF504D"/>
                </a:solidFill>
                <a:latin typeface="Calibri"/>
                <a:cs typeface="Calibri"/>
              </a:rPr>
              <a:t> </a:t>
            </a:r>
            <a:r>
              <a:rPr sz="1200" b="1" spc="-10" dirty="0">
                <a:solidFill>
                  <a:srgbClr val="BF504D"/>
                </a:solidFill>
                <a:latin typeface="Calibri"/>
                <a:cs typeface="Calibri"/>
              </a:rPr>
              <a:t>Biodiversity</a:t>
            </a:r>
            <a:endParaRPr sz="1200">
              <a:latin typeface="Calibri"/>
              <a:cs typeface="Calibri"/>
            </a:endParaRPr>
          </a:p>
        </p:txBody>
      </p:sp>
      <p:grpSp>
        <p:nvGrpSpPr>
          <p:cNvPr id="44" name="object 44"/>
          <p:cNvGrpSpPr/>
          <p:nvPr/>
        </p:nvGrpSpPr>
        <p:grpSpPr>
          <a:xfrm>
            <a:off x="4078223" y="4753355"/>
            <a:ext cx="2071370" cy="85725"/>
            <a:chOff x="4078223" y="4753355"/>
            <a:chExt cx="2071370" cy="85725"/>
          </a:xfrm>
        </p:grpSpPr>
        <p:pic>
          <p:nvPicPr>
            <p:cNvPr id="45" name="object 45"/>
            <p:cNvPicPr/>
            <p:nvPr/>
          </p:nvPicPr>
          <p:blipFill>
            <a:blip r:embed="rId12" cstate="print"/>
            <a:stretch>
              <a:fillRect/>
            </a:stretch>
          </p:blipFill>
          <p:spPr>
            <a:xfrm>
              <a:off x="6065520" y="4754880"/>
              <a:ext cx="82296" cy="83819"/>
            </a:xfrm>
            <a:prstGeom prst="rect">
              <a:avLst/>
            </a:prstGeom>
          </p:spPr>
        </p:pic>
        <p:pic>
          <p:nvPicPr>
            <p:cNvPr id="46" name="object 46"/>
            <p:cNvPicPr/>
            <p:nvPr/>
          </p:nvPicPr>
          <p:blipFill>
            <a:blip r:embed="rId13" cstate="print"/>
            <a:stretch>
              <a:fillRect/>
            </a:stretch>
          </p:blipFill>
          <p:spPr>
            <a:xfrm>
              <a:off x="4078223" y="4753355"/>
              <a:ext cx="82296" cy="83819"/>
            </a:xfrm>
            <a:prstGeom prst="rect">
              <a:avLst/>
            </a:prstGeom>
          </p:spPr>
        </p:pic>
        <p:sp>
          <p:nvSpPr>
            <p:cNvPr id="47" name="object 47"/>
            <p:cNvSpPr/>
            <p:nvPr/>
          </p:nvSpPr>
          <p:spPr>
            <a:xfrm>
              <a:off x="4113263" y="4788420"/>
              <a:ext cx="2036445" cy="15240"/>
            </a:xfrm>
            <a:custGeom>
              <a:avLst/>
              <a:gdLst/>
              <a:ahLst/>
              <a:cxnLst/>
              <a:rect l="l" t="t" r="r" b="b"/>
              <a:pathLst>
                <a:path w="2036445" h="15239">
                  <a:moveTo>
                    <a:pt x="1953780" y="1485"/>
                  </a:moveTo>
                  <a:lnTo>
                    <a:pt x="47244" y="0"/>
                  </a:lnTo>
                  <a:lnTo>
                    <a:pt x="3048" y="0"/>
                  </a:lnTo>
                  <a:lnTo>
                    <a:pt x="0" y="3048"/>
                  </a:lnTo>
                  <a:lnTo>
                    <a:pt x="0" y="10668"/>
                  </a:lnTo>
                  <a:lnTo>
                    <a:pt x="3048" y="13716"/>
                  </a:lnTo>
                  <a:lnTo>
                    <a:pt x="47244" y="13716"/>
                  </a:lnTo>
                  <a:lnTo>
                    <a:pt x="1953768" y="15201"/>
                  </a:lnTo>
                  <a:lnTo>
                    <a:pt x="1952244" y="7620"/>
                  </a:lnTo>
                  <a:lnTo>
                    <a:pt x="1952244" y="6096"/>
                  </a:lnTo>
                  <a:lnTo>
                    <a:pt x="1953780" y="1485"/>
                  </a:lnTo>
                  <a:close/>
                </a:path>
                <a:path w="2036445" h="15239">
                  <a:moveTo>
                    <a:pt x="2036076" y="7620"/>
                  </a:moveTo>
                  <a:lnTo>
                    <a:pt x="2034552" y="1524"/>
                  </a:lnTo>
                  <a:lnTo>
                    <a:pt x="1997976" y="1524"/>
                  </a:lnTo>
                  <a:lnTo>
                    <a:pt x="2001024" y="4572"/>
                  </a:lnTo>
                  <a:lnTo>
                    <a:pt x="2001024" y="12192"/>
                  </a:lnTo>
                  <a:lnTo>
                    <a:pt x="1997976" y="15240"/>
                  </a:lnTo>
                  <a:lnTo>
                    <a:pt x="2034552" y="15240"/>
                  </a:lnTo>
                  <a:lnTo>
                    <a:pt x="2036076" y="7620"/>
                  </a:lnTo>
                  <a:close/>
                </a:path>
              </a:pathLst>
            </a:custGeom>
            <a:solidFill>
              <a:srgbClr val="91CF50"/>
            </a:solidFill>
          </p:spPr>
          <p:txBody>
            <a:bodyPr wrap="square" lIns="0" tIns="0" rIns="0" bIns="0" rtlCol="0"/>
            <a:lstStyle/>
            <a:p>
              <a:endParaRPr/>
            </a:p>
          </p:txBody>
        </p:sp>
      </p:grpSp>
      <p:pic>
        <p:nvPicPr>
          <p:cNvPr id="48" name="object 48"/>
          <p:cNvPicPr/>
          <p:nvPr/>
        </p:nvPicPr>
        <p:blipFill>
          <a:blip r:embed="rId14" cstate="print"/>
          <a:stretch>
            <a:fillRect/>
          </a:stretch>
        </p:blipFill>
        <p:spPr>
          <a:xfrm>
            <a:off x="1277112" y="2135124"/>
            <a:ext cx="464819" cy="377951"/>
          </a:xfrm>
          <a:prstGeom prst="rect">
            <a:avLst/>
          </a:prstGeom>
        </p:spPr>
      </p:pic>
      <p:grpSp>
        <p:nvGrpSpPr>
          <p:cNvPr id="49" name="object 49"/>
          <p:cNvGrpSpPr/>
          <p:nvPr/>
        </p:nvGrpSpPr>
        <p:grpSpPr>
          <a:xfrm>
            <a:off x="545591" y="2563367"/>
            <a:ext cx="1864360" cy="90170"/>
            <a:chOff x="545591" y="2563367"/>
            <a:chExt cx="1864360" cy="90170"/>
          </a:xfrm>
        </p:grpSpPr>
        <p:sp>
          <p:nvSpPr>
            <p:cNvPr id="50" name="object 50"/>
            <p:cNvSpPr/>
            <p:nvPr/>
          </p:nvSpPr>
          <p:spPr>
            <a:xfrm>
              <a:off x="2327147" y="2569464"/>
              <a:ext cx="82550" cy="83820"/>
            </a:xfrm>
            <a:custGeom>
              <a:avLst/>
              <a:gdLst/>
              <a:ahLst/>
              <a:cxnLst/>
              <a:rect l="l" t="t" r="r" b="b"/>
              <a:pathLst>
                <a:path w="82550" h="83819">
                  <a:moveTo>
                    <a:pt x="41148" y="83820"/>
                  </a:moveTo>
                  <a:lnTo>
                    <a:pt x="24384" y="80772"/>
                  </a:lnTo>
                  <a:lnTo>
                    <a:pt x="10668" y="71628"/>
                  </a:lnTo>
                  <a:lnTo>
                    <a:pt x="3048" y="59436"/>
                  </a:lnTo>
                  <a:lnTo>
                    <a:pt x="0" y="48768"/>
                  </a:lnTo>
                  <a:lnTo>
                    <a:pt x="45720" y="48768"/>
                  </a:lnTo>
                  <a:lnTo>
                    <a:pt x="48768" y="45720"/>
                  </a:lnTo>
                  <a:lnTo>
                    <a:pt x="48768" y="38100"/>
                  </a:lnTo>
                  <a:lnTo>
                    <a:pt x="45720" y="35052"/>
                  </a:lnTo>
                  <a:lnTo>
                    <a:pt x="0" y="35052"/>
                  </a:lnTo>
                  <a:lnTo>
                    <a:pt x="3048" y="25908"/>
                  </a:lnTo>
                  <a:lnTo>
                    <a:pt x="12192" y="12192"/>
                  </a:lnTo>
                  <a:lnTo>
                    <a:pt x="24384" y="4572"/>
                  </a:lnTo>
                  <a:lnTo>
                    <a:pt x="41148" y="0"/>
                  </a:lnTo>
                  <a:lnTo>
                    <a:pt x="57912" y="4572"/>
                  </a:lnTo>
                  <a:lnTo>
                    <a:pt x="70104" y="13716"/>
                  </a:lnTo>
                  <a:lnTo>
                    <a:pt x="79248" y="25908"/>
                  </a:lnTo>
                  <a:lnTo>
                    <a:pt x="82296" y="42672"/>
                  </a:lnTo>
                  <a:lnTo>
                    <a:pt x="82296" y="48768"/>
                  </a:lnTo>
                  <a:lnTo>
                    <a:pt x="79248" y="59436"/>
                  </a:lnTo>
                  <a:lnTo>
                    <a:pt x="70104" y="71628"/>
                  </a:lnTo>
                  <a:lnTo>
                    <a:pt x="57912" y="80772"/>
                  </a:lnTo>
                  <a:lnTo>
                    <a:pt x="41148" y="83820"/>
                  </a:lnTo>
                  <a:close/>
                </a:path>
              </a:pathLst>
            </a:custGeom>
            <a:solidFill>
              <a:srgbClr val="8EB3E2"/>
            </a:solidFill>
          </p:spPr>
          <p:txBody>
            <a:bodyPr wrap="square" lIns="0" tIns="0" rIns="0" bIns="0" rtlCol="0"/>
            <a:lstStyle/>
            <a:p>
              <a:endParaRPr/>
            </a:p>
          </p:txBody>
        </p:sp>
        <p:pic>
          <p:nvPicPr>
            <p:cNvPr id="51" name="object 51"/>
            <p:cNvPicPr/>
            <p:nvPr/>
          </p:nvPicPr>
          <p:blipFill>
            <a:blip r:embed="rId15" cstate="print"/>
            <a:stretch>
              <a:fillRect/>
            </a:stretch>
          </p:blipFill>
          <p:spPr>
            <a:xfrm>
              <a:off x="545591" y="2563367"/>
              <a:ext cx="82295" cy="83820"/>
            </a:xfrm>
            <a:prstGeom prst="rect">
              <a:avLst/>
            </a:prstGeom>
          </p:spPr>
        </p:pic>
        <p:sp>
          <p:nvSpPr>
            <p:cNvPr id="52" name="object 52"/>
            <p:cNvSpPr/>
            <p:nvPr/>
          </p:nvSpPr>
          <p:spPr>
            <a:xfrm>
              <a:off x="580631" y="2598419"/>
              <a:ext cx="1795780" cy="20320"/>
            </a:xfrm>
            <a:custGeom>
              <a:avLst/>
              <a:gdLst/>
              <a:ahLst/>
              <a:cxnLst/>
              <a:rect l="l" t="t" r="r" b="b"/>
              <a:pathLst>
                <a:path w="1795780" h="20319">
                  <a:moveTo>
                    <a:pt x="1795284" y="9156"/>
                  </a:moveTo>
                  <a:lnTo>
                    <a:pt x="1792236" y="6108"/>
                  </a:lnTo>
                  <a:lnTo>
                    <a:pt x="1746516" y="6108"/>
                  </a:lnTo>
                  <a:lnTo>
                    <a:pt x="47244" y="0"/>
                  </a:lnTo>
                  <a:lnTo>
                    <a:pt x="48768" y="6096"/>
                  </a:lnTo>
                  <a:lnTo>
                    <a:pt x="48768" y="7620"/>
                  </a:lnTo>
                  <a:lnTo>
                    <a:pt x="47244" y="0"/>
                  </a:lnTo>
                  <a:lnTo>
                    <a:pt x="6096" y="0"/>
                  </a:lnTo>
                  <a:lnTo>
                    <a:pt x="3048" y="0"/>
                  </a:lnTo>
                  <a:lnTo>
                    <a:pt x="0" y="3048"/>
                  </a:lnTo>
                  <a:lnTo>
                    <a:pt x="0" y="10668"/>
                  </a:lnTo>
                  <a:lnTo>
                    <a:pt x="3048" y="13716"/>
                  </a:lnTo>
                  <a:lnTo>
                    <a:pt x="47244" y="13716"/>
                  </a:lnTo>
                  <a:lnTo>
                    <a:pt x="1746504" y="19812"/>
                  </a:lnTo>
                  <a:lnTo>
                    <a:pt x="1792236" y="19824"/>
                  </a:lnTo>
                  <a:lnTo>
                    <a:pt x="1795284" y="16776"/>
                  </a:lnTo>
                  <a:lnTo>
                    <a:pt x="1795284" y="9156"/>
                  </a:lnTo>
                  <a:close/>
                </a:path>
              </a:pathLst>
            </a:custGeom>
            <a:solidFill>
              <a:srgbClr val="8EB3E2"/>
            </a:solidFill>
          </p:spPr>
          <p:txBody>
            <a:bodyPr wrap="square" lIns="0" tIns="0" rIns="0" bIns="0" rtlCol="0"/>
            <a:lstStyle/>
            <a:p>
              <a:endParaRPr/>
            </a:p>
          </p:txBody>
        </p:sp>
      </p:grpSp>
      <p:sp>
        <p:nvSpPr>
          <p:cNvPr id="53" name="object 53"/>
          <p:cNvSpPr txBox="1"/>
          <p:nvPr/>
        </p:nvSpPr>
        <p:spPr>
          <a:xfrm>
            <a:off x="631921" y="2582068"/>
            <a:ext cx="1770380" cy="1061720"/>
          </a:xfrm>
          <a:prstGeom prst="rect">
            <a:avLst/>
          </a:prstGeom>
        </p:spPr>
        <p:txBody>
          <a:bodyPr vert="horz" wrap="square" lIns="0" tIns="84455" rIns="0" bIns="0" rtlCol="0">
            <a:spAutoFit/>
          </a:bodyPr>
          <a:lstStyle/>
          <a:p>
            <a:pPr marL="12700" algn="just">
              <a:lnSpc>
                <a:spcPct val="100000"/>
              </a:lnSpc>
              <a:spcBef>
                <a:spcPts val="665"/>
              </a:spcBef>
            </a:pPr>
            <a:r>
              <a:rPr sz="1000" spc="-10" dirty="0">
                <a:latin typeface="Calibri"/>
                <a:cs typeface="Calibri"/>
              </a:rPr>
              <a:t>Maintaining</a:t>
            </a:r>
            <a:r>
              <a:rPr sz="1000" spc="-35" dirty="0">
                <a:latin typeface="Calibri"/>
                <a:cs typeface="Calibri"/>
              </a:rPr>
              <a:t> </a:t>
            </a:r>
            <a:r>
              <a:rPr sz="1000" spc="-10" dirty="0">
                <a:latin typeface="Calibri"/>
                <a:cs typeface="Calibri"/>
              </a:rPr>
              <a:t>zero</a:t>
            </a:r>
            <a:r>
              <a:rPr sz="1000" spc="-40" dirty="0">
                <a:latin typeface="Calibri"/>
                <a:cs typeface="Calibri"/>
              </a:rPr>
              <a:t> </a:t>
            </a:r>
            <a:r>
              <a:rPr sz="1000" dirty="0">
                <a:latin typeface="Calibri"/>
                <a:cs typeface="Calibri"/>
              </a:rPr>
              <a:t>liquid</a:t>
            </a:r>
            <a:r>
              <a:rPr sz="1000" spc="-5" dirty="0">
                <a:latin typeface="Calibri"/>
                <a:cs typeface="Calibri"/>
              </a:rPr>
              <a:t> </a:t>
            </a:r>
            <a:r>
              <a:rPr sz="1000" spc="-10" dirty="0">
                <a:latin typeface="Calibri"/>
                <a:cs typeface="Calibri"/>
              </a:rPr>
              <a:t>discharge</a:t>
            </a:r>
            <a:endParaRPr sz="1000">
              <a:latin typeface="Calibri"/>
              <a:cs typeface="Calibri"/>
            </a:endParaRPr>
          </a:p>
          <a:p>
            <a:pPr marL="12700" marR="5080" algn="just">
              <a:lnSpc>
                <a:spcPts val="980"/>
              </a:lnSpc>
              <a:spcBef>
                <a:spcPts val="780"/>
              </a:spcBef>
            </a:pPr>
            <a:r>
              <a:rPr sz="1000" dirty="0">
                <a:latin typeface="Calibri"/>
                <a:cs typeface="Calibri"/>
              </a:rPr>
              <a:t>39%</a:t>
            </a:r>
            <a:r>
              <a:rPr sz="1000" spc="229" dirty="0">
                <a:latin typeface="Calibri"/>
                <a:cs typeface="Calibri"/>
              </a:rPr>
              <a:t> </a:t>
            </a:r>
            <a:r>
              <a:rPr sz="1000" dirty="0">
                <a:latin typeface="Calibri"/>
                <a:cs typeface="Calibri"/>
              </a:rPr>
              <a:t>reduction</a:t>
            </a:r>
            <a:r>
              <a:rPr sz="1000" spc="235" dirty="0">
                <a:latin typeface="Calibri"/>
                <a:cs typeface="Calibri"/>
              </a:rPr>
              <a:t> </a:t>
            </a:r>
            <a:r>
              <a:rPr sz="1000" dirty="0">
                <a:latin typeface="Calibri"/>
                <a:cs typeface="Calibri"/>
              </a:rPr>
              <a:t>in</a:t>
            </a:r>
            <a:r>
              <a:rPr sz="1000" spc="245" dirty="0">
                <a:latin typeface="Calibri"/>
                <a:cs typeface="Calibri"/>
              </a:rPr>
              <a:t> </a:t>
            </a:r>
            <a:r>
              <a:rPr sz="1000" dirty="0">
                <a:latin typeface="Calibri"/>
                <a:cs typeface="Calibri"/>
              </a:rPr>
              <a:t>specific</a:t>
            </a:r>
            <a:r>
              <a:rPr sz="1000" spc="235" dirty="0">
                <a:latin typeface="Calibri"/>
                <a:cs typeface="Calibri"/>
              </a:rPr>
              <a:t> </a:t>
            </a:r>
            <a:r>
              <a:rPr sz="1000" spc="-10" dirty="0">
                <a:latin typeface="Calibri"/>
                <a:cs typeface="Calibri"/>
              </a:rPr>
              <a:t>water </a:t>
            </a:r>
            <a:r>
              <a:rPr sz="1000" dirty="0">
                <a:latin typeface="Calibri"/>
                <a:cs typeface="Calibri"/>
              </a:rPr>
              <a:t>consumption</a:t>
            </a:r>
            <a:r>
              <a:rPr sz="1000" spc="220" dirty="0">
                <a:latin typeface="Calibri"/>
                <a:cs typeface="Calibri"/>
              </a:rPr>
              <a:t> </a:t>
            </a:r>
            <a:r>
              <a:rPr sz="1000" dirty="0">
                <a:latin typeface="Calibri"/>
                <a:cs typeface="Calibri"/>
              </a:rPr>
              <a:t>to</a:t>
            </a:r>
            <a:r>
              <a:rPr sz="1000" spc="250" dirty="0">
                <a:latin typeface="Calibri"/>
                <a:cs typeface="Calibri"/>
              </a:rPr>
              <a:t> </a:t>
            </a:r>
            <a:r>
              <a:rPr sz="1000" dirty="0">
                <a:latin typeface="Calibri"/>
                <a:cs typeface="Calibri"/>
              </a:rPr>
              <a:t>2.21</a:t>
            </a:r>
            <a:r>
              <a:rPr sz="1000" spc="235" dirty="0">
                <a:latin typeface="Calibri"/>
                <a:cs typeface="Calibri"/>
              </a:rPr>
              <a:t> </a:t>
            </a:r>
            <a:r>
              <a:rPr sz="1000" dirty="0">
                <a:latin typeface="Calibri"/>
                <a:cs typeface="Calibri"/>
              </a:rPr>
              <a:t>m3/tcs</a:t>
            </a:r>
            <a:r>
              <a:rPr sz="1000" spc="229" dirty="0">
                <a:latin typeface="Calibri"/>
                <a:cs typeface="Calibri"/>
              </a:rPr>
              <a:t> </a:t>
            </a:r>
            <a:r>
              <a:rPr sz="1000" spc="-25" dirty="0">
                <a:latin typeface="Calibri"/>
                <a:cs typeface="Calibri"/>
              </a:rPr>
              <a:t>by</a:t>
            </a:r>
            <a:r>
              <a:rPr sz="1000" spc="-20" dirty="0">
                <a:latin typeface="Calibri"/>
                <a:cs typeface="Calibri"/>
              </a:rPr>
              <a:t> FY30</a:t>
            </a:r>
            <a:endParaRPr sz="1000">
              <a:latin typeface="Calibri"/>
              <a:cs typeface="Calibri"/>
            </a:endParaRPr>
          </a:p>
          <a:p>
            <a:pPr marL="12700" marR="11430" algn="just">
              <a:lnSpc>
                <a:spcPct val="73000"/>
              </a:lnSpc>
              <a:spcBef>
                <a:spcPts val="919"/>
              </a:spcBef>
            </a:pPr>
            <a:r>
              <a:rPr sz="1000" dirty="0">
                <a:latin typeface="Calibri"/>
                <a:cs typeface="Calibri"/>
              </a:rPr>
              <a:t>Adopting</a:t>
            </a:r>
            <a:r>
              <a:rPr sz="1000" spc="110" dirty="0">
                <a:latin typeface="Calibri"/>
                <a:cs typeface="Calibri"/>
              </a:rPr>
              <a:t> </a:t>
            </a:r>
            <a:r>
              <a:rPr sz="1000" dirty="0">
                <a:latin typeface="Calibri"/>
                <a:cs typeface="Calibri"/>
              </a:rPr>
              <a:t>digitalisation</a:t>
            </a:r>
            <a:r>
              <a:rPr sz="1000" spc="95" dirty="0">
                <a:latin typeface="Calibri"/>
                <a:cs typeface="Calibri"/>
              </a:rPr>
              <a:t> </a:t>
            </a:r>
            <a:r>
              <a:rPr sz="1000" dirty="0">
                <a:latin typeface="Calibri"/>
                <a:cs typeface="Calibri"/>
              </a:rPr>
              <a:t>for</a:t>
            </a:r>
            <a:r>
              <a:rPr sz="1000" spc="140" dirty="0">
                <a:latin typeface="Calibri"/>
                <a:cs typeface="Calibri"/>
              </a:rPr>
              <a:t> </a:t>
            </a:r>
            <a:r>
              <a:rPr sz="1000" spc="-10" dirty="0">
                <a:latin typeface="Calibri"/>
                <a:cs typeface="Calibri"/>
              </a:rPr>
              <a:t>better water</a:t>
            </a:r>
            <a:r>
              <a:rPr sz="1000" spc="-35" dirty="0">
                <a:latin typeface="Calibri"/>
                <a:cs typeface="Calibri"/>
              </a:rPr>
              <a:t> </a:t>
            </a:r>
            <a:r>
              <a:rPr sz="1000" spc="-10" dirty="0">
                <a:latin typeface="Calibri"/>
                <a:cs typeface="Calibri"/>
              </a:rPr>
              <a:t>control</a:t>
            </a:r>
            <a:r>
              <a:rPr sz="1000" spc="-40" dirty="0">
                <a:latin typeface="Calibri"/>
                <a:cs typeface="Calibri"/>
              </a:rPr>
              <a:t> </a:t>
            </a:r>
            <a:r>
              <a:rPr sz="1000" dirty="0">
                <a:latin typeface="Calibri"/>
                <a:cs typeface="Calibri"/>
              </a:rPr>
              <a:t>and</a:t>
            </a:r>
            <a:r>
              <a:rPr sz="1000" spc="-5" dirty="0">
                <a:latin typeface="Calibri"/>
                <a:cs typeface="Calibri"/>
              </a:rPr>
              <a:t> </a:t>
            </a:r>
            <a:r>
              <a:rPr sz="1000" spc="-10" dirty="0">
                <a:latin typeface="Calibri"/>
                <a:cs typeface="Calibri"/>
              </a:rPr>
              <a:t>monitoring</a:t>
            </a:r>
            <a:endParaRPr sz="1000">
              <a:latin typeface="Calibri"/>
              <a:cs typeface="Calibri"/>
            </a:endParaRPr>
          </a:p>
        </p:txBody>
      </p:sp>
      <p:pic>
        <p:nvPicPr>
          <p:cNvPr id="54" name="object 54"/>
          <p:cNvPicPr/>
          <p:nvPr/>
        </p:nvPicPr>
        <p:blipFill>
          <a:blip r:embed="rId16" cstate="print"/>
          <a:stretch>
            <a:fillRect/>
          </a:stretch>
        </p:blipFill>
        <p:spPr>
          <a:xfrm>
            <a:off x="2980943" y="1839467"/>
            <a:ext cx="3823716" cy="2157983"/>
          </a:xfrm>
          <a:prstGeom prst="rect">
            <a:avLst/>
          </a:prstGeom>
        </p:spPr>
      </p:pic>
      <p:pic>
        <p:nvPicPr>
          <p:cNvPr id="55" name="object 55"/>
          <p:cNvPicPr/>
          <p:nvPr/>
        </p:nvPicPr>
        <p:blipFill>
          <a:blip r:embed="rId17" cstate="print"/>
          <a:stretch>
            <a:fillRect/>
          </a:stretch>
        </p:blipFill>
        <p:spPr>
          <a:xfrm>
            <a:off x="9078467" y="330708"/>
            <a:ext cx="960120" cy="4033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30707"/>
            <a:ext cx="10058400" cy="6903720"/>
            <a:chOff x="0" y="330707"/>
            <a:chExt cx="10058400" cy="6903720"/>
          </a:xfrm>
        </p:grpSpPr>
        <p:sp>
          <p:nvSpPr>
            <p:cNvPr id="3" name="object 3"/>
            <p:cNvSpPr/>
            <p:nvPr/>
          </p:nvSpPr>
          <p:spPr>
            <a:xfrm>
              <a:off x="0" y="330707"/>
              <a:ext cx="4052570" cy="727075"/>
            </a:xfrm>
            <a:custGeom>
              <a:avLst/>
              <a:gdLst/>
              <a:ahLst/>
              <a:cxnLst/>
              <a:rect l="l" t="t" r="r" b="b"/>
              <a:pathLst>
                <a:path w="4052570" h="727075">
                  <a:moveTo>
                    <a:pt x="2982455" y="408432"/>
                  </a:moveTo>
                  <a:lnTo>
                    <a:pt x="2916923" y="416052"/>
                  </a:lnTo>
                  <a:lnTo>
                    <a:pt x="2846819" y="423672"/>
                  </a:lnTo>
                  <a:lnTo>
                    <a:pt x="2776715" y="429768"/>
                  </a:lnTo>
                  <a:lnTo>
                    <a:pt x="2639555" y="438912"/>
                  </a:lnTo>
                  <a:lnTo>
                    <a:pt x="2570975" y="441960"/>
                  </a:lnTo>
                  <a:lnTo>
                    <a:pt x="2435339" y="445008"/>
                  </a:lnTo>
                  <a:lnTo>
                    <a:pt x="2301227" y="445008"/>
                  </a:lnTo>
                  <a:lnTo>
                    <a:pt x="2168639" y="441960"/>
                  </a:lnTo>
                  <a:lnTo>
                    <a:pt x="2103107" y="438912"/>
                  </a:lnTo>
                  <a:lnTo>
                    <a:pt x="1973567" y="431292"/>
                  </a:lnTo>
                  <a:lnTo>
                    <a:pt x="1845551" y="419100"/>
                  </a:lnTo>
                  <a:lnTo>
                    <a:pt x="1720583" y="406908"/>
                  </a:lnTo>
                  <a:lnTo>
                    <a:pt x="1598663" y="391668"/>
                  </a:lnTo>
                  <a:lnTo>
                    <a:pt x="1478267" y="373380"/>
                  </a:lnTo>
                  <a:lnTo>
                    <a:pt x="1360919" y="353568"/>
                  </a:lnTo>
                  <a:lnTo>
                    <a:pt x="1246619" y="332232"/>
                  </a:lnTo>
                  <a:lnTo>
                    <a:pt x="1135367" y="309372"/>
                  </a:lnTo>
                  <a:lnTo>
                    <a:pt x="1027163" y="284988"/>
                  </a:lnTo>
                  <a:lnTo>
                    <a:pt x="922007" y="260604"/>
                  </a:lnTo>
                  <a:lnTo>
                    <a:pt x="821423" y="233172"/>
                  </a:lnTo>
                  <a:lnTo>
                    <a:pt x="723900" y="207264"/>
                  </a:lnTo>
                  <a:lnTo>
                    <a:pt x="630923" y="179832"/>
                  </a:lnTo>
                  <a:lnTo>
                    <a:pt x="661416" y="192024"/>
                  </a:lnTo>
                  <a:lnTo>
                    <a:pt x="310883" y="77724"/>
                  </a:lnTo>
                  <a:lnTo>
                    <a:pt x="112763" y="0"/>
                  </a:lnTo>
                  <a:lnTo>
                    <a:pt x="0" y="0"/>
                  </a:lnTo>
                  <a:lnTo>
                    <a:pt x="0" y="623316"/>
                  </a:lnTo>
                  <a:lnTo>
                    <a:pt x="672071" y="726948"/>
                  </a:lnTo>
                  <a:lnTo>
                    <a:pt x="2375903" y="641604"/>
                  </a:lnTo>
                  <a:lnTo>
                    <a:pt x="2982455" y="408432"/>
                  </a:lnTo>
                  <a:close/>
                </a:path>
                <a:path w="4052570" h="727075">
                  <a:moveTo>
                    <a:pt x="3267456" y="365772"/>
                  </a:moveTo>
                  <a:lnTo>
                    <a:pt x="3107436" y="381012"/>
                  </a:lnTo>
                  <a:lnTo>
                    <a:pt x="3032760" y="390156"/>
                  </a:lnTo>
                  <a:lnTo>
                    <a:pt x="2982468" y="408444"/>
                  </a:lnTo>
                  <a:lnTo>
                    <a:pt x="3057144" y="399300"/>
                  </a:lnTo>
                  <a:lnTo>
                    <a:pt x="3197352" y="377964"/>
                  </a:lnTo>
                  <a:lnTo>
                    <a:pt x="3267456" y="365772"/>
                  </a:lnTo>
                  <a:close/>
                </a:path>
                <a:path w="4052570" h="727075">
                  <a:moveTo>
                    <a:pt x="4052316" y="12"/>
                  </a:moveTo>
                  <a:lnTo>
                    <a:pt x="4038600" y="12"/>
                  </a:lnTo>
                  <a:lnTo>
                    <a:pt x="4038600" y="1536"/>
                  </a:lnTo>
                  <a:lnTo>
                    <a:pt x="3979164" y="16776"/>
                  </a:lnTo>
                  <a:lnTo>
                    <a:pt x="3913632" y="35064"/>
                  </a:lnTo>
                  <a:lnTo>
                    <a:pt x="3840480" y="51828"/>
                  </a:lnTo>
                  <a:lnTo>
                    <a:pt x="3759708" y="67068"/>
                  </a:lnTo>
                  <a:lnTo>
                    <a:pt x="3671316" y="82308"/>
                  </a:lnTo>
                  <a:lnTo>
                    <a:pt x="3625596" y="88404"/>
                  </a:lnTo>
                  <a:lnTo>
                    <a:pt x="3576828" y="96024"/>
                  </a:lnTo>
                  <a:lnTo>
                    <a:pt x="3528060" y="100596"/>
                  </a:lnTo>
                  <a:lnTo>
                    <a:pt x="3476244" y="106692"/>
                  </a:lnTo>
                  <a:lnTo>
                    <a:pt x="3424428" y="111264"/>
                  </a:lnTo>
                  <a:lnTo>
                    <a:pt x="3314687" y="117360"/>
                  </a:lnTo>
                  <a:lnTo>
                    <a:pt x="3198876" y="120408"/>
                  </a:lnTo>
                  <a:lnTo>
                    <a:pt x="3139440" y="118884"/>
                  </a:lnTo>
                  <a:lnTo>
                    <a:pt x="3078480" y="118884"/>
                  </a:lnTo>
                  <a:lnTo>
                    <a:pt x="3015983" y="115836"/>
                  </a:lnTo>
                  <a:lnTo>
                    <a:pt x="2887980" y="106692"/>
                  </a:lnTo>
                  <a:lnTo>
                    <a:pt x="2822448" y="100596"/>
                  </a:lnTo>
                  <a:lnTo>
                    <a:pt x="2755379" y="92976"/>
                  </a:lnTo>
                  <a:lnTo>
                    <a:pt x="2680716" y="82308"/>
                  </a:lnTo>
                  <a:lnTo>
                    <a:pt x="2618232" y="71640"/>
                  </a:lnTo>
                  <a:lnTo>
                    <a:pt x="2548128" y="59448"/>
                  </a:lnTo>
                  <a:lnTo>
                    <a:pt x="2404859" y="28968"/>
                  </a:lnTo>
                  <a:lnTo>
                    <a:pt x="2331720" y="10680"/>
                  </a:lnTo>
                  <a:lnTo>
                    <a:pt x="2298179" y="12"/>
                  </a:lnTo>
                  <a:lnTo>
                    <a:pt x="701040" y="12"/>
                  </a:lnTo>
                  <a:lnTo>
                    <a:pt x="1415796" y="233184"/>
                  </a:lnTo>
                  <a:lnTo>
                    <a:pt x="1453896" y="248424"/>
                  </a:lnTo>
                  <a:lnTo>
                    <a:pt x="2409444" y="385584"/>
                  </a:lnTo>
                  <a:lnTo>
                    <a:pt x="3028188" y="388620"/>
                  </a:lnTo>
                  <a:lnTo>
                    <a:pt x="3032760" y="390144"/>
                  </a:lnTo>
                  <a:lnTo>
                    <a:pt x="4052316" y="12"/>
                  </a:lnTo>
                  <a:close/>
                </a:path>
              </a:pathLst>
            </a:custGeom>
            <a:solidFill>
              <a:srgbClr val="F0F0F0"/>
            </a:solidFill>
          </p:spPr>
          <p:txBody>
            <a:bodyPr wrap="square" lIns="0" tIns="0" rIns="0" bIns="0" rtlCol="0"/>
            <a:lstStyle/>
            <a:p>
              <a:endParaRPr/>
            </a:p>
          </p:txBody>
        </p:sp>
        <p:pic>
          <p:nvPicPr>
            <p:cNvPr id="4" name="object 4"/>
            <p:cNvPicPr/>
            <p:nvPr/>
          </p:nvPicPr>
          <p:blipFill>
            <a:blip r:embed="rId2" cstate="print"/>
            <a:stretch>
              <a:fillRect/>
            </a:stretch>
          </p:blipFill>
          <p:spPr>
            <a:xfrm>
              <a:off x="0" y="330708"/>
              <a:ext cx="10058400" cy="6903720"/>
            </a:xfrm>
            <a:prstGeom prst="rect">
              <a:avLst/>
            </a:prstGeom>
          </p:spPr>
        </p:pic>
      </p:grpSp>
      <p:sp>
        <p:nvSpPr>
          <p:cNvPr id="5" name="object 5"/>
          <p:cNvSpPr txBox="1">
            <a:spLocks noGrp="1"/>
          </p:cNvSpPr>
          <p:nvPr>
            <p:ph type="title"/>
          </p:nvPr>
        </p:nvSpPr>
        <p:spPr>
          <a:prstGeom prst="rect">
            <a:avLst/>
          </a:prstGeom>
        </p:spPr>
        <p:txBody>
          <a:bodyPr vert="horz" wrap="square" lIns="0" tIns="594101" rIns="0" bIns="0" rtlCol="0">
            <a:spAutoFit/>
          </a:bodyPr>
          <a:lstStyle/>
          <a:p>
            <a:pPr marL="3372485">
              <a:lnSpc>
                <a:spcPct val="100000"/>
              </a:lnSpc>
              <a:spcBef>
                <a:spcPts val="130"/>
              </a:spcBef>
            </a:pPr>
            <a:r>
              <a:rPr dirty="0"/>
              <a:t>THANK</a:t>
            </a:r>
            <a:r>
              <a:rPr spc="-40" dirty="0"/>
              <a:t> </a:t>
            </a:r>
            <a:r>
              <a:rPr spc="-25" dirty="0"/>
              <a:t>YOU</a:t>
            </a:r>
          </a:p>
        </p:txBody>
      </p:sp>
      <p:pic>
        <p:nvPicPr>
          <p:cNvPr id="6" name="object 6"/>
          <p:cNvPicPr/>
          <p:nvPr/>
        </p:nvPicPr>
        <p:blipFill>
          <a:blip r:embed="rId3" cstate="print"/>
          <a:stretch>
            <a:fillRect/>
          </a:stretch>
        </p:blipFill>
        <p:spPr>
          <a:xfrm>
            <a:off x="2656332" y="3893820"/>
            <a:ext cx="4369307" cy="2938272"/>
          </a:xfrm>
          <a:prstGeom prst="rect">
            <a:avLst/>
          </a:prstGeom>
        </p:spPr>
      </p:pic>
      <p:sp>
        <p:nvSpPr>
          <p:cNvPr id="7" name="TextBox 6">
            <a:extLst>
              <a:ext uri="{FF2B5EF4-FFF2-40B4-BE49-F238E27FC236}">
                <a16:creationId xmlns:a16="http://schemas.microsoft.com/office/drawing/2014/main" id="{C5416291-3F0A-5A07-6317-2A8D5B06AD91}"/>
              </a:ext>
            </a:extLst>
          </p:cNvPr>
          <p:cNvSpPr txBox="1"/>
          <p:nvPr/>
        </p:nvSpPr>
        <p:spPr>
          <a:xfrm>
            <a:off x="7315200" y="5943600"/>
            <a:ext cx="2432076" cy="923330"/>
          </a:xfrm>
          <a:prstGeom prst="rect">
            <a:avLst/>
          </a:prstGeom>
          <a:noFill/>
        </p:spPr>
        <p:txBody>
          <a:bodyPr wrap="none" rtlCol="0">
            <a:spAutoFit/>
          </a:bodyPr>
          <a:lstStyle/>
          <a:p>
            <a:r>
              <a:rPr lang="en-IN" dirty="0"/>
              <a:t>Avinash Ujjwal</a:t>
            </a:r>
          </a:p>
          <a:p>
            <a:r>
              <a:rPr lang="en-IN" dirty="0"/>
              <a:t>8284853388</a:t>
            </a:r>
          </a:p>
          <a:p>
            <a:r>
              <a:rPr lang="en-IN" dirty="0"/>
              <a:t>avinash.ujjwal@jsw.in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25195" y="1008888"/>
            <a:ext cx="1300480" cy="6010910"/>
            <a:chOff x="425195" y="1008888"/>
            <a:chExt cx="1300480" cy="6010910"/>
          </a:xfrm>
        </p:grpSpPr>
        <p:sp>
          <p:nvSpPr>
            <p:cNvPr id="3" name="object 3"/>
            <p:cNvSpPr/>
            <p:nvPr/>
          </p:nvSpPr>
          <p:spPr>
            <a:xfrm>
              <a:off x="431291" y="3041903"/>
              <a:ext cx="1287780" cy="3977640"/>
            </a:xfrm>
            <a:custGeom>
              <a:avLst/>
              <a:gdLst/>
              <a:ahLst/>
              <a:cxnLst/>
              <a:rect l="l" t="t" r="r" b="b"/>
              <a:pathLst>
                <a:path w="1287780" h="3977640">
                  <a:moveTo>
                    <a:pt x="1287779" y="3977640"/>
                  </a:moveTo>
                  <a:lnTo>
                    <a:pt x="0" y="3977640"/>
                  </a:lnTo>
                  <a:lnTo>
                    <a:pt x="0" y="0"/>
                  </a:lnTo>
                  <a:lnTo>
                    <a:pt x="1287779" y="0"/>
                  </a:lnTo>
                  <a:lnTo>
                    <a:pt x="1287779" y="3977640"/>
                  </a:lnTo>
                  <a:close/>
                </a:path>
              </a:pathLst>
            </a:custGeom>
            <a:solidFill>
              <a:srgbClr val="EDF6F9"/>
            </a:solidFill>
          </p:spPr>
          <p:txBody>
            <a:bodyPr wrap="square" lIns="0" tIns="0" rIns="0" bIns="0" rtlCol="0"/>
            <a:lstStyle/>
            <a:p>
              <a:endParaRPr/>
            </a:p>
          </p:txBody>
        </p:sp>
        <p:pic>
          <p:nvPicPr>
            <p:cNvPr id="4" name="object 4"/>
            <p:cNvPicPr/>
            <p:nvPr/>
          </p:nvPicPr>
          <p:blipFill>
            <a:blip r:embed="rId2" cstate="print"/>
            <a:stretch>
              <a:fillRect/>
            </a:stretch>
          </p:blipFill>
          <p:spPr>
            <a:xfrm>
              <a:off x="425195" y="1008888"/>
              <a:ext cx="1299971" cy="2040636"/>
            </a:xfrm>
            <a:prstGeom prst="rect">
              <a:avLst/>
            </a:prstGeom>
          </p:spPr>
        </p:pic>
      </p:grpSp>
      <p:sp>
        <p:nvSpPr>
          <p:cNvPr id="5" name="object 5"/>
          <p:cNvSpPr txBox="1"/>
          <p:nvPr/>
        </p:nvSpPr>
        <p:spPr>
          <a:xfrm>
            <a:off x="1842008" y="1022091"/>
            <a:ext cx="2562225" cy="906144"/>
          </a:xfrm>
          <a:prstGeom prst="rect">
            <a:avLst/>
          </a:prstGeom>
        </p:spPr>
        <p:txBody>
          <a:bodyPr vert="horz" wrap="square" lIns="0" tIns="6350" rIns="0" bIns="0" rtlCol="0">
            <a:spAutoFit/>
          </a:bodyPr>
          <a:lstStyle/>
          <a:p>
            <a:pPr marL="12700" marR="5080">
              <a:lnSpc>
                <a:spcPct val="107600"/>
              </a:lnSpc>
              <a:spcBef>
                <a:spcPts val="50"/>
              </a:spcBef>
            </a:pPr>
            <a:r>
              <a:rPr sz="900" b="1" spc="-40" dirty="0">
                <a:solidFill>
                  <a:srgbClr val="231F1F"/>
                </a:solidFill>
                <a:latin typeface="Cambria"/>
                <a:cs typeface="Cambria"/>
              </a:rPr>
              <a:t>AtJSW,our</a:t>
            </a:r>
            <a:r>
              <a:rPr sz="900" b="1" spc="-80" dirty="0">
                <a:solidFill>
                  <a:srgbClr val="231F1F"/>
                </a:solidFill>
                <a:latin typeface="Cambria"/>
                <a:cs typeface="Cambria"/>
              </a:rPr>
              <a:t> </a:t>
            </a:r>
            <a:r>
              <a:rPr sz="900" b="1" spc="-10" dirty="0">
                <a:solidFill>
                  <a:srgbClr val="231F1F"/>
                </a:solidFill>
                <a:latin typeface="Cambria"/>
                <a:cs typeface="Cambria"/>
              </a:rPr>
              <a:t>visionisto</a:t>
            </a:r>
            <a:r>
              <a:rPr sz="900" b="1" spc="-15" dirty="0">
                <a:solidFill>
                  <a:srgbClr val="231F1F"/>
                </a:solidFill>
                <a:latin typeface="Cambria"/>
                <a:cs typeface="Cambria"/>
              </a:rPr>
              <a:t> </a:t>
            </a:r>
            <a:r>
              <a:rPr sz="900" b="1" spc="-40" dirty="0">
                <a:solidFill>
                  <a:srgbClr val="231F1F"/>
                </a:solidFill>
                <a:latin typeface="Cambria"/>
                <a:cs typeface="Cambria"/>
              </a:rPr>
              <a:t>actively</a:t>
            </a:r>
            <a:r>
              <a:rPr sz="900" b="1" spc="5" dirty="0">
                <a:solidFill>
                  <a:srgbClr val="231F1F"/>
                </a:solidFill>
                <a:latin typeface="Cambria"/>
                <a:cs typeface="Cambria"/>
              </a:rPr>
              <a:t> </a:t>
            </a:r>
            <a:r>
              <a:rPr sz="900" b="1" spc="-10" dirty="0">
                <a:solidFill>
                  <a:srgbClr val="231F1F"/>
                </a:solidFill>
                <a:latin typeface="Cambria"/>
                <a:cs typeface="Cambria"/>
              </a:rPr>
              <a:t>contributeto</a:t>
            </a:r>
            <a:r>
              <a:rPr sz="900" b="1" spc="500" dirty="0">
                <a:solidFill>
                  <a:srgbClr val="231F1F"/>
                </a:solidFill>
                <a:latin typeface="Cambria"/>
                <a:cs typeface="Cambria"/>
              </a:rPr>
              <a:t> </a:t>
            </a:r>
            <a:r>
              <a:rPr sz="900" b="1" dirty="0">
                <a:solidFill>
                  <a:srgbClr val="231F1F"/>
                </a:solidFill>
                <a:latin typeface="Cambria"/>
                <a:cs typeface="Cambria"/>
              </a:rPr>
              <a:t>society's</a:t>
            </a:r>
            <a:r>
              <a:rPr sz="900" b="1" spc="85" dirty="0">
                <a:solidFill>
                  <a:srgbClr val="231F1F"/>
                </a:solidFill>
                <a:latin typeface="Cambria"/>
                <a:cs typeface="Cambria"/>
              </a:rPr>
              <a:t> </a:t>
            </a:r>
            <a:r>
              <a:rPr sz="900" b="1" spc="-35" dirty="0">
                <a:solidFill>
                  <a:srgbClr val="231F1F"/>
                </a:solidFill>
                <a:latin typeface="Cambria"/>
                <a:cs typeface="Cambria"/>
              </a:rPr>
              <a:t>developmentin </a:t>
            </a:r>
            <a:r>
              <a:rPr sz="900" b="1" dirty="0">
                <a:solidFill>
                  <a:srgbClr val="231F1F"/>
                </a:solidFill>
                <a:latin typeface="Cambria"/>
                <a:cs typeface="Cambria"/>
              </a:rPr>
              <a:t>a</a:t>
            </a:r>
            <a:r>
              <a:rPr sz="900" b="1" spc="5" dirty="0">
                <a:solidFill>
                  <a:srgbClr val="231F1F"/>
                </a:solidFill>
                <a:latin typeface="Cambria"/>
                <a:cs typeface="Cambria"/>
              </a:rPr>
              <a:t> </a:t>
            </a:r>
            <a:r>
              <a:rPr sz="900" b="1" spc="-50" dirty="0">
                <a:solidFill>
                  <a:srgbClr val="231F1F"/>
                </a:solidFill>
                <a:latin typeface="Cambria"/>
                <a:cs typeface="Cambria"/>
              </a:rPr>
              <a:t>socially,</a:t>
            </a:r>
            <a:r>
              <a:rPr sz="900" b="1" spc="-45" dirty="0">
                <a:solidFill>
                  <a:srgbClr val="231F1F"/>
                </a:solidFill>
                <a:latin typeface="Cambria"/>
                <a:cs typeface="Cambria"/>
              </a:rPr>
              <a:t> </a:t>
            </a:r>
            <a:r>
              <a:rPr sz="900" b="1" spc="-40" dirty="0">
                <a:solidFill>
                  <a:srgbClr val="231F1F"/>
                </a:solidFill>
                <a:latin typeface="Cambria"/>
                <a:cs typeface="Cambria"/>
              </a:rPr>
              <a:t>ethically,</a:t>
            </a:r>
            <a:r>
              <a:rPr sz="900" b="1" spc="-75" dirty="0">
                <a:solidFill>
                  <a:srgbClr val="231F1F"/>
                </a:solidFill>
                <a:latin typeface="Cambria"/>
                <a:cs typeface="Cambria"/>
              </a:rPr>
              <a:t> </a:t>
            </a:r>
            <a:r>
              <a:rPr sz="900" b="1" spc="-25" dirty="0">
                <a:solidFill>
                  <a:srgbClr val="231F1F"/>
                </a:solidFill>
                <a:latin typeface="Cambria"/>
                <a:cs typeface="Cambria"/>
              </a:rPr>
              <a:t>and</a:t>
            </a:r>
            <a:r>
              <a:rPr sz="900" b="1" spc="500" dirty="0">
                <a:solidFill>
                  <a:srgbClr val="231F1F"/>
                </a:solidFill>
                <a:latin typeface="Cambria"/>
                <a:cs typeface="Cambria"/>
              </a:rPr>
              <a:t> </a:t>
            </a:r>
            <a:r>
              <a:rPr sz="900" b="1" dirty="0">
                <a:solidFill>
                  <a:srgbClr val="231F1F"/>
                </a:solidFill>
                <a:latin typeface="Cambria"/>
                <a:cs typeface="Cambria"/>
              </a:rPr>
              <a:t>environmentally</a:t>
            </a:r>
            <a:r>
              <a:rPr sz="900" b="1" spc="150" dirty="0">
                <a:solidFill>
                  <a:srgbClr val="231F1F"/>
                </a:solidFill>
                <a:latin typeface="Cambria"/>
                <a:cs typeface="Cambria"/>
              </a:rPr>
              <a:t> </a:t>
            </a:r>
            <a:r>
              <a:rPr sz="900" b="1" spc="-45" dirty="0">
                <a:solidFill>
                  <a:srgbClr val="231F1F"/>
                </a:solidFill>
                <a:latin typeface="Cambria"/>
                <a:cs typeface="Cambria"/>
              </a:rPr>
              <a:t>responsiblemanner.</a:t>
            </a:r>
            <a:r>
              <a:rPr sz="900" b="1" spc="-55" dirty="0">
                <a:solidFill>
                  <a:srgbClr val="231F1F"/>
                </a:solidFill>
                <a:latin typeface="Cambria"/>
                <a:cs typeface="Cambria"/>
              </a:rPr>
              <a:t> </a:t>
            </a:r>
            <a:r>
              <a:rPr sz="900" b="1" spc="-35" dirty="0">
                <a:solidFill>
                  <a:srgbClr val="231F1F"/>
                </a:solidFill>
                <a:latin typeface="Cambria"/>
                <a:cs typeface="Cambria"/>
              </a:rPr>
              <a:t>Ourgoal</a:t>
            </a:r>
            <a:r>
              <a:rPr sz="900" b="1" spc="-25" dirty="0">
                <a:solidFill>
                  <a:srgbClr val="231F1F"/>
                </a:solidFill>
                <a:latin typeface="Cambria"/>
                <a:cs typeface="Cambria"/>
              </a:rPr>
              <a:t> </a:t>
            </a:r>
            <a:r>
              <a:rPr sz="900" b="1" spc="-30" dirty="0">
                <a:solidFill>
                  <a:srgbClr val="231F1F"/>
                </a:solidFill>
                <a:latin typeface="Cambria"/>
                <a:cs typeface="Cambria"/>
              </a:rPr>
              <a:t>is</a:t>
            </a:r>
            <a:r>
              <a:rPr sz="900" b="1" spc="-35" dirty="0">
                <a:solidFill>
                  <a:srgbClr val="231F1F"/>
                </a:solidFill>
                <a:latin typeface="Cambria"/>
                <a:cs typeface="Cambria"/>
              </a:rPr>
              <a:t> </a:t>
            </a:r>
            <a:r>
              <a:rPr sz="900" b="1" spc="-25" dirty="0">
                <a:solidFill>
                  <a:srgbClr val="231F1F"/>
                </a:solidFill>
                <a:latin typeface="Cambria"/>
                <a:cs typeface="Cambria"/>
              </a:rPr>
              <a:t>to</a:t>
            </a:r>
            <a:r>
              <a:rPr sz="900" b="1" spc="500" dirty="0">
                <a:solidFill>
                  <a:srgbClr val="231F1F"/>
                </a:solidFill>
                <a:latin typeface="Cambria"/>
                <a:cs typeface="Cambria"/>
              </a:rPr>
              <a:t> </a:t>
            </a:r>
            <a:r>
              <a:rPr sz="900" b="1" spc="-20" dirty="0">
                <a:solidFill>
                  <a:srgbClr val="231F1F"/>
                </a:solidFill>
                <a:latin typeface="Cambria"/>
                <a:cs typeface="Cambria"/>
              </a:rPr>
              <a:t>ensurethat</a:t>
            </a:r>
            <a:r>
              <a:rPr sz="900" b="1" spc="-10" dirty="0">
                <a:solidFill>
                  <a:srgbClr val="231F1F"/>
                </a:solidFill>
                <a:latin typeface="Cambria"/>
                <a:cs typeface="Cambria"/>
              </a:rPr>
              <a:t> </a:t>
            </a:r>
            <a:r>
              <a:rPr sz="900" b="1" dirty="0">
                <a:solidFill>
                  <a:srgbClr val="231F1F"/>
                </a:solidFill>
                <a:latin typeface="Cambria"/>
                <a:cs typeface="Cambria"/>
              </a:rPr>
              <a:t>ouractions</a:t>
            </a:r>
            <a:r>
              <a:rPr sz="900" b="1" spc="90" dirty="0">
                <a:solidFill>
                  <a:srgbClr val="231F1F"/>
                </a:solidFill>
                <a:latin typeface="Cambria"/>
                <a:cs typeface="Cambria"/>
              </a:rPr>
              <a:t> </a:t>
            </a:r>
            <a:r>
              <a:rPr sz="900" b="1" spc="-45" dirty="0">
                <a:solidFill>
                  <a:srgbClr val="231F1F"/>
                </a:solidFill>
                <a:latin typeface="Cambria"/>
                <a:cs typeface="Cambria"/>
              </a:rPr>
              <a:t>support</a:t>
            </a:r>
            <a:r>
              <a:rPr sz="900" b="1" spc="-25" dirty="0">
                <a:solidFill>
                  <a:srgbClr val="231F1F"/>
                </a:solidFill>
                <a:latin typeface="Cambria"/>
                <a:cs typeface="Cambria"/>
              </a:rPr>
              <a:t> </a:t>
            </a:r>
            <a:r>
              <a:rPr sz="900" b="1" spc="-20" dirty="0">
                <a:solidFill>
                  <a:srgbClr val="231F1F"/>
                </a:solidFill>
                <a:latin typeface="Cambria"/>
                <a:cs typeface="Cambria"/>
              </a:rPr>
              <a:t>meetingthe</a:t>
            </a:r>
            <a:r>
              <a:rPr sz="900" b="1" dirty="0">
                <a:solidFill>
                  <a:srgbClr val="231F1F"/>
                </a:solidFill>
                <a:latin typeface="Cambria"/>
                <a:cs typeface="Cambria"/>
              </a:rPr>
              <a:t> </a:t>
            </a:r>
            <a:r>
              <a:rPr sz="900" b="1" spc="-20" dirty="0">
                <a:solidFill>
                  <a:srgbClr val="231F1F"/>
                </a:solidFill>
                <a:latin typeface="Cambria"/>
                <a:cs typeface="Cambria"/>
              </a:rPr>
              <a:t>needs</a:t>
            </a:r>
            <a:r>
              <a:rPr sz="900" b="1" spc="500" dirty="0">
                <a:solidFill>
                  <a:srgbClr val="231F1F"/>
                </a:solidFill>
                <a:latin typeface="Cambria"/>
                <a:cs typeface="Cambria"/>
              </a:rPr>
              <a:t> </a:t>
            </a:r>
            <a:r>
              <a:rPr sz="900" b="1" spc="-20" dirty="0">
                <a:solidFill>
                  <a:srgbClr val="231F1F"/>
                </a:solidFill>
                <a:latin typeface="Cambria"/>
                <a:cs typeface="Cambria"/>
              </a:rPr>
              <a:t>of</a:t>
            </a:r>
            <a:r>
              <a:rPr sz="900" b="1" spc="-10" dirty="0">
                <a:solidFill>
                  <a:srgbClr val="231F1F"/>
                </a:solidFill>
                <a:latin typeface="Cambria"/>
                <a:cs typeface="Cambria"/>
              </a:rPr>
              <a:t> </a:t>
            </a:r>
            <a:r>
              <a:rPr sz="900" b="1" spc="-35" dirty="0">
                <a:solidFill>
                  <a:srgbClr val="231F1F"/>
                </a:solidFill>
                <a:latin typeface="Cambria"/>
                <a:cs typeface="Cambria"/>
              </a:rPr>
              <a:t>all,</a:t>
            </a:r>
            <a:r>
              <a:rPr sz="900" b="1" spc="-10" dirty="0">
                <a:solidFill>
                  <a:srgbClr val="231F1F"/>
                </a:solidFill>
                <a:latin typeface="Cambria"/>
                <a:cs typeface="Cambria"/>
              </a:rPr>
              <a:t> </a:t>
            </a:r>
            <a:r>
              <a:rPr sz="900" b="1" spc="-35" dirty="0">
                <a:solidFill>
                  <a:srgbClr val="231F1F"/>
                </a:solidFill>
                <a:latin typeface="Cambria"/>
                <a:cs typeface="Cambria"/>
              </a:rPr>
              <a:t>without </a:t>
            </a:r>
            <a:r>
              <a:rPr sz="900" b="1" spc="-40" dirty="0">
                <a:solidFill>
                  <a:srgbClr val="231F1F"/>
                </a:solidFill>
                <a:latin typeface="Cambria"/>
                <a:cs typeface="Cambria"/>
              </a:rPr>
              <a:t>compromisingthe</a:t>
            </a:r>
            <a:r>
              <a:rPr sz="900" b="1" spc="5" dirty="0">
                <a:solidFill>
                  <a:srgbClr val="231F1F"/>
                </a:solidFill>
                <a:latin typeface="Cambria"/>
                <a:cs typeface="Cambria"/>
              </a:rPr>
              <a:t> </a:t>
            </a:r>
            <a:r>
              <a:rPr sz="900" b="1" spc="-40" dirty="0">
                <a:solidFill>
                  <a:srgbClr val="231F1F"/>
                </a:solidFill>
                <a:latin typeface="Cambria"/>
                <a:cs typeface="Cambria"/>
              </a:rPr>
              <a:t>ability</a:t>
            </a:r>
            <a:r>
              <a:rPr sz="900" b="1" spc="-30" dirty="0">
                <a:solidFill>
                  <a:srgbClr val="231F1F"/>
                </a:solidFill>
                <a:latin typeface="Cambria"/>
                <a:cs typeface="Cambria"/>
              </a:rPr>
              <a:t> </a:t>
            </a:r>
            <a:r>
              <a:rPr sz="900" b="1" spc="-20" dirty="0">
                <a:solidFill>
                  <a:srgbClr val="231F1F"/>
                </a:solidFill>
                <a:latin typeface="Cambria"/>
                <a:cs typeface="Cambria"/>
              </a:rPr>
              <a:t>of</a:t>
            </a:r>
            <a:r>
              <a:rPr sz="900" b="1" spc="-5" dirty="0">
                <a:solidFill>
                  <a:srgbClr val="231F1F"/>
                </a:solidFill>
                <a:latin typeface="Cambria"/>
                <a:cs typeface="Cambria"/>
              </a:rPr>
              <a:t> </a:t>
            </a:r>
            <a:r>
              <a:rPr sz="900" b="1" spc="-10" dirty="0">
                <a:solidFill>
                  <a:srgbClr val="231F1F"/>
                </a:solidFill>
                <a:latin typeface="Cambria"/>
                <a:cs typeface="Cambria"/>
              </a:rPr>
              <a:t>future</a:t>
            </a:r>
            <a:r>
              <a:rPr sz="900" b="1" spc="500" dirty="0">
                <a:solidFill>
                  <a:srgbClr val="231F1F"/>
                </a:solidFill>
                <a:latin typeface="Cambria"/>
                <a:cs typeface="Cambria"/>
              </a:rPr>
              <a:t> </a:t>
            </a:r>
            <a:r>
              <a:rPr sz="900" b="1" spc="-50" dirty="0">
                <a:solidFill>
                  <a:srgbClr val="231F1F"/>
                </a:solidFill>
                <a:latin typeface="Cambria"/>
                <a:cs typeface="Cambria"/>
              </a:rPr>
              <a:t>generations</a:t>
            </a:r>
            <a:r>
              <a:rPr sz="900" b="1" dirty="0">
                <a:solidFill>
                  <a:srgbClr val="231F1F"/>
                </a:solidFill>
                <a:latin typeface="Cambria"/>
                <a:cs typeface="Cambria"/>
              </a:rPr>
              <a:t> </a:t>
            </a:r>
            <a:r>
              <a:rPr sz="900" b="1" spc="-20" dirty="0">
                <a:solidFill>
                  <a:srgbClr val="231F1F"/>
                </a:solidFill>
                <a:latin typeface="Cambria"/>
                <a:cs typeface="Cambria"/>
              </a:rPr>
              <a:t>to</a:t>
            </a:r>
            <a:r>
              <a:rPr sz="900" b="1" spc="-5" dirty="0">
                <a:solidFill>
                  <a:srgbClr val="231F1F"/>
                </a:solidFill>
                <a:latin typeface="Cambria"/>
                <a:cs typeface="Cambria"/>
              </a:rPr>
              <a:t> </a:t>
            </a:r>
            <a:r>
              <a:rPr sz="900" b="1" spc="-20" dirty="0">
                <a:solidFill>
                  <a:srgbClr val="231F1F"/>
                </a:solidFill>
                <a:latin typeface="Cambria"/>
                <a:cs typeface="Cambria"/>
              </a:rPr>
              <a:t>meet </a:t>
            </a:r>
            <a:r>
              <a:rPr sz="900" b="1" spc="-35" dirty="0">
                <a:solidFill>
                  <a:srgbClr val="231F1F"/>
                </a:solidFill>
                <a:latin typeface="Cambria"/>
                <a:cs typeface="Cambria"/>
              </a:rPr>
              <a:t>their</a:t>
            </a:r>
            <a:r>
              <a:rPr sz="900" b="1" spc="-20" dirty="0">
                <a:solidFill>
                  <a:srgbClr val="231F1F"/>
                </a:solidFill>
                <a:latin typeface="Cambria"/>
                <a:cs typeface="Cambria"/>
              </a:rPr>
              <a:t> </a:t>
            </a:r>
            <a:r>
              <a:rPr sz="900" b="1" spc="-10" dirty="0">
                <a:solidFill>
                  <a:srgbClr val="231F1F"/>
                </a:solidFill>
                <a:latin typeface="Cambria"/>
                <a:cs typeface="Cambria"/>
              </a:rPr>
              <a:t>ownneeds</a:t>
            </a:r>
            <a:endParaRPr sz="900">
              <a:latin typeface="Cambria"/>
              <a:cs typeface="Cambria"/>
            </a:endParaRPr>
          </a:p>
        </p:txBody>
      </p:sp>
      <p:sp>
        <p:nvSpPr>
          <p:cNvPr id="6" name="object 6"/>
          <p:cNvSpPr/>
          <p:nvPr/>
        </p:nvSpPr>
        <p:spPr>
          <a:xfrm>
            <a:off x="1871472" y="2711196"/>
            <a:ext cx="2783205" cy="0"/>
          </a:xfrm>
          <a:custGeom>
            <a:avLst/>
            <a:gdLst/>
            <a:ahLst/>
            <a:cxnLst/>
            <a:rect l="l" t="t" r="r" b="b"/>
            <a:pathLst>
              <a:path w="2783204">
                <a:moveTo>
                  <a:pt x="0" y="0"/>
                </a:moveTo>
                <a:lnTo>
                  <a:pt x="2782824" y="0"/>
                </a:lnTo>
              </a:path>
            </a:pathLst>
          </a:custGeom>
          <a:ln w="4762">
            <a:solidFill>
              <a:srgbClr val="00BACF"/>
            </a:solidFill>
          </a:ln>
        </p:spPr>
        <p:txBody>
          <a:bodyPr wrap="square" lIns="0" tIns="0" rIns="0" bIns="0" rtlCol="0"/>
          <a:lstStyle/>
          <a:p>
            <a:endParaRPr/>
          </a:p>
        </p:txBody>
      </p:sp>
      <p:sp>
        <p:nvSpPr>
          <p:cNvPr id="7" name="object 7"/>
          <p:cNvSpPr/>
          <p:nvPr/>
        </p:nvSpPr>
        <p:spPr>
          <a:xfrm>
            <a:off x="1871472" y="3296411"/>
            <a:ext cx="2783205" cy="0"/>
          </a:xfrm>
          <a:custGeom>
            <a:avLst/>
            <a:gdLst/>
            <a:ahLst/>
            <a:cxnLst/>
            <a:rect l="l" t="t" r="r" b="b"/>
            <a:pathLst>
              <a:path w="2783204">
                <a:moveTo>
                  <a:pt x="0" y="0"/>
                </a:moveTo>
                <a:lnTo>
                  <a:pt x="2782824" y="0"/>
                </a:lnTo>
              </a:path>
            </a:pathLst>
          </a:custGeom>
          <a:ln w="4762">
            <a:solidFill>
              <a:srgbClr val="00BACF"/>
            </a:solidFill>
          </a:ln>
        </p:spPr>
        <p:txBody>
          <a:bodyPr wrap="square" lIns="0" tIns="0" rIns="0" bIns="0" rtlCol="0"/>
          <a:lstStyle/>
          <a:p>
            <a:endParaRPr/>
          </a:p>
        </p:txBody>
      </p:sp>
      <p:sp>
        <p:nvSpPr>
          <p:cNvPr id="8" name="object 8"/>
          <p:cNvSpPr txBox="1"/>
          <p:nvPr/>
        </p:nvSpPr>
        <p:spPr>
          <a:xfrm>
            <a:off x="1858734" y="2698457"/>
            <a:ext cx="2684145" cy="553085"/>
          </a:xfrm>
          <a:prstGeom prst="rect">
            <a:avLst/>
          </a:prstGeom>
        </p:spPr>
        <p:txBody>
          <a:bodyPr vert="horz" wrap="square" lIns="0" tIns="38735" rIns="0" bIns="0" rtlCol="0">
            <a:spAutoFit/>
          </a:bodyPr>
          <a:lstStyle/>
          <a:p>
            <a:pPr marL="12700" marR="5080">
              <a:lnSpc>
                <a:spcPts val="1989"/>
              </a:lnSpc>
              <a:spcBef>
                <a:spcPts val="305"/>
              </a:spcBef>
            </a:pPr>
            <a:r>
              <a:rPr sz="1800" spc="-95" dirty="0">
                <a:solidFill>
                  <a:srgbClr val="00BACF"/>
                </a:solidFill>
                <a:latin typeface="Arial MT"/>
                <a:cs typeface="Arial MT"/>
              </a:rPr>
              <a:t>Mainstreaming</a:t>
            </a:r>
            <a:r>
              <a:rPr sz="1800" spc="-10" dirty="0">
                <a:solidFill>
                  <a:srgbClr val="00BACF"/>
                </a:solidFill>
                <a:latin typeface="Arial MT"/>
                <a:cs typeface="Arial MT"/>
              </a:rPr>
              <a:t> </a:t>
            </a:r>
            <a:r>
              <a:rPr sz="1800" spc="-40" dirty="0">
                <a:solidFill>
                  <a:srgbClr val="00BACF"/>
                </a:solidFill>
                <a:latin typeface="Arial MT"/>
                <a:cs typeface="Arial MT"/>
              </a:rPr>
              <a:t>sustainability </a:t>
            </a:r>
            <a:r>
              <a:rPr sz="1800" spc="-65" dirty="0">
                <a:solidFill>
                  <a:srgbClr val="00BACF"/>
                </a:solidFill>
                <a:latin typeface="Arial MT"/>
                <a:cs typeface="Arial MT"/>
              </a:rPr>
              <a:t>across</a:t>
            </a:r>
            <a:r>
              <a:rPr sz="1800" spc="-125" dirty="0">
                <a:solidFill>
                  <a:srgbClr val="00BACF"/>
                </a:solidFill>
                <a:latin typeface="Arial MT"/>
                <a:cs typeface="Arial MT"/>
              </a:rPr>
              <a:t> </a:t>
            </a:r>
            <a:r>
              <a:rPr sz="1800" spc="-20" dirty="0">
                <a:solidFill>
                  <a:srgbClr val="00BACF"/>
                </a:solidFill>
                <a:latin typeface="Arial MT"/>
                <a:cs typeface="Arial MT"/>
              </a:rPr>
              <a:t>the</a:t>
            </a:r>
            <a:r>
              <a:rPr sz="1800" spc="-75" dirty="0">
                <a:solidFill>
                  <a:srgbClr val="00BACF"/>
                </a:solidFill>
                <a:latin typeface="Arial MT"/>
                <a:cs typeface="Arial MT"/>
              </a:rPr>
              <a:t> </a:t>
            </a:r>
            <a:r>
              <a:rPr sz="1800" spc="-10" dirty="0">
                <a:solidFill>
                  <a:srgbClr val="00BACF"/>
                </a:solidFill>
                <a:latin typeface="Arial MT"/>
                <a:cs typeface="Arial MT"/>
              </a:rPr>
              <a:t>businesses</a:t>
            </a:r>
            <a:endParaRPr sz="1800">
              <a:latin typeface="Arial MT"/>
              <a:cs typeface="Arial MT"/>
            </a:endParaRPr>
          </a:p>
        </p:txBody>
      </p:sp>
      <p:grpSp>
        <p:nvGrpSpPr>
          <p:cNvPr id="9" name="object 9"/>
          <p:cNvGrpSpPr/>
          <p:nvPr/>
        </p:nvGrpSpPr>
        <p:grpSpPr>
          <a:xfrm>
            <a:off x="507491" y="3396996"/>
            <a:ext cx="204470" cy="205740"/>
            <a:chOff x="507491" y="3396996"/>
            <a:chExt cx="204470" cy="205740"/>
          </a:xfrm>
        </p:grpSpPr>
        <p:pic>
          <p:nvPicPr>
            <p:cNvPr id="10" name="object 10"/>
            <p:cNvPicPr/>
            <p:nvPr/>
          </p:nvPicPr>
          <p:blipFill>
            <a:blip r:embed="rId3" cstate="print"/>
            <a:stretch>
              <a:fillRect/>
            </a:stretch>
          </p:blipFill>
          <p:spPr>
            <a:xfrm>
              <a:off x="507491" y="3396996"/>
              <a:ext cx="204215" cy="202692"/>
            </a:xfrm>
            <a:prstGeom prst="rect">
              <a:avLst/>
            </a:prstGeom>
          </p:spPr>
        </p:pic>
        <p:pic>
          <p:nvPicPr>
            <p:cNvPr id="11" name="object 11"/>
            <p:cNvPicPr/>
            <p:nvPr/>
          </p:nvPicPr>
          <p:blipFill>
            <a:blip r:embed="rId4" cstate="print"/>
            <a:stretch>
              <a:fillRect/>
            </a:stretch>
          </p:blipFill>
          <p:spPr>
            <a:xfrm>
              <a:off x="541019" y="3531108"/>
              <a:ext cx="137159" cy="71627"/>
            </a:xfrm>
            <a:prstGeom prst="rect">
              <a:avLst/>
            </a:prstGeom>
          </p:spPr>
        </p:pic>
      </p:grpSp>
      <p:grpSp>
        <p:nvGrpSpPr>
          <p:cNvPr id="12" name="object 12"/>
          <p:cNvGrpSpPr/>
          <p:nvPr/>
        </p:nvGrpSpPr>
        <p:grpSpPr>
          <a:xfrm>
            <a:off x="507491" y="4485132"/>
            <a:ext cx="204470" cy="718185"/>
            <a:chOff x="507491" y="4485132"/>
            <a:chExt cx="204470" cy="718185"/>
          </a:xfrm>
        </p:grpSpPr>
        <p:pic>
          <p:nvPicPr>
            <p:cNvPr id="13" name="object 13"/>
            <p:cNvPicPr/>
            <p:nvPr/>
          </p:nvPicPr>
          <p:blipFill>
            <a:blip r:embed="rId5" cstate="print"/>
            <a:stretch>
              <a:fillRect/>
            </a:stretch>
          </p:blipFill>
          <p:spPr>
            <a:xfrm>
              <a:off x="507491" y="4485132"/>
              <a:ext cx="204215" cy="204216"/>
            </a:xfrm>
            <a:prstGeom prst="rect">
              <a:avLst/>
            </a:prstGeom>
          </p:spPr>
        </p:pic>
        <p:pic>
          <p:nvPicPr>
            <p:cNvPr id="14" name="object 14"/>
            <p:cNvPicPr/>
            <p:nvPr/>
          </p:nvPicPr>
          <p:blipFill>
            <a:blip r:embed="rId6" cstate="print"/>
            <a:stretch>
              <a:fillRect/>
            </a:stretch>
          </p:blipFill>
          <p:spPr>
            <a:xfrm>
              <a:off x="541019" y="4620767"/>
              <a:ext cx="137159" cy="74675"/>
            </a:xfrm>
            <a:prstGeom prst="rect">
              <a:avLst/>
            </a:prstGeom>
          </p:spPr>
        </p:pic>
        <p:pic>
          <p:nvPicPr>
            <p:cNvPr id="15" name="object 15"/>
            <p:cNvPicPr/>
            <p:nvPr/>
          </p:nvPicPr>
          <p:blipFill>
            <a:blip r:embed="rId7" cstate="print"/>
            <a:stretch>
              <a:fillRect/>
            </a:stretch>
          </p:blipFill>
          <p:spPr>
            <a:xfrm>
              <a:off x="507491" y="4739640"/>
              <a:ext cx="204215" cy="204216"/>
            </a:xfrm>
            <a:prstGeom prst="rect">
              <a:avLst/>
            </a:prstGeom>
          </p:spPr>
        </p:pic>
        <p:pic>
          <p:nvPicPr>
            <p:cNvPr id="16" name="object 16"/>
            <p:cNvPicPr/>
            <p:nvPr/>
          </p:nvPicPr>
          <p:blipFill>
            <a:blip r:embed="rId8" cstate="print"/>
            <a:stretch>
              <a:fillRect/>
            </a:stretch>
          </p:blipFill>
          <p:spPr>
            <a:xfrm>
              <a:off x="541019" y="4873752"/>
              <a:ext cx="137159" cy="74675"/>
            </a:xfrm>
            <a:prstGeom prst="rect">
              <a:avLst/>
            </a:prstGeom>
          </p:spPr>
        </p:pic>
        <p:pic>
          <p:nvPicPr>
            <p:cNvPr id="17" name="object 17"/>
            <p:cNvPicPr/>
            <p:nvPr/>
          </p:nvPicPr>
          <p:blipFill>
            <a:blip r:embed="rId9" cstate="print"/>
            <a:stretch>
              <a:fillRect/>
            </a:stretch>
          </p:blipFill>
          <p:spPr>
            <a:xfrm>
              <a:off x="507491" y="4992623"/>
              <a:ext cx="204215" cy="204216"/>
            </a:xfrm>
            <a:prstGeom prst="rect">
              <a:avLst/>
            </a:prstGeom>
          </p:spPr>
        </p:pic>
        <p:pic>
          <p:nvPicPr>
            <p:cNvPr id="18" name="object 18"/>
            <p:cNvPicPr/>
            <p:nvPr/>
          </p:nvPicPr>
          <p:blipFill>
            <a:blip r:embed="rId10" cstate="print"/>
            <a:stretch>
              <a:fillRect/>
            </a:stretch>
          </p:blipFill>
          <p:spPr>
            <a:xfrm>
              <a:off x="541019" y="5128260"/>
              <a:ext cx="137159" cy="74675"/>
            </a:xfrm>
            <a:prstGeom prst="rect">
              <a:avLst/>
            </a:prstGeom>
          </p:spPr>
        </p:pic>
      </p:grpSp>
      <p:grpSp>
        <p:nvGrpSpPr>
          <p:cNvPr id="19" name="object 19"/>
          <p:cNvGrpSpPr/>
          <p:nvPr/>
        </p:nvGrpSpPr>
        <p:grpSpPr>
          <a:xfrm>
            <a:off x="507491" y="3649979"/>
            <a:ext cx="204470" cy="205740"/>
            <a:chOff x="507491" y="3649979"/>
            <a:chExt cx="204470" cy="205740"/>
          </a:xfrm>
        </p:grpSpPr>
        <p:pic>
          <p:nvPicPr>
            <p:cNvPr id="20" name="object 20"/>
            <p:cNvPicPr/>
            <p:nvPr/>
          </p:nvPicPr>
          <p:blipFill>
            <a:blip r:embed="rId11" cstate="print"/>
            <a:stretch>
              <a:fillRect/>
            </a:stretch>
          </p:blipFill>
          <p:spPr>
            <a:xfrm>
              <a:off x="507491" y="3649979"/>
              <a:ext cx="204215" cy="202692"/>
            </a:xfrm>
            <a:prstGeom prst="rect">
              <a:avLst/>
            </a:prstGeom>
          </p:spPr>
        </p:pic>
        <p:pic>
          <p:nvPicPr>
            <p:cNvPr id="21" name="object 21"/>
            <p:cNvPicPr/>
            <p:nvPr/>
          </p:nvPicPr>
          <p:blipFill>
            <a:blip r:embed="rId12" cstate="print"/>
            <a:stretch>
              <a:fillRect/>
            </a:stretch>
          </p:blipFill>
          <p:spPr>
            <a:xfrm>
              <a:off x="541019" y="3785615"/>
              <a:ext cx="137159" cy="70103"/>
            </a:xfrm>
            <a:prstGeom prst="rect">
              <a:avLst/>
            </a:prstGeom>
          </p:spPr>
        </p:pic>
      </p:grpSp>
      <p:grpSp>
        <p:nvGrpSpPr>
          <p:cNvPr id="22" name="object 22"/>
          <p:cNvGrpSpPr/>
          <p:nvPr/>
        </p:nvGrpSpPr>
        <p:grpSpPr>
          <a:xfrm>
            <a:off x="507491" y="3904488"/>
            <a:ext cx="204470" cy="208915"/>
            <a:chOff x="507491" y="3904488"/>
            <a:chExt cx="204470" cy="208915"/>
          </a:xfrm>
        </p:grpSpPr>
        <p:pic>
          <p:nvPicPr>
            <p:cNvPr id="23" name="object 23"/>
            <p:cNvPicPr/>
            <p:nvPr/>
          </p:nvPicPr>
          <p:blipFill>
            <a:blip r:embed="rId13" cstate="print"/>
            <a:stretch>
              <a:fillRect/>
            </a:stretch>
          </p:blipFill>
          <p:spPr>
            <a:xfrm>
              <a:off x="507491" y="3904488"/>
              <a:ext cx="204215" cy="202692"/>
            </a:xfrm>
            <a:prstGeom prst="rect">
              <a:avLst/>
            </a:prstGeom>
          </p:spPr>
        </p:pic>
        <p:pic>
          <p:nvPicPr>
            <p:cNvPr id="24" name="object 24"/>
            <p:cNvPicPr/>
            <p:nvPr/>
          </p:nvPicPr>
          <p:blipFill>
            <a:blip r:embed="rId14" cstate="print"/>
            <a:stretch>
              <a:fillRect/>
            </a:stretch>
          </p:blipFill>
          <p:spPr>
            <a:xfrm>
              <a:off x="541019" y="4038599"/>
              <a:ext cx="137159" cy="74675"/>
            </a:xfrm>
            <a:prstGeom prst="rect">
              <a:avLst/>
            </a:prstGeom>
          </p:spPr>
        </p:pic>
      </p:grpSp>
      <p:graphicFrame>
        <p:nvGraphicFramePr>
          <p:cNvPr id="25" name="object 25"/>
          <p:cNvGraphicFramePr>
            <a:graphicFrameLocks noGrp="1"/>
          </p:cNvGraphicFramePr>
          <p:nvPr/>
        </p:nvGraphicFramePr>
        <p:xfrm>
          <a:off x="431291" y="3041903"/>
          <a:ext cx="1287780" cy="3977005"/>
        </p:xfrm>
        <a:graphic>
          <a:graphicData uri="http://schemas.openxmlformats.org/drawingml/2006/table">
            <a:tbl>
              <a:tblPr firstRow="1" bandRow="1">
                <a:tableStyleId>{2D5ABB26-0587-4C30-8999-92F81FD0307C}</a:tableStyleId>
              </a:tblPr>
              <a:tblGrid>
                <a:gridCol w="1287780">
                  <a:extLst>
                    <a:ext uri="{9D8B030D-6E8A-4147-A177-3AD203B41FA5}">
                      <a16:colId xmlns:a16="http://schemas.microsoft.com/office/drawing/2014/main" val="20000"/>
                    </a:ext>
                  </a:extLst>
                </a:gridCol>
              </a:tblGrid>
              <a:tr h="2305685">
                <a:tc>
                  <a:txBody>
                    <a:bodyPr/>
                    <a:lstStyle/>
                    <a:p>
                      <a:pPr>
                        <a:lnSpc>
                          <a:spcPct val="100000"/>
                        </a:lnSpc>
                      </a:pPr>
                      <a:endParaRPr sz="600">
                        <a:latin typeface="Times New Roman"/>
                        <a:cs typeface="Times New Roman"/>
                      </a:endParaRPr>
                    </a:p>
                    <a:p>
                      <a:pPr>
                        <a:lnSpc>
                          <a:spcPct val="100000"/>
                        </a:lnSpc>
                        <a:spcBef>
                          <a:spcPts val="215"/>
                        </a:spcBef>
                      </a:pPr>
                      <a:endParaRPr sz="600">
                        <a:latin typeface="Times New Roman"/>
                        <a:cs typeface="Times New Roman"/>
                      </a:endParaRPr>
                    </a:p>
                    <a:p>
                      <a:pPr marL="77470">
                        <a:lnSpc>
                          <a:spcPct val="100000"/>
                        </a:lnSpc>
                      </a:pPr>
                      <a:r>
                        <a:rPr sz="600" b="1" spc="-85" dirty="0">
                          <a:solidFill>
                            <a:srgbClr val="014467"/>
                          </a:solidFill>
                          <a:latin typeface="Arial"/>
                          <a:cs typeface="Arial"/>
                        </a:rPr>
                        <a:t>CAPITALS</a:t>
                      </a:r>
                      <a:r>
                        <a:rPr sz="600" b="1" spc="-40" dirty="0">
                          <a:solidFill>
                            <a:srgbClr val="014467"/>
                          </a:solidFill>
                          <a:latin typeface="Arial"/>
                          <a:cs typeface="Arial"/>
                        </a:rPr>
                        <a:t> </a:t>
                      </a:r>
                      <a:r>
                        <a:rPr sz="600" b="1" spc="-10" dirty="0">
                          <a:solidFill>
                            <a:srgbClr val="014467"/>
                          </a:solidFill>
                          <a:latin typeface="Arial"/>
                          <a:cs typeface="Arial"/>
                        </a:rPr>
                        <a:t>DEPLOYED</a:t>
                      </a:r>
                      <a:endParaRPr sz="600">
                        <a:latin typeface="Arial"/>
                        <a:cs typeface="Arial"/>
                      </a:endParaRPr>
                    </a:p>
                    <a:p>
                      <a:pPr marL="335280" marR="662305" indent="-180340">
                        <a:lnSpc>
                          <a:spcPct val="103299"/>
                        </a:lnSpc>
                        <a:spcBef>
                          <a:spcPts val="175"/>
                        </a:spcBef>
                      </a:pPr>
                      <a:r>
                        <a:rPr sz="1200" b="1" baseline="-20833" dirty="0">
                          <a:solidFill>
                            <a:srgbClr val="FFFFFF"/>
                          </a:solidFill>
                          <a:latin typeface="Arial"/>
                          <a:cs typeface="Arial"/>
                        </a:rPr>
                        <a:t>F</a:t>
                      </a:r>
                      <a:r>
                        <a:rPr sz="1200" b="1" spc="359" baseline="-20833" dirty="0">
                          <a:solidFill>
                            <a:srgbClr val="FFFFFF"/>
                          </a:solidFill>
                          <a:latin typeface="Arial"/>
                          <a:cs typeface="Arial"/>
                        </a:rPr>
                        <a:t>  </a:t>
                      </a:r>
                      <a:r>
                        <a:rPr sz="600" spc="-35" dirty="0">
                          <a:solidFill>
                            <a:srgbClr val="014467"/>
                          </a:solidFill>
                          <a:latin typeface="Arial MT"/>
                          <a:cs typeface="Arial MT"/>
                        </a:rPr>
                        <a:t>Financial</a:t>
                      </a:r>
                      <a:r>
                        <a:rPr sz="600" spc="500" dirty="0">
                          <a:solidFill>
                            <a:srgbClr val="014467"/>
                          </a:solidFill>
                          <a:latin typeface="Arial MT"/>
                          <a:cs typeface="Arial MT"/>
                        </a:rPr>
                        <a:t> </a:t>
                      </a:r>
                      <a:r>
                        <a:rPr sz="600" spc="-10" dirty="0">
                          <a:solidFill>
                            <a:srgbClr val="014467"/>
                          </a:solidFill>
                          <a:latin typeface="Arial MT"/>
                          <a:cs typeface="Arial MT"/>
                        </a:rPr>
                        <a:t>Capital</a:t>
                      </a:r>
                      <a:endParaRPr sz="600">
                        <a:latin typeface="Arial MT"/>
                        <a:cs typeface="Arial MT"/>
                      </a:endParaRPr>
                    </a:p>
                    <a:p>
                      <a:pPr marL="335280" marR="595630" indent="-169545">
                        <a:lnSpc>
                          <a:spcPct val="103299"/>
                        </a:lnSpc>
                        <a:spcBef>
                          <a:spcPts val="250"/>
                        </a:spcBef>
                        <a:tabLst>
                          <a:tab pos="334645" algn="l"/>
                        </a:tabLst>
                      </a:pPr>
                      <a:r>
                        <a:rPr sz="800" b="1" spc="-50" dirty="0">
                          <a:solidFill>
                            <a:srgbClr val="FFFFFF"/>
                          </a:solidFill>
                          <a:latin typeface="Arial"/>
                          <a:cs typeface="Arial"/>
                        </a:rPr>
                        <a:t>I</a:t>
                      </a:r>
                      <a:r>
                        <a:rPr sz="800" b="1" dirty="0">
                          <a:solidFill>
                            <a:srgbClr val="FFFFFF"/>
                          </a:solidFill>
                          <a:latin typeface="Arial"/>
                          <a:cs typeface="Arial"/>
                        </a:rPr>
                        <a:t>	</a:t>
                      </a:r>
                      <a:r>
                        <a:rPr sz="600" spc="-20" dirty="0">
                          <a:solidFill>
                            <a:srgbClr val="014467"/>
                          </a:solidFill>
                          <a:latin typeface="Arial MT"/>
                          <a:cs typeface="Arial MT"/>
                        </a:rPr>
                        <a:t>Intellectual</a:t>
                      </a:r>
                      <a:r>
                        <a:rPr sz="600" spc="500" dirty="0">
                          <a:solidFill>
                            <a:srgbClr val="014467"/>
                          </a:solidFill>
                          <a:latin typeface="Arial MT"/>
                          <a:cs typeface="Arial MT"/>
                        </a:rPr>
                        <a:t> </a:t>
                      </a:r>
                      <a:r>
                        <a:rPr sz="600" spc="-10" dirty="0">
                          <a:solidFill>
                            <a:srgbClr val="014467"/>
                          </a:solidFill>
                          <a:latin typeface="Arial MT"/>
                          <a:cs typeface="Arial MT"/>
                        </a:rPr>
                        <a:t>Capital</a:t>
                      </a:r>
                      <a:endParaRPr sz="600">
                        <a:latin typeface="Arial MT"/>
                        <a:cs typeface="Arial MT"/>
                      </a:endParaRPr>
                    </a:p>
                    <a:p>
                      <a:pPr marL="335280" marR="498475" indent="-193675">
                        <a:lnSpc>
                          <a:spcPct val="104500"/>
                        </a:lnSpc>
                        <a:spcBef>
                          <a:spcPts val="235"/>
                        </a:spcBef>
                      </a:pPr>
                      <a:r>
                        <a:rPr sz="800" b="1" dirty="0">
                          <a:solidFill>
                            <a:srgbClr val="FFFFFF"/>
                          </a:solidFill>
                          <a:latin typeface="Arial"/>
                          <a:cs typeface="Arial"/>
                        </a:rPr>
                        <a:t>M</a:t>
                      </a:r>
                      <a:r>
                        <a:rPr sz="800" b="1" spc="204" dirty="0">
                          <a:solidFill>
                            <a:srgbClr val="FFFFFF"/>
                          </a:solidFill>
                          <a:latin typeface="Arial"/>
                          <a:cs typeface="Arial"/>
                        </a:rPr>
                        <a:t>  </a:t>
                      </a:r>
                      <a:r>
                        <a:rPr sz="600" spc="-25" dirty="0">
                          <a:solidFill>
                            <a:srgbClr val="014467"/>
                          </a:solidFill>
                          <a:latin typeface="Arial MT"/>
                          <a:cs typeface="Arial MT"/>
                        </a:rPr>
                        <a:t>Manufactured</a:t>
                      </a:r>
                      <a:r>
                        <a:rPr sz="600" spc="500" dirty="0">
                          <a:solidFill>
                            <a:srgbClr val="014467"/>
                          </a:solidFill>
                          <a:latin typeface="Arial MT"/>
                          <a:cs typeface="Arial MT"/>
                        </a:rPr>
                        <a:t> </a:t>
                      </a:r>
                      <a:r>
                        <a:rPr sz="600" spc="-10" dirty="0">
                          <a:solidFill>
                            <a:srgbClr val="014467"/>
                          </a:solidFill>
                          <a:latin typeface="Arial MT"/>
                          <a:cs typeface="Arial MT"/>
                        </a:rPr>
                        <a:t>Capital</a:t>
                      </a:r>
                      <a:endParaRPr sz="600">
                        <a:latin typeface="Arial MT"/>
                        <a:cs typeface="Arial MT"/>
                      </a:endParaRPr>
                    </a:p>
                    <a:p>
                      <a:pPr>
                        <a:lnSpc>
                          <a:spcPct val="100000"/>
                        </a:lnSpc>
                      </a:pPr>
                      <a:endParaRPr sz="600">
                        <a:latin typeface="Times New Roman"/>
                        <a:cs typeface="Times New Roman"/>
                      </a:endParaRPr>
                    </a:p>
                    <a:p>
                      <a:pPr>
                        <a:lnSpc>
                          <a:spcPct val="100000"/>
                        </a:lnSpc>
                        <a:spcBef>
                          <a:spcPts val="565"/>
                        </a:spcBef>
                      </a:pPr>
                      <a:endParaRPr sz="600">
                        <a:latin typeface="Times New Roman"/>
                        <a:cs typeface="Times New Roman"/>
                      </a:endParaRPr>
                    </a:p>
                    <a:p>
                      <a:pPr marL="77470">
                        <a:lnSpc>
                          <a:spcPct val="100000"/>
                        </a:lnSpc>
                      </a:pPr>
                      <a:r>
                        <a:rPr sz="600" b="1" spc="-85" dirty="0">
                          <a:solidFill>
                            <a:srgbClr val="014467"/>
                          </a:solidFill>
                          <a:latin typeface="Arial"/>
                          <a:cs typeface="Arial"/>
                        </a:rPr>
                        <a:t>CAPITALS</a:t>
                      </a:r>
                      <a:r>
                        <a:rPr sz="600" b="1" spc="-40" dirty="0">
                          <a:solidFill>
                            <a:srgbClr val="014467"/>
                          </a:solidFill>
                          <a:latin typeface="Arial"/>
                          <a:cs typeface="Arial"/>
                        </a:rPr>
                        <a:t> </a:t>
                      </a:r>
                      <a:r>
                        <a:rPr sz="600" b="1" spc="-10" dirty="0">
                          <a:solidFill>
                            <a:srgbClr val="014467"/>
                          </a:solidFill>
                          <a:latin typeface="Arial"/>
                          <a:cs typeface="Arial"/>
                        </a:rPr>
                        <a:t>ENHANCED</a:t>
                      </a:r>
                      <a:endParaRPr sz="600">
                        <a:latin typeface="Arial"/>
                        <a:cs typeface="Arial"/>
                      </a:endParaRPr>
                    </a:p>
                    <a:p>
                      <a:pPr marL="335280" marR="210185" indent="-184785">
                        <a:lnSpc>
                          <a:spcPct val="103299"/>
                        </a:lnSpc>
                        <a:spcBef>
                          <a:spcPts val="175"/>
                        </a:spcBef>
                      </a:pPr>
                      <a:r>
                        <a:rPr sz="1200" b="1" baseline="-24305" dirty="0">
                          <a:solidFill>
                            <a:srgbClr val="FFFFFF"/>
                          </a:solidFill>
                          <a:latin typeface="Arial"/>
                          <a:cs typeface="Arial"/>
                        </a:rPr>
                        <a:t>S</a:t>
                      </a:r>
                      <a:r>
                        <a:rPr sz="1200" b="1" spc="382" baseline="-24305" dirty="0">
                          <a:solidFill>
                            <a:srgbClr val="FFFFFF"/>
                          </a:solidFill>
                          <a:latin typeface="Arial"/>
                          <a:cs typeface="Arial"/>
                        </a:rPr>
                        <a:t>  </a:t>
                      </a:r>
                      <a:r>
                        <a:rPr sz="600" spc="-30" dirty="0">
                          <a:solidFill>
                            <a:srgbClr val="014467"/>
                          </a:solidFill>
                          <a:latin typeface="Arial MT"/>
                          <a:cs typeface="Arial MT"/>
                        </a:rPr>
                        <a:t>Social</a:t>
                      </a:r>
                      <a:r>
                        <a:rPr sz="600" spc="-80" dirty="0">
                          <a:solidFill>
                            <a:srgbClr val="014467"/>
                          </a:solidFill>
                          <a:latin typeface="Arial MT"/>
                          <a:cs typeface="Arial MT"/>
                        </a:rPr>
                        <a:t> </a:t>
                      </a:r>
                      <a:r>
                        <a:rPr sz="600" spc="-30" dirty="0">
                          <a:solidFill>
                            <a:srgbClr val="014467"/>
                          </a:solidFill>
                          <a:latin typeface="Arial MT"/>
                          <a:cs typeface="Arial MT"/>
                        </a:rPr>
                        <a:t>and Relationship</a:t>
                      </a:r>
                      <a:r>
                        <a:rPr sz="600" spc="500" dirty="0">
                          <a:solidFill>
                            <a:srgbClr val="014467"/>
                          </a:solidFill>
                          <a:latin typeface="Arial MT"/>
                          <a:cs typeface="Arial MT"/>
                        </a:rPr>
                        <a:t> </a:t>
                      </a:r>
                      <a:r>
                        <a:rPr sz="600" spc="-10" dirty="0">
                          <a:solidFill>
                            <a:srgbClr val="014467"/>
                          </a:solidFill>
                          <a:latin typeface="Arial MT"/>
                          <a:cs typeface="Arial MT"/>
                        </a:rPr>
                        <a:t>Capital</a:t>
                      </a:r>
                      <a:endParaRPr sz="600">
                        <a:latin typeface="Arial MT"/>
                        <a:cs typeface="Arial MT"/>
                      </a:endParaRPr>
                    </a:p>
                    <a:p>
                      <a:pPr marL="335280" marR="715645" indent="-186055">
                        <a:lnSpc>
                          <a:spcPct val="100000"/>
                        </a:lnSpc>
                        <a:spcBef>
                          <a:spcPts val="320"/>
                        </a:spcBef>
                      </a:pPr>
                      <a:r>
                        <a:rPr sz="800" b="1" dirty="0">
                          <a:solidFill>
                            <a:srgbClr val="FFFFFF"/>
                          </a:solidFill>
                          <a:latin typeface="Arial"/>
                          <a:cs typeface="Arial"/>
                        </a:rPr>
                        <a:t>N</a:t>
                      </a:r>
                      <a:r>
                        <a:rPr sz="800" b="1" spc="220" dirty="0">
                          <a:solidFill>
                            <a:srgbClr val="FFFFFF"/>
                          </a:solidFill>
                          <a:latin typeface="Arial"/>
                          <a:cs typeface="Arial"/>
                        </a:rPr>
                        <a:t>  </a:t>
                      </a:r>
                      <a:r>
                        <a:rPr sz="900" spc="-52" baseline="4629" dirty="0">
                          <a:solidFill>
                            <a:srgbClr val="014467"/>
                          </a:solidFill>
                          <a:latin typeface="Arial MT"/>
                          <a:cs typeface="Arial MT"/>
                        </a:rPr>
                        <a:t>Natural</a:t>
                      </a:r>
                      <a:r>
                        <a:rPr sz="900" spc="750" baseline="4629" dirty="0">
                          <a:solidFill>
                            <a:srgbClr val="014467"/>
                          </a:solidFill>
                          <a:latin typeface="Arial MT"/>
                          <a:cs typeface="Arial MT"/>
                        </a:rPr>
                        <a:t> </a:t>
                      </a:r>
                      <a:r>
                        <a:rPr sz="600" spc="-25" dirty="0">
                          <a:solidFill>
                            <a:srgbClr val="014467"/>
                          </a:solidFill>
                          <a:latin typeface="Arial MT"/>
                          <a:cs typeface="Arial MT"/>
                        </a:rPr>
                        <a:t>Capital</a:t>
                      </a:r>
                      <a:endParaRPr sz="600">
                        <a:latin typeface="Arial MT"/>
                        <a:cs typeface="Arial MT"/>
                      </a:endParaRPr>
                    </a:p>
                    <a:p>
                      <a:pPr marL="335280" marR="723265" indent="-186055">
                        <a:lnSpc>
                          <a:spcPct val="100000"/>
                        </a:lnSpc>
                        <a:spcBef>
                          <a:spcPts val="310"/>
                        </a:spcBef>
                      </a:pPr>
                      <a:r>
                        <a:rPr sz="800" b="1" dirty="0">
                          <a:solidFill>
                            <a:srgbClr val="FFFFFF"/>
                          </a:solidFill>
                          <a:latin typeface="Arial"/>
                          <a:cs typeface="Arial"/>
                        </a:rPr>
                        <a:t>H</a:t>
                      </a:r>
                      <a:r>
                        <a:rPr sz="800" b="1" spc="220" dirty="0">
                          <a:solidFill>
                            <a:srgbClr val="FFFFFF"/>
                          </a:solidFill>
                          <a:latin typeface="Arial"/>
                          <a:cs typeface="Arial"/>
                        </a:rPr>
                        <a:t>  </a:t>
                      </a:r>
                      <a:r>
                        <a:rPr sz="900" spc="-82" baseline="4629" dirty="0">
                          <a:solidFill>
                            <a:srgbClr val="014467"/>
                          </a:solidFill>
                          <a:latin typeface="Arial MT"/>
                          <a:cs typeface="Arial MT"/>
                        </a:rPr>
                        <a:t>Human</a:t>
                      </a:r>
                      <a:r>
                        <a:rPr sz="900" spc="750" baseline="4629" dirty="0">
                          <a:solidFill>
                            <a:srgbClr val="014467"/>
                          </a:solidFill>
                          <a:latin typeface="Arial MT"/>
                          <a:cs typeface="Arial MT"/>
                        </a:rPr>
                        <a:t> </a:t>
                      </a:r>
                      <a:r>
                        <a:rPr sz="600" spc="-35" dirty="0">
                          <a:solidFill>
                            <a:srgbClr val="014467"/>
                          </a:solidFill>
                          <a:latin typeface="Arial MT"/>
                          <a:cs typeface="Arial MT"/>
                        </a:rPr>
                        <a:t>Capital</a:t>
                      </a:r>
                      <a:endParaRPr sz="600">
                        <a:latin typeface="Arial MT"/>
                        <a:cs typeface="Arial MT"/>
                      </a:endParaRPr>
                    </a:p>
                  </a:txBody>
                  <a:tcPr marL="0" marR="0" marT="0" marB="0">
                    <a:lnB w="6350">
                      <a:solidFill>
                        <a:srgbClr val="014467"/>
                      </a:solidFill>
                      <a:prstDash val="solid"/>
                    </a:lnB>
                  </a:tcPr>
                </a:tc>
                <a:extLst>
                  <a:ext uri="{0D108BD9-81ED-4DB2-BD59-A6C34878D82A}">
                    <a16:rowId xmlns:a16="http://schemas.microsoft.com/office/drawing/2014/main" val="10000"/>
                  </a:ext>
                </a:extLst>
              </a:tr>
              <a:tr h="735965">
                <a:tc>
                  <a:txBody>
                    <a:bodyPr/>
                    <a:lstStyle/>
                    <a:p>
                      <a:pPr marL="80645">
                        <a:lnSpc>
                          <a:spcPts val="2370"/>
                        </a:lnSpc>
                        <a:spcBef>
                          <a:spcPts val="830"/>
                        </a:spcBef>
                      </a:pPr>
                      <a:r>
                        <a:rPr sz="2000" spc="-25" dirty="0">
                          <a:solidFill>
                            <a:srgbClr val="014467"/>
                          </a:solidFill>
                          <a:latin typeface="Arial MT"/>
                          <a:cs typeface="Arial MT"/>
                        </a:rPr>
                        <a:t>28</a:t>
                      </a:r>
                      <a:r>
                        <a:rPr sz="1200" spc="-25" dirty="0">
                          <a:solidFill>
                            <a:srgbClr val="014467"/>
                          </a:solidFill>
                          <a:latin typeface="Arial MT"/>
                          <a:cs typeface="Arial MT"/>
                        </a:rPr>
                        <a:t>%</a:t>
                      </a:r>
                      <a:endParaRPr sz="1200">
                        <a:latin typeface="Arial MT"/>
                        <a:cs typeface="Arial MT"/>
                      </a:endParaRPr>
                    </a:p>
                    <a:p>
                      <a:pPr marL="104775">
                        <a:lnSpc>
                          <a:spcPts val="930"/>
                        </a:lnSpc>
                      </a:pPr>
                      <a:r>
                        <a:rPr sz="800" b="1" spc="-90" dirty="0">
                          <a:solidFill>
                            <a:srgbClr val="014467"/>
                          </a:solidFill>
                          <a:latin typeface="Arial"/>
                          <a:cs typeface="Arial"/>
                        </a:rPr>
                        <a:t>CO</a:t>
                      </a:r>
                      <a:r>
                        <a:rPr sz="825" b="1" spc="-135" baseline="-20202" dirty="0">
                          <a:solidFill>
                            <a:srgbClr val="014467"/>
                          </a:solidFill>
                          <a:latin typeface="Arial"/>
                          <a:cs typeface="Arial"/>
                        </a:rPr>
                        <a:t>2</a:t>
                      </a:r>
                      <a:r>
                        <a:rPr sz="825" b="1" spc="-30" baseline="-20202" dirty="0">
                          <a:solidFill>
                            <a:srgbClr val="014467"/>
                          </a:solidFill>
                          <a:latin typeface="Arial"/>
                          <a:cs typeface="Arial"/>
                        </a:rPr>
                        <a:t> </a:t>
                      </a:r>
                      <a:r>
                        <a:rPr sz="800" b="1" spc="-75" dirty="0">
                          <a:solidFill>
                            <a:srgbClr val="014467"/>
                          </a:solidFill>
                          <a:latin typeface="Arial"/>
                          <a:cs typeface="Arial"/>
                        </a:rPr>
                        <a:t>emissions</a:t>
                      </a:r>
                      <a:r>
                        <a:rPr sz="800" b="1" spc="-35" dirty="0">
                          <a:solidFill>
                            <a:srgbClr val="014467"/>
                          </a:solidFill>
                          <a:latin typeface="Arial"/>
                          <a:cs typeface="Arial"/>
                        </a:rPr>
                        <a:t> </a:t>
                      </a:r>
                      <a:r>
                        <a:rPr sz="800" b="1" spc="-20" dirty="0">
                          <a:solidFill>
                            <a:srgbClr val="014467"/>
                          </a:solidFill>
                          <a:latin typeface="Arial"/>
                          <a:cs typeface="Arial"/>
                        </a:rPr>
                        <a:t>from</a:t>
                      </a:r>
                      <a:endParaRPr sz="800">
                        <a:latin typeface="Arial"/>
                        <a:cs typeface="Arial"/>
                      </a:endParaRPr>
                    </a:p>
                    <a:p>
                      <a:pPr marL="80645">
                        <a:lnSpc>
                          <a:spcPct val="100000"/>
                        </a:lnSpc>
                        <a:spcBef>
                          <a:spcPts val="60"/>
                        </a:spcBef>
                      </a:pPr>
                      <a:r>
                        <a:rPr sz="800" b="1" spc="-55" dirty="0">
                          <a:solidFill>
                            <a:srgbClr val="014467"/>
                          </a:solidFill>
                          <a:latin typeface="Arial"/>
                          <a:cs typeface="Arial"/>
                        </a:rPr>
                        <a:t>base</a:t>
                      </a:r>
                      <a:r>
                        <a:rPr sz="800" b="1" spc="-65" dirty="0">
                          <a:solidFill>
                            <a:srgbClr val="014467"/>
                          </a:solidFill>
                          <a:latin typeface="Arial"/>
                          <a:cs typeface="Arial"/>
                        </a:rPr>
                        <a:t> </a:t>
                      </a:r>
                      <a:r>
                        <a:rPr sz="800" b="1" spc="-20" dirty="0">
                          <a:solidFill>
                            <a:srgbClr val="014467"/>
                          </a:solidFill>
                          <a:latin typeface="Arial"/>
                          <a:cs typeface="Arial"/>
                        </a:rPr>
                        <a:t>year</a:t>
                      </a:r>
                      <a:endParaRPr sz="800">
                        <a:latin typeface="Arial"/>
                        <a:cs typeface="Arial"/>
                      </a:endParaRPr>
                    </a:p>
                  </a:txBody>
                  <a:tcPr marL="0" marR="0" marT="105410" marB="0">
                    <a:lnT w="6350">
                      <a:solidFill>
                        <a:srgbClr val="014467"/>
                      </a:solidFill>
                      <a:prstDash val="solid"/>
                    </a:lnT>
                    <a:lnB w="6350">
                      <a:solidFill>
                        <a:srgbClr val="014467"/>
                      </a:solidFill>
                      <a:prstDash val="solid"/>
                    </a:lnB>
                    <a:solidFill>
                      <a:srgbClr val="EDF6F9"/>
                    </a:solidFill>
                  </a:tcPr>
                </a:tc>
                <a:extLst>
                  <a:ext uri="{0D108BD9-81ED-4DB2-BD59-A6C34878D82A}">
                    <a16:rowId xmlns:a16="http://schemas.microsoft.com/office/drawing/2014/main" val="10001"/>
                  </a:ext>
                </a:extLst>
              </a:tr>
              <a:tr h="935355">
                <a:tc>
                  <a:txBody>
                    <a:bodyPr/>
                    <a:lstStyle/>
                    <a:p>
                      <a:pPr>
                        <a:lnSpc>
                          <a:spcPct val="100000"/>
                        </a:lnSpc>
                      </a:pPr>
                      <a:endParaRPr sz="800">
                        <a:latin typeface="Times New Roman"/>
                        <a:cs typeface="Times New Roman"/>
                      </a:endParaRPr>
                    </a:p>
                  </a:txBody>
                  <a:tcPr marL="0" marR="0" marT="0" marB="0">
                    <a:lnT w="6350">
                      <a:solidFill>
                        <a:srgbClr val="014467"/>
                      </a:solidFill>
                      <a:prstDash val="solid"/>
                    </a:lnT>
                    <a:solidFill>
                      <a:srgbClr val="EDF6F9"/>
                    </a:solidFill>
                  </a:tcPr>
                </a:tc>
                <a:extLst>
                  <a:ext uri="{0D108BD9-81ED-4DB2-BD59-A6C34878D82A}">
                    <a16:rowId xmlns:a16="http://schemas.microsoft.com/office/drawing/2014/main" val="10002"/>
                  </a:ext>
                </a:extLst>
              </a:tr>
            </a:tbl>
          </a:graphicData>
        </a:graphic>
      </p:graphicFrame>
      <p:pic>
        <p:nvPicPr>
          <p:cNvPr id="26" name="object 26"/>
          <p:cNvPicPr/>
          <p:nvPr/>
        </p:nvPicPr>
        <p:blipFill>
          <a:blip r:embed="rId15" cstate="print"/>
          <a:stretch>
            <a:fillRect/>
          </a:stretch>
        </p:blipFill>
        <p:spPr>
          <a:xfrm>
            <a:off x="911352" y="5588507"/>
            <a:ext cx="94487" cy="91439"/>
          </a:xfrm>
          <a:prstGeom prst="rect">
            <a:avLst/>
          </a:prstGeom>
        </p:spPr>
      </p:pic>
      <p:grpSp>
        <p:nvGrpSpPr>
          <p:cNvPr id="27" name="object 27"/>
          <p:cNvGrpSpPr/>
          <p:nvPr/>
        </p:nvGrpSpPr>
        <p:grpSpPr>
          <a:xfrm>
            <a:off x="580644" y="1888236"/>
            <a:ext cx="989330" cy="990600"/>
            <a:chOff x="580644" y="1888236"/>
            <a:chExt cx="989330" cy="990600"/>
          </a:xfrm>
        </p:grpSpPr>
        <p:sp>
          <p:nvSpPr>
            <p:cNvPr id="28" name="object 28"/>
            <p:cNvSpPr/>
            <p:nvPr/>
          </p:nvSpPr>
          <p:spPr>
            <a:xfrm>
              <a:off x="838200" y="2148840"/>
              <a:ext cx="474345" cy="474345"/>
            </a:xfrm>
            <a:custGeom>
              <a:avLst/>
              <a:gdLst/>
              <a:ahLst/>
              <a:cxnLst/>
              <a:rect l="l" t="t" r="r" b="b"/>
              <a:pathLst>
                <a:path w="474344" h="474344">
                  <a:moveTo>
                    <a:pt x="403859" y="70104"/>
                  </a:moveTo>
                  <a:lnTo>
                    <a:pt x="237743" y="236219"/>
                  </a:lnTo>
                  <a:lnTo>
                    <a:pt x="70104" y="70104"/>
                  </a:lnTo>
                  <a:lnTo>
                    <a:pt x="138683" y="0"/>
                  </a:lnTo>
                  <a:lnTo>
                    <a:pt x="335279" y="0"/>
                  </a:lnTo>
                  <a:lnTo>
                    <a:pt x="403859" y="70104"/>
                  </a:lnTo>
                  <a:close/>
                </a:path>
                <a:path w="474344" h="474344">
                  <a:moveTo>
                    <a:pt x="237743" y="236219"/>
                  </a:moveTo>
                  <a:lnTo>
                    <a:pt x="70104" y="403859"/>
                  </a:lnTo>
                  <a:lnTo>
                    <a:pt x="0" y="335279"/>
                  </a:lnTo>
                  <a:lnTo>
                    <a:pt x="0" y="138683"/>
                  </a:lnTo>
                  <a:lnTo>
                    <a:pt x="70104" y="70104"/>
                  </a:lnTo>
                  <a:lnTo>
                    <a:pt x="237743" y="236219"/>
                  </a:lnTo>
                  <a:close/>
                </a:path>
                <a:path w="474344" h="474344">
                  <a:moveTo>
                    <a:pt x="403859" y="403859"/>
                  </a:moveTo>
                  <a:lnTo>
                    <a:pt x="335279" y="473963"/>
                  </a:lnTo>
                  <a:lnTo>
                    <a:pt x="138683" y="473963"/>
                  </a:lnTo>
                  <a:lnTo>
                    <a:pt x="70104" y="403859"/>
                  </a:lnTo>
                  <a:lnTo>
                    <a:pt x="237743" y="236219"/>
                  </a:lnTo>
                  <a:lnTo>
                    <a:pt x="403859" y="403859"/>
                  </a:lnTo>
                  <a:close/>
                </a:path>
                <a:path w="474344" h="474344">
                  <a:moveTo>
                    <a:pt x="473963" y="138683"/>
                  </a:moveTo>
                  <a:lnTo>
                    <a:pt x="473963" y="335279"/>
                  </a:lnTo>
                  <a:lnTo>
                    <a:pt x="403859" y="403859"/>
                  </a:lnTo>
                  <a:lnTo>
                    <a:pt x="237743" y="236219"/>
                  </a:lnTo>
                  <a:lnTo>
                    <a:pt x="403859" y="70104"/>
                  </a:lnTo>
                  <a:lnTo>
                    <a:pt x="473963" y="138683"/>
                  </a:lnTo>
                  <a:close/>
                </a:path>
                <a:path w="474344" h="474344">
                  <a:moveTo>
                    <a:pt x="138683" y="0"/>
                  </a:moveTo>
                  <a:lnTo>
                    <a:pt x="335279" y="0"/>
                  </a:lnTo>
                  <a:lnTo>
                    <a:pt x="403859" y="70104"/>
                  </a:lnTo>
                  <a:lnTo>
                    <a:pt x="237743" y="236219"/>
                  </a:lnTo>
                  <a:lnTo>
                    <a:pt x="70104" y="70104"/>
                  </a:lnTo>
                  <a:lnTo>
                    <a:pt x="138683" y="0"/>
                  </a:lnTo>
                  <a:close/>
                </a:path>
                <a:path w="474344" h="474344">
                  <a:moveTo>
                    <a:pt x="0" y="335279"/>
                  </a:moveTo>
                  <a:lnTo>
                    <a:pt x="0" y="138683"/>
                  </a:lnTo>
                  <a:lnTo>
                    <a:pt x="70104" y="70104"/>
                  </a:lnTo>
                  <a:lnTo>
                    <a:pt x="237743" y="236219"/>
                  </a:lnTo>
                  <a:lnTo>
                    <a:pt x="70104" y="403859"/>
                  </a:lnTo>
                  <a:lnTo>
                    <a:pt x="0" y="335279"/>
                  </a:lnTo>
                  <a:close/>
                </a:path>
                <a:path w="474344" h="474344">
                  <a:moveTo>
                    <a:pt x="335279" y="473963"/>
                  </a:moveTo>
                  <a:lnTo>
                    <a:pt x="138683" y="473963"/>
                  </a:lnTo>
                  <a:lnTo>
                    <a:pt x="70104" y="403859"/>
                  </a:lnTo>
                  <a:lnTo>
                    <a:pt x="237743" y="236219"/>
                  </a:lnTo>
                  <a:lnTo>
                    <a:pt x="403859" y="403859"/>
                  </a:lnTo>
                  <a:lnTo>
                    <a:pt x="335279" y="473963"/>
                  </a:lnTo>
                  <a:close/>
                </a:path>
              </a:pathLst>
            </a:custGeom>
            <a:ln w="3175">
              <a:solidFill>
                <a:srgbClr val="AAAAAC"/>
              </a:solidFill>
            </a:ln>
          </p:spPr>
          <p:txBody>
            <a:bodyPr wrap="square" lIns="0" tIns="0" rIns="0" bIns="0" rtlCol="0"/>
            <a:lstStyle/>
            <a:p>
              <a:endParaRPr/>
            </a:p>
          </p:txBody>
        </p:sp>
        <p:pic>
          <p:nvPicPr>
            <p:cNvPr id="29" name="object 29"/>
            <p:cNvPicPr/>
            <p:nvPr/>
          </p:nvPicPr>
          <p:blipFill>
            <a:blip r:embed="rId16" cstate="print"/>
            <a:stretch>
              <a:fillRect/>
            </a:stretch>
          </p:blipFill>
          <p:spPr>
            <a:xfrm>
              <a:off x="986027" y="2260091"/>
              <a:ext cx="211835" cy="249935"/>
            </a:xfrm>
            <a:prstGeom prst="rect">
              <a:avLst/>
            </a:prstGeom>
          </p:spPr>
        </p:pic>
        <p:sp>
          <p:nvSpPr>
            <p:cNvPr id="30" name="object 30"/>
            <p:cNvSpPr/>
            <p:nvPr/>
          </p:nvSpPr>
          <p:spPr>
            <a:xfrm>
              <a:off x="981456" y="2292095"/>
              <a:ext cx="187960" cy="186055"/>
            </a:xfrm>
            <a:custGeom>
              <a:avLst/>
              <a:gdLst/>
              <a:ahLst/>
              <a:cxnLst/>
              <a:rect l="l" t="t" r="r" b="b"/>
              <a:pathLst>
                <a:path w="187959" h="186055">
                  <a:moveTo>
                    <a:pt x="108203" y="185928"/>
                  </a:moveTo>
                  <a:lnTo>
                    <a:pt x="79247" y="185928"/>
                  </a:lnTo>
                  <a:lnTo>
                    <a:pt x="51815" y="178307"/>
                  </a:lnTo>
                  <a:lnTo>
                    <a:pt x="27431" y="160019"/>
                  </a:lnTo>
                  <a:lnTo>
                    <a:pt x="9143" y="135636"/>
                  </a:lnTo>
                  <a:lnTo>
                    <a:pt x="0" y="108204"/>
                  </a:lnTo>
                  <a:lnTo>
                    <a:pt x="0" y="79248"/>
                  </a:lnTo>
                  <a:lnTo>
                    <a:pt x="9143" y="51816"/>
                  </a:lnTo>
                  <a:lnTo>
                    <a:pt x="27431" y="27432"/>
                  </a:lnTo>
                  <a:lnTo>
                    <a:pt x="51815" y="9144"/>
                  </a:lnTo>
                  <a:lnTo>
                    <a:pt x="79247" y="0"/>
                  </a:lnTo>
                  <a:lnTo>
                    <a:pt x="108203" y="0"/>
                  </a:lnTo>
                  <a:lnTo>
                    <a:pt x="135635" y="9144"/>
                  </a:lnTo>
                  <a:lnTo>
                    <a:pt x="160019" y="27432"/>
                  </a:lnTo>
                  <a:lnTo>
                    <a:pt x="178307" y="51816"/>
                  </a:lnTo>
                  <a:lnTo>
                    <a:pt x="187451" y="79248"/>
                  </a:lnTo>
                  <a:lnTo>
                    <a:pt x="187451" y="108204"/>
                  </a:lnTo>
                  <a:lnTo>
                    <a:pt x="178307" y="135636"/>
                  </a:lnTo>
                  <a:lnTo>
                    <a:pt x="160019" y="160019"/>
                  </a:lnTo>
                  <a:lnTo>
                    <a:pt x="135635" y="178307"/>
                  </a:lnTo>
                  <a:lnTo>
                    <a:pt x="108203" y="185928"/>
                  </a:lnTo>
                  <a:close/>
                </a:path>
              </a:pathLst>
            </a:custGeom>
            <a:solidFill>
              <a:srgbClr val="1F449E"/>
            </a:solidFill>
          </p:spPr>
          <p:txBody>
            <a:bodyPr wrap="square" lIns="0" tIns="0" rIns="0" bIns="0" rtlCol="0"/>
            <a:lstStyle/>
            <a:p>
              <a:endParaRPr/>
            </a:p>
          </p:txBody>
        </p:sp>
        <p:sp>
          <p:nvSpPr>
            <p:cNvPr id="31" name="object 31"/>
            <p:cNvSpPr/>
            <p:nvPr/>
          </p:nvSpPr>
          <p:spPr>
            <a:xfrm>
              <a:off x="1173479" y="2484119"/>
              <a:ext cx="139065" cy="139065"/>
            </a:xfrm>
            <a:custGeom>
              <a:avLst/>
              <a:gdLst/>
              <a:ahLst/>
              <a:cxnLst/>
              <a:rect l="l" t="t" r="r" b="b"/>
              <a:pathLst>
                <a:path w="139065" h="139064">
                  <a:moveTo>
                    <a:pt x="138683" y="138683"/>
                  </a:moveTo>
                  <a:lnTo>
                    <a:pt x="138683" y="0"/>
                  </a:lnTo>
                  <a:lnTo>
                    <a:pt x="0" y="138683"/>
                  </a:lnTo>
                  <a:lnTo>
                    <a:pt x="138683" y="138683"/>
                  </a:lnTo>
                  <a:close/>
                </a:path>
              </a:pathLst>
            </a:custGeom>
            <a:ln w="3175">
              <a:solidFill>
                <a:srgbClr val="AAAAAC"/>
              </a:solidFill>
            </a:ln>
          </p:spPr>
          <p:txBody>
            <a:bodyPr wrap="square" lIns="0" tIns="0" rIns="0" bIns="0" rtlCol="0"/>
            <a:lstStyle/>
            <a:p>
              <a:endParaRPr/>
            </a:p>
          </p:txBody>
        </p:sp>
        <p:pic>
          <p:nvPicPr>
            <p:cNvPr id="32" name="object 32"/>
            <p:cNvPicPr/>
            <p:nvPr/>
          </p:nvPicPr>
          <p:blipFill>
            <a:blip r:embed="rId17" cstate="print"/>
            <a:stretch>
              <a:fillRect/>
            </a:stretch>
          </p:blipFill>
          <p:spPr>
            <a:xfrm>
              <a:off x="832104" y="2144267"/>
              <a:ext cx="153923" cy="149351"/>
            </a:xfrm>
            <a:prstGeom prst="rect">
              <a:avLst/>
            </a:prstGeom>
          </p:spPr>
        </p:pic>
        <p:pic>
          <p:nvPicPr>
            <p:cNvPr id="33" name="object 33"/>
            <p:cNvPicPr/>
            <p:nvPr/>
          </p:nvPicPr>
          <p:blipFill>
            <a:blip r:embed="rId18" cstate="print"/>
            <a:stretch>
              <a:fillRect/>
            </a:stretch>
          </p:blipFill>
          <p:spPr>
            <a:xfrm>
              <a:off x="832104" y="2476500"/>
              <a:ext cx="153923" cy="153924"/>
            </a:xfrm>
            <a:prstGeom prst="rect">
              <a:avLst/>
            </a:prstGeom>
          </p:spPr>
        </p:pic>
        <p:sp>
          <p:nvSpPr>
            <p:cNvPr id="34" name="object 34"/>
            <p:cNvSpPr/>
            <p:nvPr/>
          </p:nvSpPr>
          <p:spPr>
            <a:xfrm>
              <a:off x="1173479" y="2148840"/>
              <a:ext cx="236220" cy="335280"/>
            </a:xfrm>
            <a:custGeom>
              <a:avLst/>
              <a:gdLst/>
              <a:ahLst/>
              <a:cxnLst/>
              <a:rect l="l" t="t" r="r" b="b"/>
              <a:pathLst>
                <a:path w="236219" h="335280">
                  <a:moveTo>
                    <a:pt x="138683" y="0"/>
                  </a:moveTo>
                  <a:lnTo>
                    <a:pt x="0" y="0"/>
                  </a:lnTo>
                  <a:lnTo>
                    <a:pt x="138683" y="138683"/>
                  </a:lnTo>
                  <a:lnTo>
                    <a:pt x="138683" y="0"/>
                  </a:lnTo>
                  <a:close/>
                </a:path>
                <a:path w="236219" h="335280">
                  <a:moveTo>
                    <a:pt x="236220" y="236219"/>
                  </a:moveTo>
                  <a:lnTo>
                    <a:pt x="138683" y="138683"/>
                  </a:lnTo>
                  <a:lnTo>
                    <a:pt x="138683" y="335279"/>
                  </a:lnTo>
                  <a:lnTo>
                    <a:pt x="236220" y="236219"/>
                  </a:lnTo>
                  <a:close/>
                </a:path>
              </a:pathLst>
            </a:custGeom>
            <a:ln w="3175">
              <a:solidFill>
                <a:srgbClr val="AAAAAC"/>
              </a:solidFill>
            </a:ln>
          </p:spPr>
          <p:txBody>
            <a:bodyPr wrap="square" lIns="0" tIns="0" rIns="0" bIns="0" rtlCol="0"/>
            <a:lstStyle/>
            <a:p>
              <a:endParaRPr/>
            </a:p>
          </p:txBody>
        </p:sp>
        <p:pic>
          <p:nvPicPr>
            <p:cNvPr id="35" name="object 35"/>
            <p:cNvPicPr/>
            <p:nvPr/>
          </p:nvPicPr>
          <p:blipFill>
            <a:blip r:embed="rId19" cstate="print"/>
            <a:stretch>
              <a:fillRect/>
            </a:stretch>
          </p:blipFill>
          <p:spPr>
            <a:xfrm>
              <a:off x="731520" y="2281428"/>
              <a:ext cx="112775" cy="207263"/>
            </a:xfrm>
            <a:prstGeom prst="rect">
              <a:avLst/>
            </a:prstGeom>
          </p:spPr>
        </p:pic>
        <p:sp>
          <p:nvSpPr>
            <p:cNvPr id="36" name="object 36"/>
            <p:cNvSpPr/>
            <p:nvPr/>
          </p:nvSpPr>
          <p:spPr>
            <a:xfrm>
              <a:off x="976883" y="2051304"/>
              <a:ext cx="196850" cy="669290"/>
            </a:xfrm>
            <a:custGeom>
              <a:avLst/>
              <a:gdLst/>
              <a:ahLst/>
              <a:cxnLst/>
              <a:rect l="l" t="t" r="r" b="b"/>
              <a:pathLst>
                <a:path w="196850" h="669289">
                  <a:moveTo>
                    <a:pt x="99060" y="669036"/>
                  </a:moveTo>
                  <a:lnTo>
                    <a:pt x="0" y="571499"/>
                  </a:lnTo>
                  <a:lnTo>
                    <a:pt x="196595" y="571499"/>
                  </a:lnTo>
                  <a:lnTo>
                    <a:pt x="99060" y="669036"/>
                  </a:lnTo>
                  <a:close/>
                </a:path>
                <a:path w="196850" h="669289">
                  <a:moveTo>
                    <a:pt x="99060" y="0"/>
                  </a:moveTo>
                  <a:lnTo>
                    <a:pt x="0" y="97536"/>
                  </a:lnTo>
                  <a:lnTo>
                    <a:pt x="196595" y="97536"/>
                  </a:lnTo>
                  <a:lnTo>
                    <a:pt x="99060" y="0"/>
                  </a:lnTo>
                  <a:close/>
                </a:path>
              </a:pathLst>
            </a:custGeom>
            <a:ln w="3175">
              <a:solidFill>
                <a:srgbClr val="AAAAAC"/>
              </a:solidFill>
            </a:ln>
          </p:spPr>
          <p:txBody>
            <a:bodyPr wrap="square" lIns="0" tIns="0" rIns="0" bIns="0" rtlCol="0"/>
            <a:lstStyle/>
            <a:p>
              <a:endParaRPr/>
            </a:p>
          </p:txBody>
        </p:sp>
        <p:pic>
          <p:nvPicPr>
            <p:cNvPr id="37" name="object 37"/>
            <p:cNvPicPr/>
            <p:nvPr/>
          </p:nvPicPr>
          <p:blipFill>
            <a:blip r:embed="rId20" cstate="print"/>
            <a:stretch>
              <a:fillRect/>
            </a:stretch>
          </p:blipFill>
          <p:spPr>
            <a:xfrm>
              <a:off x="611124" y="1923287"/>
              <a:ext cx="923543" cy="922020"/>
            </a:xfrm>
            <a:prstGeom prst="rect">
              <a:avLst/>
            </a:prstGeom>
          </p:spPr>
        </p:pic>
        <p:sp>
          <p:nvSpPr>
            <p:cNvPr id="38" name="object 38"/>
            <p:cNvSpPr/>
            <p:nvPr/>
          </p:nvSpPr>
          <p:spPr>
            <a:xfrm>
              <a:off x="580644" y="1888248"/>
              <a:ext cx="989330" cy="990600"/>
            </a:xfrm>
            <a:custGeom>
              <a:avLst/>
              <a:gdLst/>
              <a:ahLst/>
              <a:cxnLst/>
              <a:rect l="l" t="t" r="r" b="b"/>
              <a:pathLst>
                <a:path w="989330" h="990600">
                  <a:moveTo>
                    <a:pt x="15240" y="487680"/>
                  </a:moveTo>
                  <a:lnTo>
                    <a:pt x="0" y="487680"/>
                  </a:lnTo>
                  <a:lnTo>
                    <a:pt x="0" y="504444"/>
                  </a:lnTo>
                  <a:lnTo>
                    <a:pt x="15240" y="504444"/>
                  </a:lnTo>
                  <a:lnTo>
                    <a:pt x="15240" y="487680"/>
                  </a:lnTo>
                  <a:close/>
                </a:path>
                <a:path w="989330" h="990600">
                  <a:moveTo>
                    <a:pt x="502920" y="973836"/>
                  </a:moveTo>
                  <a:lnTo>
                    <a:pt x="486156" y="973836"/>
                  </a:lnTo>
                  <a:lnTo>
                    <a:pt x="486156" y="990587"/>
                  </a:lnTo>
                  <a:lnTo>
                    <a:pt x="502920" y="990587"/>
                  </a:lnTo>
                  <a:lnTo>
                    <a:pt x="502920" y="973836"/>
                  </a:lnTo>
                  <a:close/>
                </a:path>
                <a:path w="989330" h="990600">
                  <a:moveTo>
                    <a:pt x="502920" y="0"/>
                  </a:moveTo>
                  <a:lnTo>
                    <a:pt x="486156" y="0"/>
                  </a:lnTo>
                  <a:lnTo>
                    <a:pt x="486156" y="16764"/>
                  </a:lnTo>
                  <a:lnTo>
                    <a:pt x="502920" y="16764"/>
                  </a:lnTo>
                  <a:lnTo>
                    <a:pt x="502920" y="0"/>
                  </a:lnTo>
                  <a:close/>
                </a:path>
                <a:path w="989330" h="990600">
                  <a:moveTo>
                    <a:pt x="989076" y="487680"/>
                  </a:moveTo>
                  <a:lnTo>
                    <a:pt x="973836" y="487680"/>
                  </a:lnTo>
                  <a:lnTo>
                    <a:pt x="973836" y="504444"/>
                  </a:lnTo>
                  <a:lnTo>
                    <a:pt x="989076" y="504444"/>
                  </a:lnTo>
                  <a:lnTo>
                    <a:pt x="989076" y="487680"/>
                  </a:lnTo>
                  <a:close/>
                </a:path>
              </a:pathLst>
            </a:custGeom>
            <a:solidFill>
              <a:srgbClr val="AAAAAC"/>
            </a:solidFill>
          </p:spPr>
          <p:txBody>
            <a:bodyPr wrap="square" lIns="0" tIns="0" rIns="0" bIns="0" rtlCol="0"/>
            <a:lstStyle/>
            <a:p>
              <a:endParaRPr/>
            </a:p>
          </p:txBody>
        </p:sp>
        <p:sp>
          <p:nvSpPr>
            <p:cNvPr id="39" name="object 39"/>
            <p:cNvSpPr/>
            <p:nvPr/>
          </p:nvSpPr>
          <p:spPr>
            <a:xfrm>
              <a:off x="697992" y="2008632"/>
              <a:ext cx="754380" cy="754380"/>
            </a:xfrm>
            <a:custGeom>
              <a:avLst/>
              <a:gdLst/>
              <a:ahLst/>
              <a:cxnLst/>
              <a:rect l="l" t="t" r="r" b="b"/>
              <a:pathLst>
                <a:path w="754380" h="754380">
                  <a:moveTo>
                    <a:pt x="754379" y="0"/>
                  </a:moveTo>
                  <a:lnTo>
                    <a:pt x="0" y="754379"/>
                  </a:lnTo>
                </a:path>
                <a:path w="754380" h="754380">
                  <a:moveTo>
                    <a:pt x="754379" y="754379"/>
                  </a:moveTo>
                  <a:lnTo>
                    <a:pt x="0" y="0"/>
                  </a:lnTo>
                </a:path>
              </a:pathLst>
            </a:custGeom>
            <a:ln w="3175">
              <a:solidFill>
                <a:srgbClr val="AAAAAC"/>
              </a:solidFill>
            </a:ln>
          </p:spPr>
          <p:txBody>
            <a:bodyPr wrap="square" lIns="0" tIns="0" rIns="0" bIns="0" rtlCol="0"/>
            <a:lstStyle/>
            <a:p>
              <a:endParaRPr/>
            </a:p>
          </p:txBody>
        </p:sp>
        <p:pic>
          <p:nvPicPr>
            <p:cNvPr id="40" name="object 40"/>
            <p:cNvPicPr/>
            <p:nvPr/>
          </p:nvPicPr>
          <p:blipFill>
            <a:blip r:embed="rId21" cstate="print"/>
            <a:stretch>
              <a:fillRect/>
            </a:stretch>
          </p:blipFill>
          <p:spPr>
            <a:xfrm>
              <a:off x="923543" y="2231136"/>
              <a:ext cx="394715" cy="394715"/>
            </a:xfrm>
            <a:prstGeom prst="rect">
              <a:avLst/>
            </a:prstGeom>
          </p:spPr>
        </p:pic>
        <p:sp>
          <p:nvSpPr>
            <p:cNvPr id="41" name="object 41"/>
            <p:cNvSpPr/>
            <p:nvPr/>
          </p:nvSpPr>
          <p:spPr>
            <a:xfrm>
              <a:off x="1173479" y="2482596"/>
              <a:ext cx="139065" cy="139065"/>
            </a:xfrm>
            <a:custGeom>
              <a:avLst/>
              <a:gdLst/>
              <a:ahLst/>
              <a:cxnLst/>
              <a:rect l="l" t="t" r="r" b="b"/>
              <a:pathLst>
                <a:path w="139065" h="139064">
                  <a:moveTo>
                    <a:pt x="138683" y="138683"/>
                  </a:moveTo>
                  <a:lnTo>
                    <a:pt x="138683" y="0"/>
                  </a:lnTo>
                  <a:lnTo>
                    <a:pt x="0" y="138683"/>
                  </a:lnTo>
                  <a:lnTo>
                    <a:pt x="138683" y="138683"/>
                  </a:lnTo>
                  <a:close/>
                </a:path>
              </a:pathLst>
            </a:custGeom>
            <a:ln w="3175">
              <a:solidFill>
                <a:srgbClr val="AAAAAC"/>
              </a:solidFill>
            </a:ln>
          </p:spPr>
          <p:txBody>
            <a:bodyPr wrap="square" lIns="0" tIns="0" rIns="0" bIns="0" rtlCol="0"/>
            <a:lstStyle/>
            <a:p>
              <a:endParaRPr/>
            </a:p>
          </p:txBody>
        </p:sp>
        <p:pic>
          <p:nvPicPr>
            <p:cNvPr id="42" name="object 42"/>
            <p:cNvPicPr/>
            <p:nvPr/>
          </p:nvPicPr>
          <p:blipFill>
            <a:blip r:embed="rId22" cstate="print"/>
            <a:stretch>
              <a:fillRect/>
            </a:stretch>
          </p:blipFill>
          <p:spPr>
            <a:xfrm>
              <a:off x="832104" y="2144267"/>
              <a:ext cx="149352" cy="77724"/>
            </a:xfrm>
            <a:prstGeom prst="rect">
              <a:avLst/>
            </a:prstGeom>
          </p:spPr>
        </p:pic>
        <p:sp>
          <p:nvSpPr>
            <p:cNvPr id="43" name="object 43"/>
            <p:cNvSpPr/>
            <p:nvPr/>
          </p:nvSpPr>
          <p:spPr>
            <a:xfrm>
              <a:off x="838200" y="2148840"/>
              <a:ext cx="139065" cy="68580"/>
            </a:xfrm>
            <a:custGeom>
              <a:avLst/>
              <a:gdLst/>
              <a:ahLst/>
              <a:cxnLst/>
              <a:rect l="l" t="t" r="r" b="b"/>
              <a:pathLst>
                <a:path w="139065" h="68580">
                  <a:moveTo>
                    <a:pt x="138683" y="0"/>
                  </a:moveTo>
                  <a:lnTo>
                    <a:pt x="70104" y="68579"/>
                  </a:lnTo>
                  <a:lnTo>
                    <a:pt x="0" y="0"/>
                  </a:lnTo>
                  <a:lnTo>
                    <a:pt x="138683" y="0"/>
                  </a:lnTo>
                  <a:close/>
                </a:path>
              </a:pathLst>
            </a:custGeom>
            <a:ln w="3175">
              <a:solidFill>
                <a:srgbClr val="AAAAAC"/>
              </a:solidFill>
            </a:ln>
          </p:spPr>
          <p:txBody>
            <a:bodyPr wrap="square" lIns="0" tIns="0" rIns="0" bIns="0" rtlCol="0"/>
            <a:lstStyle/>
            <a:p>
              <a:endParaRPr/>
            </a:p>
          </p:txBody>
        </p:sp>
        <p:pic>
          <p:nvPicPr>
            <p:cNvPr id="44" name="object 44"/>
            <p:cNvPicPr/>
            <p:nvPr/>
          </p:nvPicPr>
          <p:blipFill>
            <a:blip r:embed="rId23" cstate="print"/>
            <a:stretch>
              <a:fillRect/>
            </a:stretch>
          </p:blipFill>
          <p:spPr>
            <a:xfrm>
              <a:off x="832104" y="2144267"/>
              <a:ext cx="82295" cy="149351"/>
            </a:xfrm>
            <a:prstGeom prst="rect">
              <a:avLst/>
            </a:prstGeom>
          </p:spPr>
        </p:pic>
        <p:sp>
          <p:nvSpPr>
            <p:cNvPr id="45" name="object 45"/>
            <p:cNvSpPr/>
            <p:nvPr/>
          </p:nvSpPr>
          <p:spPr>
            <a:xfrm>
              <a:off x="838200" y="2148840"/>
              <a:ext cx="70485" cy="139065"/>
            </a:xfrm>
            <a:custGeom>
              <a:avLst/>
              <a:gdLst/>
              <a:ahLst/>
              <a:cxnLst/>
              <a:rect l="l" t="t" r="r" b="b"/>
              <a:pathLst>
                <a:path w="70484" h="139064">
                  <a:moveTo>
                    <a:pt x="70104" y="68579"/>
                  </a:moveTo>
                  <a:lnTo>
                    <a:pt x="0" y="138683"/>
                  </a:lnTo>
                  <a:lnTo>
                    <a:pt x="0" y="0"/>
                  </a:lnTo>
                  <a:lnTo>
                    <a:pt x="70104" y="68579"/>
                  </a:lnTo>
                  <a:close/>
                </a:path>
              </a:pathLst>
            </a:custGeom>
            <a:ln w="3175">
              <a:solidFill>
                <a:srgbClr val="AAAAAC"/>
              </a:solidFill>
            </a:ln>
          </p:spPr>
          <p:txBody>
            <a:bodyPr wrap="square" lIns="0" tIns="0" rIns="0" bIns="0" rtlCol="0"/>
            <a:lstStyle/>
            <a:p>
              <a:endParaRPr/>
            </a:p>
          </p:txBody>
        </p:sp>
        <p:pic>
          <p:nvPicPr>
            <p:cNvPr id="46" name="object 46"/>
            <p:cNvPicPr/>
            <p:nvPr/>
          </p:nvPicPr>
          <p:blipFill>
            <a:blip r:embed="rId24" cstate="print"/>
            <a:stretch>
              <a:fillRect/>
            </a:stretch>
          </p:blipFill>
          <p:spPr>
            <a:xfrm>
              <a:off x="832104" y="2479548"/>
              <a:ext cx="82295" cy="146303"/>
            </a:xfrm>
            <a:prstGeom prst="rect">
              <a:avLst/>
            </a:prstGeom>
          </p:spPr>
        </p:pic>
        <p:sp>
          <p:nvSpPr>
            <p:cNvPr id="47" name="object 47"/>
            <p:cNvSpPr/>
            <p:nvPr/>
          </p:nvSpPr>
          <p:spPr>
            <a:xfrm>
              <a:off x="838200" y="2482596"/>
              <a:ext cx="70485" cy="139065"/>
            </a:xfrm>
            <a:custGeom>
              <a:avLst/>
              <a:gdLst/>
              <a:ahLst/>
              <a:cxnLst/>
              <a:rect l="l" t="t" r="r" b="b"/>
              <a:pathLst>
                <a:path w="70484" h="139064">
                  <a:moveTo>
                    <a:pt x="70104" y="70103"/>
                  </a:moveTo>
                  <a:lnTo>
                    <a:pt x="0" y="138683"/>
                  </a:lnTo>
                  <a:lnTo>
                    <a:pt x="0" y="0"/>
                  </a:lnTo>
                  <a:lnTo>
                    <a:pt x="70104" y="70103"/>
                  </a:lnTo>
                  <a:close/>
                </a:path>
              </a:pathLst>
            </a:custGeom>
            <a:ln w="3175">
              <a:solidFill>
                <a:srgbClr val="AAAAAC"/>
              </a:solidFill>
            </a:ln>
          </p:spPr>
          <p:txBody>
            <a:bodyPr wrap="square" lIns="0" tIns="0" rIns="0" bIns="0" rtlCol="0"/>
            <a:lstStyle/>
            <a:p>
              <a:endParaRPr/>
            </a:p>
          </p:txBody>
        </p:sp>
        <p:pic>
          <p:nvPicPr>
            <p:cNvPr id="48" name="object 48"/>
            <p:cNvPicPr/>
            <p:nvPr/>
          </p:nvPicPr>
          <p:blipFill>
            <a:blip r:embed="rId25" cstate="print"/>
            <a:stretch>
              <a:fillRect/>
            </a:stretch>
          </p:blipFill>
          <p:spPr>
            <a:xfrm>
              <a:off x="832104" y="2546603"/>
              <a:ext cx="149352" cy="79248"/>
            </a:xfrm>
            <a:prstGeom prst="rect">
              <a:avLst/>
            </a:prstGeom>
          </p:spPr>
        </p:pic>
        <p:sp>
          <p:nvSpPr>
            <p:cNvPr id="49" name="object 49"/>
            <p:cNvSpPr/>
            <p:nvPr/>
          </p:nvSpPr>
          <p:spPr>
            <a:xfrm>
              <a:off x="838200" y="2552700"/>
              <a:ext cx="139065" cy="68580"/>
            </a:xfrm>
            <a:custGeom>
              <a:avLst/>
              <a:gdLst/>
              <a:ahLst/>
              <a:cxnLst/>
              <a:rect l="l" t="t" r="r" b="b"/>
              <a:pathLst>
                <a:path w="139065" h="68580">
                  <a:moveTo>
                    <a:pt x="138683" y="68580"/>
                  </a:moveTo>
                  <a:lnTo>
                    <a:pt x="0" y="68580"/>
                  </a:lnTo>
                  <a:lnTo>
                    <a:pt x="70104" y="0"/>
                  </a:lnTo>
                  <a:lnTo>
                    <a:pt x="138683" y="68580"/>
                  </a:lnTo>
                  <a:close/>
                </a:path>
              </a:pathLst>
            </a:custGeom>
            <a:ln w="3175">
              <a:solidFill>
                <a:srgbClr val="AAAAAC"/>
              </a:solidFill>
            </a:ln>
          </p:spPr>
          <p:txBody>
            <a:bodyPr wrap="square" lIns="0" tIns="0" rIns="0" bIns="0" rtlCol="0"/>
            <a:lstStyle/>
            <a:p>
              <a:endParaRPr/>
            </a:p>
          </p:txBody>
        </p:sp>
        <p:pic>
          <p:nvPicPr>
            <p:cNvPr id="50" name="object 50"/>
            <p:cNvPicPr/>
            <p:nvPr/>
          </p:nvPicPr>
          <p:blipFill>
            <a:blip r:embed="rId26" cstate="print"/>
            <a:stretch>
              <a:fillRect/>
            </a:stretch>
          </p:blipFill>
          <p:spPr>
            <a:xfrm>
              <a:off x="1168908" y="2144267"/>
              <a:ext cx="149351" cy="149351"/>
            </a:xfrm>
            <a:prstGeom prst="rect">
              <a:avLst/>
            </a:prstGeom>
          </p:spPr>
        </p:pic>
        <p:sp>
          <p:nvSpPr>
            <p:cNvPr id="51" name="object 51"/>
            <p:cNvSpPr/>
            <p:nvPr/>
          </p:nvSpPr>
          <p:spPr>
            <a:xfrm>
              <a:off x="1173479" y="2148840"/>
              <a:ext cx="139065" cy="139065"/>
            </a:xfrm>
            <a:custGeom>
              <a:avLst/>
              <a:gdLst/>
              <a:ahLst/>
              <a:cxnLst/>
              <a:rect l="l" t="t" r="r" b="b"/>
              <a:pathLst>
                <a:path w="139065" h="139064">
                  <a:moveTo>
                    <a:pt x="138683" y="0"/>
                  </a:moveTo>
                  <a:lnTo>
                    <a:pt x="0" y="0"/>
                  </a:lnTo>
                  <a:lnTo>
                    <a:pt x="138683" y="138683"/>
                  </a:lnTo>
                  <a:lnTo>
                    <a:pt x="138683" y="0"/>
                  </a:lnTo>
                  <a:close/>
                </a:path>
              </a:pathLst>
            </a:custGeom>
            <a:ln w="3175">
              <a:solidFill>
                <a:srgbClr val="AAAAAC"/>
              </a:solidFill>
            </a:ln>
          </p:spPr>
          <p:txBody>
            <a:bodyPr wrap="square" lIns="0" tIns="0" rIns="0" bIns="0" rtlCol="0"/>
            <a:lstStyle/>
            <a:p>
              <a:endParaRPr/>
            </a:p>
          </p:txBody>
        </p:sp>
        <p:pic>
          <p:nvPicPr>
            <p:cNvPr id="52" name="object 52"/>
            <p:cNvPicPr/>
            <p:nvPr/>
          </p:nvPicPr>
          <p:blipFill>
            <a:blip r:embed="rId27" cstate="print"/>
            <a:stretch>
              <a:fillRect/>
            </a:stretch>
          </p:blipFill>
          <p:spPr>
            <a:xfrm>
              <a:off x="1306067" y="2281428"/>
              <a:ext cx="108203" cy="207263"/>
            </a:xfrm>
            <a:prstGeom prst="rect">
              <a:avLst/>
            </a:prstGeom>
          </p:spPr>
        </p:pic>
        <p:sp>
          <p:nvSpPr>
            <p:cNvPr id="53" name="object 53"/>
            <p:cNvSpPr/>
            <p:nvPr/>
          </p:nvSpPr>
          <p:spPr>
            <a:xfrm>
              <a:off x="1312163" y="2287524"/>
              <a:ext cx="97790" cy="195580"/>
            </a:xfrm>
            <a:custGeom>
              <a:avLst/>
              <a:gdLst/>
              <a:ahLst/>
              <a:cxnLst/>
              <a:rect l="l" t="t" r="r" b="b"/>
              <a:pathLst>
                <a:path w="97790" h="195580">
                  <a:moveTo>
                    <a:pt x="97536" y="97535"/>
                  </a:moveTo>
                  <a:lnTo>
                    <a:pt x="0" y="0"/>
                  </a:lnTo>
                  <a:lnTo>
                    <a:pt x="0" y="195072"/>
                  </a:lnTo>
                  <a:lnTo>
                    <a:pt x="97536" y="97535"/>
                  </a:lnTo>
                  <a:close/>
                </a:path>
              </a:pathLst>
            </a:custGeom>
            <a:ln w="3175">
              <a:solidFill>
                <a:srgbClr val="AAAAAC"/>
              </a:solidFill>
            </a:ln>
          </p:spPr>
          <p:txBody>
            <a:bodyPr wrap="square" lIns="0" tIns="0" rIns="0" bIns="0" rtlCol="0"/>
            <a:lstStyle/>
            <a:p>
              <a:endParaRPr/>
            </a:p>
          </p:txBody>
        </p:sp>
        <p:pic>
          <p:nvPicPr>
            <p:cNvPr id="54" name="object 54"/>
            <p:cNvPicPr/>
            <p:nvPr/>
          </p:nvPicPr>
          <p:blipFill>
            <a:blip r:embed="rId28" cstate="print"/>
            <a:stretch>
              <a:fillRect/>
            </a:stretch>
          </p:blipFill>
          <p:spPr>
            <a:xfrm>
              <a:off x="736092" y="2281428"/>
              <a:ext cx="108204" cy="106679"/>
            </a:xfrm>
            <a:prstGeom prst="rect">
              <a:avLst/>
            </a:prstGeom>
          </p:spPr>
        </p:pic>
        <p:sp>
          <p:nvSpPr>
            <p:cNvPr id="55" name="object 55"/>
            <p:cNvSpPr/>
            <p:nvPr/>
          </p:nvSpPr>
          <p:spPr>
            <a:xfrm>
              <a:off x="740664" y="2287524"/>
              <a:ext cx="97790" cy="97790"/>
            </a:xfrm>
            <a:custGeom>
              <a:avLst/>
              <a:gdLst/>
              <a:ahLst/>
              <a:cxnLst/>
              <a:rect l="l" t="t" r="r" b="b"/>
              <a:pathLst>
                <a:path w="97790" h="97789">
                  <a:moveTo>
                    <a:pt x="97535" y="0"/>
                  </a:moveTo>
                  <a:lnTo>
                    <a:pt x="97535" y="97535"/>
                  </a:lnTo>
                  <a:lnTo>
                    <a:pt x="0" y="97535"/>
                  </a:lnTo>
                  <a:lnTo>
                    <a:pt x="97535" y="0"/>
                  </a:lnTo>
                  <a:close/>
                </a:path>
              </a:pathLst>
            </a:custGeom>
            <a:ln w="3175">
              <a:solidFill>
                <a:srgbClr val="AAAAAC"/>
              </a:solidFill>
            </a:ln>
          </p:spPr>
          <p:txBody>
            <a:bodyPr wrap="square" lIns="0" tIns="0" rIns="0" bIns="0" rtlCol="0"/>
            <a:lstStyle/>
            <a:p>
              <a:endParaRPr/>
            </a:p>
          </p:txBody>
        </p:sp>
        <p:pic>
          <p:nvPicPr>
            <p:cNvPr id="56" name="object 56"/>
            <p:cNvPicPr/>
            <p:nvPr/>
          </p:nvPicPr>
          <p:blipFill>
            <a:blip r:embed="rId29" cstate="print"/>
            <a:stretch>
              <a:fillRect/>
            </a:stretch>
          </p:blipFill>
          <p:spPr>
            <a:xfrm>
              <a:off x="736092" y="2380487"/>
              <a:ext cx="108204" cy="108203"/>
            </a:xfrm>
            <a:prstGeom prst="rect">
              <a:avLst/>
            </a:prstGeom>
          </p:spPr>
        </p:pic>
        <p:sp>
          <p:nvSpPr>
            <p:cNvPr id="57" name="object 57"/>
            <p:cNvSpPr/>
            <p:nvPr/>
          </p:nvSpPr>
          <p:spPr>
            <a:xfrm>
              <a:off x="740664" y="2385059"/>
              <a:ext cx="97790" cy="97790"/>
            </a:xfrm>
            <a:custGeom>
              <a:avLst/>
              <a:gdLst/>
              <a:ahLst/>
              <a:cxnLst/>
              <a:rect l="l" t="t" r="r" b="b"/>
              <a:pathLst>
                <a:path w="97790" h="97789">
                  <a:moveTo>
                    <a:pt x="97535" y="0"/>
                  </a:moveTo>
                  <a:lnTo>
                    <a:pt x="97535" y="97536"/>
                  </a:lnTo>
                  <a:lnTo>
                    <a:pt x="0" y="0"/>
                  </a:lnTo>
                  <a:lnTo>
                    <a:pt x="97535" y="0"/>
                  </a:lnTo>
                  <a:close/>
                </a:path>
              </a:pathLst>
            </a:custGeom>
            <a:ln w="3175">
              <a:solidFill>
                <a:srgbClr val="AAAAAC"/>
              </a:solidFill>
            </a:ln>
          </p:spPr>
          <p:txBody>
            <a:bodyPr wrap="square" lIns="0" tIns="0" rIns="0" bIns="0" rtlCol="0"/>
            <a:lstStyle/>
            <a:p>
              <a:endParaRPr/>
            </a:p>
          </p:txBody>
        </p:sp>
        <p:pic>
          <p:nvPicPr>
            <p:cNvPr id="58" name="object 58"/>
            <p:cNvPicPr/>
            <p:nvPr/>
          </p:nvPicPr>
          <p:blipFill>
            <a:blip r:embed="rId30" cstate="print"/>
            <a:stretch>
              <a:fillRect/>
            </a:stretch>
          </p:blipFill>
          <p:spPr>
            <a:xfrm>
              <a:off x="973835" y="2616708"/>
              <a:ext cx="202691" cy="108203"/>
            </a:xfrm>
            <a:prstGeom prst="rect">
              <a:avLst/>
            </a:prstGeom>
          </p:spPr>
        </p:pic>
        <p:sp>
          <p:nvSpPr>
            <p:cNvPr id="59" name="object 59"/>
            <p:cNvSpPr/>
            <p:nvPr/>
          </p:nvSpPr>
          <p:spPr>
            <a:xfrm>
              <a:off x="976883" y="2621280"/>
              <a:ext cx="196850" cy="99060"/>
            </a:xfrm>
            <a:custGeom>
              <a:avLst/>
              <a:gdLst/>
              <a:ahLst/>
              <a:cxnLst/>
              <a:rect l="l" t="t" r="r" b="b"/>
              <a:pathLst>
                <a:path w="196850" h="99060">
                  <a:moveTo>
                    <a:pt x="99060" y="99059"/>
                  </a:moveTo>
                  <a:lnTo>
                    <a:pt x="0" y="0"/>
                  </a:lnTo>
                  <a:lnTo>
                    <a:pt x="196595" y="0"/>
                  </a:lnTo>
                  <a:lnTo>
                    <a:pt x="99060" y="99059"/>
                  </a:lnTo>
                  <a:close/>
                </a:path>
              </a:pathLst>
            </a:custGeom>
            <a:ln w="3175">
              <a:solidFill>
                <a:srgbClr val="AAAAAC"/>
              </a:solidFill>
            </a:ln>
          </p:spPr>
          <p:txBody>
            <a:bodyPr wrap="square" lIns="0" tIns="0" rIns="0" bIns="0" rtlCol="0"/>
            <a:lstStyle/>
            <a:p>
              <a:endParaRPr/>
            </a:p>
          </p:txBody>
        </p:sp>
        <p:pic>
          <p:nvPicPr>
            <p:cNvPr id="60" name="object 60"/>
            <p:cNvPicPr/>
            <p:nvPr/>
          </p:nvPicPr>
          <p:blipFill>
            <a:blip r:embed="rId31" cstate="print"/>
            <a:stretch>
              <a:fillRect/>
            </a:stretch>
          </p:blipFill>
          <p:spPr>
            <a:xfrm>
              <a:off x="973835" y="2048255"/>
              <a:ext cx="202691" cy="103632"/>
            </a:xfrm>
            <a:prstGeom prst="rect">
              <a:avLst/>
            </a:prstGeom>
          </p:spPr>
        </p:pic>
        <p:sp>
          <p:nvSpPr>
            <p:cNvPr id="61" name="object 61"/>
            <p:cNvSpPr/>
            <p:nvPr/>
          </p:nvSpPr>
          <p:spPr>
            <a:xfrm>
              <a:off x="976883" y="2051304"/>
              <a:ext cx="196850" cy="97790"/>
            </a:xfrm>
            <a:custGeom>
              <a:avLst/>
              <a:gdLst/>
              <a:ahLst/>
              <a:cxnLst/>
              <a:rect l="l" t="t" r="r" b="b"/>
              <a:pathLst>
                <a:path w="196850" h="97789">
                  <a:moveTo>
                    <a:pt x="99060" y="0"/>
                  </a:moveTo>
                  <a:lnTo>
                    <a:pt x="0" y="97536"/>
                  </a:lnTo>
                  <a:lnTo>
                    <a:pt x="196595" y="97536"/>
                  </a:lnTo>
                  <a:lnTo>
                    <a:pt x="99060" y="0"/>
                  </a:lnTo>
                  <a:close/>
                </a:path>
              </a:pathLst>
            </a:custGeom>
            <a:ln w="3175">
              <a:solidFill>
                <a:srgbClr val="AAAAAC"/>
              </a:solidFill>
            </a:ln>
          </p:spPr>
          <p:txBody>
            <a:bodyPr wrap="square" lIns="0" tIns="0" rIns="0" bIns="0" rtlCol="0"/>
            <a:lstStyle/>
            <a:p>
              <a:endParaRPr/>
            </a:p>
          </p:txBody>
        </p:sp>
      </p:grpSp>
      <p:sp>
        <p:nvSpPr>
          <p:cNvPr id="62" name="object 62"/>
          <p:cNvSpPr/>
          <p:nvPr/>
        </p:nvSpPr>
        <p:spPr>
          <a:xfrm>
            <a:off x="1871472" y="5449823"/>
            <a:ext cx="1286510" cy="1367155"/>
          </a:xfrm>
          <a:custGeom>
            <a:avLst/>
            <a:gdLst/>
            <a:ahLst/>
            <a:cxnLst/>
            <a:rect l="l" t="t" r="r" b="b"/>
            <a:pathLst>
              <a:path w="1286510" h="1367154">
                <a:moveTo>
                  <a:pt x="1286255" y="1367028"/>
                </a:moveTo>
                <a:lnTo>
                  <a:pt x="0" y="1367028"/>
                </a:lnTo>
                <a:lnTo>
                  <a:pt x="0" y="0"/>
                </a:lnTo>
                <a:lnTo>
                  <a:pt x="1286255" y="0"/>
                </a:lnTo>
                <a:lnTo>
                  <a:pt x="1286255" y="1367028"/>
                </a:lnTo>
                <a:close/>
              </a:path>
            </a:pathLst>
          </a:custGeom>
          <a:solidFill>
            <a:srgbClr val="F2F9F4"/>
          </a:solidFill>
        </p:spPr>
        <p:txBody>
          <a:bodyPr wrap="square" lIns="0" tIns="0" rIns="0" bIns="0" rtlCol="0"/>
          <a:lstStyle/>
          <a:p>
            <a:endParaRPr/>
          </a:p>
        </p:txBody>
      </p:sp>
      <p:sp>
        <p:nvSpPr>
          <p:cNvPr id="63" name="object 63"/>
          <p:cNvSpPr txBox="1"/>
          <p:nvPr/>
        </p:nvSpPr>
        <p:spPr>
          <a:xfrm>
            <a:off x="1871472" y="3573780"/>
            <a:ext cx="1286510" cy="508000"/>
          </a:xfrm>
          <a:prstGeom prst="rect">
            <a:avLst/>
          </a:prstGeom>
          <a:solidFill>
            <a:srgbClr val="F2F9F4"/>
          </a:solidFill>
        </p:spPr>
        <p:txBody>
          <a:bodyPr vert="horz" wrap="square" lIns="0" tIns="64135" rIns="0" bIns="0" rtlCol="0">
            <a:spAutoFit/>
          </a:bodyPr>
          <a:lstStyle/>
          <a:p>
            <a:pPr marL="75565" marR="719455">
              <a:lnSpc>
                <a:spcPts val="1390"/>
              </a:lnSpc>
              <a:spcBef>
                <a:spcPts val="505"/>
              </a:spcBef>
            </a:pPr>
            <a:r>
              <a:rPr sz="1200" b="1" spc="-85" dirty="0">
                <a:solidFill>
                  <a:srgbClr val="00A86E"/>
                </a:solidFill>
                <a:latin typeface="Arial"/>
                <a:cs typeface="Arial"/>
              </a:rPr>
              <a:t>Climate </a:t>
            </a:r>
            <a:r>
              <a:rPr sz="1200" b="1" spc="-114" dirty="0">
                <a:solidFill>
                  <a:srgbClr val="00A86E"/>
                </a:solidFill>
                <a:latin typeface="Arial"/>
                <a:cs typeface="Arial"/>
              </a:rPr>
              <a:t>Change</a:t>
            </a:r>
            <a:endParaRPr sz="1200">
              <a:latin typeface="Arial"/>
              <a:cs typeface="Arial"/>
            </a:endParaRPr>
          </a:p>
        </p:txBody>
      </p:sp>
      <p:grpSp>
        <p:nvGrpSpPr>
          <p:cNvPr id="64" name="object 64"/>
          <p:cNvGrpSpPr/>
          <p:nvPr/>
        </p:nvGrpSpPr>
        <p:grpSpPr>
          <a:xfrm>
            <a:off x="1941575" y="5551932"/>
            <a:ext cx="390525" cy="269875"/>
            <a:chOff x="1941575" y="5551932"/>
            <a:chExt cx="390525" cy="269875"/>
          </a:xfrm>
        </p:grpSpPr>
        <p:pic>
          <p:nvPicPr>
            <p:cNvPr id="65" name="object 65"/>
            <p:cNvPicPr/>
            <p:nvPr/>
          </p:nvPicPr>
          <p:blipFill>
            <a:blip r:embed="rId32" cstate="print"/>
            <a:stretch>
              <a:fillRect/>
            </a:stretch>
          </p:blipFill>
          <p:spPr>
            <a:xfrm>
              <a:off x="1941575" y="5551932"/>
              <a:ext cx="96012" cy="91439"/>
            </a:xfrm>
            <a:prstGeom prst="rect">
              <a:avLst/>
            </a:prstGeom>
          </p:spPr>
        </p:pic>
        <p:pic>
          <p:nvPicPr>
            <p:cNvPr id="66" name="object 66"/>
            <p:cNvPicPr/>
            <p:nvPr/>
          </p:nvPicPr>
          <p:blipFill>
            <a:blip r:embed="rId33" cstate="print"/>
            <a:stretch>
              <a:fillRect/>
            </a:stretch>
          </p:blipFill>
          <p:spPr>
            <a:xfrm>
              <a:off x="1941575" y="5725668"/>
              <a:ext cx="96012" cy="96012"/>
            </a:xfrm>
            <a:prstGeom prst="rect">
              <a:avLst/>
            </a:prstGeom>
          </p:spPr>
        </p:pic>
        <p:pic>
          <p:nvPicPr>
            <p:cNvPr id="67" name="object 67"/>
            <p:cNvPicPr/>
            <p:nvPr/>
          </p:nvPicPr>
          <p:blipFill>
            <a:blip r:embed="rId34" cstate="print"/>
            <a:stretch>
              <a:fillRect/>
            </a:stretch>
          </p:blipFill>
          <p:spPr>
            <a:xfrm>
              <a:off x="2266187" y="5739383"/>
              <a:ext cx="65531" cy="70103"/>
            </a:xfrm>
            <a:prstGeom prst="rect">
              <a:avLst/>
            </a:prstGeom>
          </p:spPr>
        </p:pic>
      </p:grpSp>
      <p:sp>
        <p:nvSpPr>
          <p:cNvPr id="68" name="object 68"/>
          <p:cNvSpPr txBox="1"/>
          <p:nvPr/>
        </p:nvSpPr>
        <p:spPr>
          <a:xfrm>
            <a:off x="1871472" y="5449823"/>
            <a:ext cx="1286510" cy="1367155"/>
          </a:xfrm>
          <a:prstGeom prst="rect">
            <a:avLst/>
          </a:prstGeom>
        </p:spPr>
        <p:txBody>
          <a:bodyPr vert="horz" wrap="square" lIns="0" tIns="9525" rIns="0" bIns="0" rtlCol="0">
            <a:spAutoFit/>
          </a:bodyPr>
          <a:lstStyle/>
          <a:p>
            <a:pPr>
              <a:lnSpc>
                <a:spcPct val="100000"/>
              </a:lnSpc>
              <a:spcBef>
                <a:spcPts val="75"/>
              </a:spcBef>
            </a:pPr>
            <a:endParaRPr sz="650">
              <a:latin typeface="Times New Roman"/>
              <a:cs typeface="Times New Roman"/>
            </a:endParaRPr>
          </a:p>
          <a:p>
            <a:pPr marL="202565">
              <a:lnSpc>
                <a:spcPct val="100000"/>
              </a:lnSpc>
              <a:spcBef>
                <a:spcPts val="5"/>
              </a:spcBef>
            </a:pPr>
            <a:r>
              <a:rPr sz="650" b="1" spc="-35" dirty="0">
                <a:solidFill>
                  <a:srgbClr val="00A86E"/>
                </a:solidFill>
                <a:latin typeface="Arial"/>
                <a:cs typeface="Arial"/>
              </a:rPr>
              <a:t>Targeting </a:t>
            </a:r>
            <a:r>
              <a:rPr sz="650" b="1" spc="-20" dirty="0">
                <a:solidFill>
                  <a:srgbClr val="00A86E"/>
                </a:solidFill>
                <a:latin typeface="Arial"/>
                <a:cs typeface="Arial"/>
              </a:rPr>
              <a:t>Net</a:t>
            </a:r>
            <a:r>
              <a:rPr sz="650" b="1" spc="-15" dirty="0">
                <a:solidFill>
                  <a:srgbClr val="00A86E"/>
                </a:solidFill>
                <a:latin typeface="Arial"/>
                <a:cs typeface="Arial"/>
              </a:rPr>
              <a:t> </a:t>
            </a:r>
            <a:r>
              <a:rPr sz="650" b="1" spc="-35" dirty="0">
                <a:solidFill>
                  <a:srgbClr val="00A86E"/>
                </a:solidFill>
                <a:latin typeface="Arial"/>
                <a:cs typeface="Arial"/>
              </a:rPr>
              <a:t>Neutral</a:t>
            </a:r>
            <a:r>
              <a:rPr sz="650" b="1" spc="5" dirty="0">
                <a:solidFill>
                  <a:srgbClr val="00A86E"/>
                </a:solidFill>
                <a:latin typeface="Arial"/>
                <a:cs typeface="Arial"/>
              </a:rPr>
              <a:t> </a:t>
            </a:r>
            <a:r>
              <a:rPr sz="650" b="1" spc="-30" dirty="0">
                <a:solidFill>
                  <a:srgbClr val="00A86E"/>
                </a:solidFill>
                <a:latin typeface="Arial"/>
                <a:cs typeface="Arial"/>
              </a:rPr>
              <a:t>by </a:t>
            </a:r>
            <a:r>
              <a:rPr sz="650" b="1" spc="-20" dirty="0">
                <a:solidFill>
                  <a:srgbClr val="00A86E"/>
                </a:solidFill>
                <a:latin typeface="Arial"/>
                <a:cs typeface="Arial"/>
              </a:rPr>
              <a:t>2050</a:t>
            </a:r>
            <a:endParaRPr sz="650">
              <a:latin typeface="Arial"/>
              <a:cs typeface="Arial"/>
            </a:endParaRPr>
          </a:p>
          <a:p>
            <a:pPr marL="202565">
              <a:lnSpc>
                <a:spcPct val="100000"/>
              </a:lnSpc>
              <a:spcBef>
                <a:spcPts val="459"/>
              </a:spcBef>
            </a:pPr>
            <a:r>
              <a:rPr sz="800" b="1" spc="-25" dirty="0">
                <a:solidFill>
                  <a:srgbClr val="00A86E"/>
                </a:solidFill>
                <a:latin typeface="Arial"/>
                <a:cs typeface="Arial"/>
              </a:rPr>
              <a:t>42%</a:t>
            </a:r>
            <a:endParaRPr sz="800">
              <a:latin typeface="Arial"/>
              <a:cs typeface="Arial"/>
            </a:endParaRPr>
          </a:p>
          <a:p>
            <a:pPr marL="202565">
              <a:lnSpc>
                <a:spcPct val="100000"/>
              </a:lnSpc>
              <a:spcBef>
                <a:spcPts val="270"/>
              </a:spcBef>
            </a:pPr>
            <a:r>
              <a:rPr sz="600" b="1" spc="-10" dirty="0">
                <a:solidFill>
                  <a:srgbClr val="00A86E"/>
                </a:solidFill>
                <a:latin typeface="Arial"/>
                <a:cs typeface="Arial"/>
              </a:rPr>
              <a:t>of </a:t>
            </a:r>
            <a:r>
              <a:rPr sz="600" b="1" spc="-70" dirty="0">
                <a:solidFill>
                  <a:srgbClr val="00A86E"/>
                </a:solidFill>
                <a:latin typeface="Arial"/>
                <a:cs typeface="Arial"/>
              </a:rPr>
              <a:t>CO</a:t>
            </a:r>
            <a:r>
              <a:rPr sz="600" b="1" spc="-104" baseline="-20833" dirty="0">
                <a:solidFill>
                  <a:srgbClr val="00A86E"/>
                </a:solidFill>
                <a:latin typeface="Arial"/>
                <a:cs typeface="Arial"/>
              </a:rPr>
              <a:t>2</a:t>
            </a:r>
            <a:r>
              <a:rPr sz="600" b="1" spc="-15" baseline="-20833" dirty="0">
                <a:solidFill>
                  <a:srgbClr val="00A86E"/>
                </a:solidFill>
                <a:latin typeface="Arial"/>
                <a:cs typeface="Arial"/>
              </a:rPr>
              <a:t> </a:t>
            </a:r>
            <a:r>
              <a:rPr sz="600" b="1" spc="-40" dirty="0">
                <a:solidFill>
                  <a:srgbClr val="00A86E"/>
                </a:solidFill>
                <a:latin typeface="Arial"/>
                <a:cs typeface="Arial"/>
              </a:rPr>
              <a:t>emission</a:t>
            </a:r>
            <a:r>
              <a:rPr sz="600" b="1" spc="-45" dirty="0">
                <a:solidFill>
                  <a:srgbClr val="00A86E"/>
                </a:solidFill>
                <a:latin typeface="Arial"/>
                <a:cs typeface="Arial"/>
              </a:rPr>
              <a:t> </a:t>
            </a:r>
            <a:r>
              <a:rPr sz="600" b="1" spc="-30" dirty="0">
                <a:solidFill>
                  <a:srgbClr val="00A86E"/>
                </a:solidFill>
                <a:latin typeface="Arial"/>
                <a:cs typeface="Arial"/>
              </a:rPr>
              <a:t>intensity</a:t>
            </a:r>
            <a:r>
              <a:rPr sz="600" b="1" spc="5" dirty="0">
                <a:solidFill>
                  <a:srgbClr val="00A86E"/>
                </a:solidFill>
                <a:latin typeface="Arial"/>
                <a:cs typeface="Arial"/>
              </a:rPr>
              <a:t> </a:t>
            </a:r>
            <a:r>
              <a:rPr sz="600" b="1" spc="-25" dirty="0">
                <a:solidFill>
                  <a:srgbClr val="00A86E"/>
                </a:solidFill>
                <a:latin typeface="Arial"/>
                <a:cs typeface="Arial"/>
              </a:rPr>
              <a:t>to</a:t>
            </a:r>
            <a:endParaRPr sz="600">
              <a:latin typeface="Arial"/>
              <a:cs typeface="Arial"/>
            </a:endParaRPr>
          </a:p>
          <a:p>
            <a:pPr marL="202565">
              <a:lnSpc>
                <a:spcPct val="100000"/>
              </a:lnSpc>
              <a:spcBef>
                <a:spcPts val="15"/>
              </a:spcBef>
            </a:pPr>
            <a:r>
              <a:rPr sz="600" b="1" spc="-20" dirty="0">
                <a:solidFill>
                  <a:srgbClr val="00A86E"/>
                </a:solidFill>
                <a:latin typeface="Arial"/>
                <a:cs typeface="Arial"/>
              </a:rPr>
              <a:t>1.95</a:t>
            </a:r>
            <a:r>
              <a:rPr sz="600" b="1" spc="-5" dirty="0">
                <a:solidFill>
                  <a:srgbClr val="00A86E"/>
                </a:solidFill>
                <a:latin typeface="Arial"/>
                <a:cs typeface="Arial"/>
              </a:rPr>
              <a:t> </a:t>
            </a:r>
            <a:r>
              <a:rPr sz="600" b="1" spc="-35" dirty="0">
                <a:solidFill>
                  <a:srgbClr val="00A86E"/>
                </a:solidFill>
                <a:latin typeface="Arial"/>
                <a:cs typeface="Arial"/>
              </a:rPr>
              <a:t>tCO</a:t>
            </a:r>
            <a:r>
              <a:rPr sz="600" b="1" spc="-52" baseline="-20833" dirty="0">
                <a:solidFill>
                  <a:srgbClr val="00A86E"/>
                </a:solidFill>
                <a:latin typeface="Arial"/>
                <a:cs typeface="Arial"/>
              </a:rPr>
              <a:t>2</a:t>
            </a:r>
            <a:r>
              <a:rPr sz="600" b="1" spc="-35" dirty="0">
                <a:solidFill>
                  <a:srgbClr val="00A86E"/>
                </a:solidFill>
                <a:latin typeface="Arial"/>
                <a:cs typeface="Arial"/>
              </a:rPr>
              <a:t>/tcs</a:t>
            </a:r>
            <a:r>
              <a:rPr sz="600" b="1" spc="-60" dirty="0">
                <a:solidFill>
                  <a:srgbClr val="00A86E"/>
                </a:solidFill>
                <a:latin typeface="Arial"/>
                <a:cs typeface="Arial"/>
              </a:rPr>
              <a:t> </a:t>
            </a:r>
            <a:r>
              <a:rPr sz="600" b="1" spc="-30" dirty="0">
                <a:solidFill>
                  <a:srgbClr val="00A86E"/>
                </a:solidFill>
                <a:latin typeface="Arial"/>
                <a:cs typeface="Arial"/>
              </a:rPr>
              <a:t>by</a:t>
            </a:r>
            <a:r>
              <a:rPr sz="600" b="1" spc="-20" dirty="0">
                <a:solidFill>
                  <a:srgbClr val="00A86E"/>
                </a:solidFill>
                <a:latin typeface="Arial"/>
                <a:cs typeface="Arial"/>
              </a:rPr>
              <a:t> 2030,</a:t>
            </a:r>
            <a:r>
              <a:rPr sz="600" b="1" spc="25" dirty="0">
                <a:solidFill>
                  <a:srgbClr val="00A86E"/>
                </a:solidFill>
                <a:latin typeface="Arial"/>
                <a:cs typeface="Arial"/>
              </a:rPr>
              <a:t> </a:t>
            </a:r>
            <a:r>
              <a:rPr sz="600" b="1" spc="-10" dirty="0">
                <a:solidFill>
                  <a:srgbClr val="00A86E"/>
                </a:solidFill>
                <a:latin typeface="Arial"/>
                <a:cs typeface="Arial"/>
              </a:rPr>
              <a:t>aligned</a:t>
            </a:r>
            <a:endParaRPr sz="600">
              <a:latin typeface="Arial"/>
              <a:cs typeface="Arial"/>
            </a:endParaRPr>
          </a:p>
          <a:p>
            <a:pPr marL="202565">
              <a:lnSpc>
                <a:spcPct val="100000"/>
              </a:lnSpc>
              <a:spcBef>
                <a:spcPts val="70"/>
              </a:spcBef>
            </a:pPr>
            <a:r>
              <a:rPr sz="600" b="1" spc="-20" dirty="0">
                <a:solidFill>
                  <a:srgbClr val="00A86E"/>
                </a:solidFill>
                <a:latin typeface="Arial"/>
                <a:cs typeface="Arial"/>
              </a:rPr>
              <a:t>with </a:t>
            </a:r>
            <a:r>
              <a:rPr sz="600" b="1" spc="-35" dirty="0">
                <a:solidFill>
                  <a:srgbClr val="00A86E"/>
                </a:solidFill>
                <a:latin typeface="Arial"/>
                <a:cs typeface="Arial"/>
              </a:rPr>
              <a:t>India’s</a:t>
            </a:r>
            <a:r>
              <a:rPr sz="600" b="1" spc="5" dirty="0">
                <a:solidFill>
                  <a:srgbClr val="00A86E"/>
                </a:solidFill>
                <a:latin typeface="Arial"/>
                <a:cs typeface="Arial"/>
              </a:rPr>
              <a:t> </a:t>
            </a:r>
            <a:r>
              <a:rPr sz="600" b="1" spc="-20" dirty="0">
                <a:solidFill>
                  <a:srgbClr val="00A86E"/>
                </a:solidFill>
                <a:latin typeface="Arial"/>
                <a:cs typeface="Arial"/>
              </a:rPr>
              <a:t>NDCs</a:t>
            </a:r>
            <a:endParaRPr sz="600">
              <a:latin typeface="Arial"/>
              <a:cs typeface="Arial"/>
            </a:endParaRPr>
          </a:p>
        </p:txBody>
      </p:sp>
      <p:sp>
        <p:nvSpPr>
          <p:cNvPr id="69" name="object 69"/>
          <p:cNvSpPr/>
          <p:nvPr/>
        </p:nvSpPr>
        <p:spPr>
          <a:xfrm>
            <a:off x="3310128" y="5449823"/>
            <a:ext cx="1286510" cy="1367155"/>
          </a:xfrm>
          <a:custGeom>
            <a:avLst/>
            <a:gdLst/>
            <a:ahLst/>
            <a:cxnLst/>
            <a:rect l="l" t="t" r="r" b="b"/>
            <a:pathLst>
              <a:path w="1286510" h="1367154">
                <a:moveTo>
                  <a:pt x="1286256" y="1367028"/>
                </a:moveTo>
                <a:lnTo>
                  <a:pt x="0" y="1367028"/>
                </a:lnTo>
                <a:lnTo>
                  <a:pt x="0" y="0"/>
                </a:lnTo>
                <a:lnTo>
                  <a:pt x="1286256" y="0"/>
                </a:lnTo>
                <a:lnTo>
                  <a:pt x="1286256" y="1367028"/>
                </a:lnTo>
                <a:close/>
              </a:path>
            </a:pathLst>
          </a:custGeom>
          <a:solidFill>
            <a:srgbClr val="F2F9F4"/>
          </a:solidFill>
        </p:spPr>
        <p:txBody>
          <a:bodyPr wrap="square" lIns="0" tIns="0" rIns="0" bIns="0" rtlCol="0"/>
          <a:lstStyle/>
          <a:p>
            <a:endParaRPr/>
          </a:p>
        </p:txBody>
      </p:sp>
      <p:sp>
        <p:nvSpPr>
          <p:cNvPr id="70" name="object 70"/>
          <p:cNvSpPr txBox="1"/>
          <p:nvPr/>
        </p:nvSpPr>
        <p:spPr>
          <a:xfrm>
            <a:off x="3310128" y="3573780"/>
            <a:ext cx="1287780" cy="508000"/>
          </a:xfrm>
          <a:prstGeom prst="rect">
            <a:avLst/>
          </a:prstGeom>
          <a:solidFill>
            <a:srgbClr val="F2F9F4"/>
          </a:solidFill>
        </p:spPr>
        <p:txBody>
          <a:bodyPr vert="horz" wrap="square" lIns="0" tIns="64135" rIns="0" bIns="0" rtlCol="0">
            <a:spAutoFit/>
          </a:bodyPr>
          <a:lstStyle/>
          <a:p>
            <a:pPr marL="76200" marR="578485">
              <a:lnSpc>
                <a:spcPts val="1390"/>
              </a:lnSpc>
              <a:spcBef>
                <a:spcPts val="505"/>
              </a:spcBef>
            </a:pPr>
            <a:r>
              <a:rPr sz="1200" b="1" spc="-10" dirty="0">
                <a:solidFill>
                  <a:srgbClr val="00A86E"/>
                </a:solidFill>
                <a:latin typeface="Arial"/>
                <a:cs typeface="Arial"/>
              </a:rPr>
              <a:t>Energy </a:t>
            </a:r>
            <a:r>
              <a:rPr sz="1200" b="1" spc="-100" dirty="0">
                <a:solidFill>
                  <a:srgbClr val="00A86E"/>
                </a:solidFill>
                <a:latin typeface="Arial"/>
                <a:cs typeface="Arial"/>
              </a:rPr>
              <a:t>Transition</a:t>
            </a:r>
            <a:endParaRPr sz="1200">
              <a:latin typeface="Arial"/>
              <a:cs typeface="Arial"/>
            </a:endParaRPr>
          </a:p>
        </p:txBody>
      </p:sp>
      <p:grpSp>
        <p:nvGrpSpPr>
          <p:cNvPr id="71" name="object 71"/>
          <p:cNvGrpSpPr/>
          <p:nvPr/>
        </p:nvGrpSpPr>
        <p:grpSpPr>
          <a:xfrm>
            <a:off x="3380232" y="5551932"/>
            <a:ext cx="390525" cy="573405"/>
            <a:chOff x="3380232" y="5551932"/>
            <a:chExt cx="390525" cy="573405"/>
          </a:xfrm>
        </p:grpSpPr>
        <p:pic>
          <p:nvPicPr>
            <p:cNvPr id="72" name="object 72"/>
            <p:cNvPicPr/>
            <p:nvPr/>
          </p:nvPicPr>
          <p:blipFill>
            <a:blip r:embed="rId35" cstate="print"/>
            <a:stretch>
              <a:fillRect/>
            </a:stretch>
          </p:blipFill>
          <p:spPr>
            <a:xfrm>
              <a:off x="3380232" y="5551932"/>
              <a:ext cx="94487" cy="91439"/>
            </a:xfrm>
            <a:prstGeom prst="rect">
              <a:avLst/>
            </a:prstGeom>
          </p:spPr>
        </p:pic>
        <p:pic>
          <p:nvPicPr>
            <p:cNvPr id="73" name="object 73"/>
            <p:cNvPicPr/>
            <p:nvPr/>
          </p:nvPicPr>
          <p:blipFill>
            <a:blip r:embed="rId36" cstate="print"/>
            <a:stretch>
              <a:fillRect/>
            </a:stretch>
          </p:blipFill>
          <p:spPr>
            <a:xfrm>
              <a:off x="3380232" y="6030467"/>
              <a:ext cx="94487" cy="94487"/>
            </a:xfrm>
            <a:prstGeom prst="rect">
              <a:avLst/>
            </a:prstGeom>
          </p:spPr>
        </p:pic>
        <p:pic>
          <p:nvPicPr>
            <p:cNvPr id="74" name="object 74"/>
            <p:cNvPicPr/>
            <p:nvPr/>
          </p:nvPicPr>
          <p:blipFill>
            <a:blip r:embed="rId37" cstate="print"/>
            <a:stretch>
              <a:fillRect/>
            </a:stretch>
          </p:blipFill>
          <p:spPr>
            <a:xfrm>
              <a:off x="3700272" y="6042660"/>
              <a:ext cx="70103" cy="70103"/>
            </a:xfrm>
            <a:prstGeom prst="rect">
              <a:avLst/>
            </a:prstGeom>
          </p:spPr>
        </p:pic>
      </p:grpSp>
      <p:sp>
        <p:nvSpPr>
          <p:cNvPr id="75" name="object 75"/>
          <p:cNvSpPr txBox="1"/>
          <p:nvPr/>
        </p:nvSpPr>
        <p:spPr>
          <a:xfrm>
            <a:off x="3310128" y="5449823"/>
            <a:ext cx="1286510" cy="1367155"/>
          </a:xfrm>
          <a:prstGeom prst="rect">
            <a:avLst/>
          </a:prstGeom>
        </p:spPr>
        <p:txBody>
          <a:bodyPr vert="horz" wrap="square" lIns="0" tIns="83820" rIns="0" bIns="0" rtlCol="0">
            <a:spAutoFit/>
          </a:bodyPr>
          <a:lstStyle/>
          <a:p>
            <a:pPr marL="202565" marR="221615">
              <a:lnSpc>
                <a:spcPct val="113500"/>
              </a:lnSpc>
              <a:spcBef>
                <a:spcPts val="660"/>
              </a:spcBef>
            </a:pPr>
            <a:r>
              <a:rPr sz="650" b="1" spc="-35" dirty="0">
                <a:solidFill>
                  <a:srgbClr val="00A86E"/>
                </a:solidFill>
                <a:latin typeface="Arial"/>
                <a:cs typeface="Arial"/>
              </a:rPr>
              <a:t>Transition</a:t>
            </a:r>
            <a:r>
              <a:rPr sz="650" b="1" spc="-50" dirty="0">
                <a:solidFill>
                  <a:srgbClr val="00A86E"/>
                </a:solidFill>
                <a:latin typeface="Arial"/>
                <a:cs typeface="Arial"/>
              </a:rPr>
              <a:t> </a:t>
            </a:r>
            <a:r>
              <a:rPr sz="650" b="1" spc="-30" dirty="0">
                <a:solidFill>
                  <a:srgbClr val="00A86E"/>
                </a:solidFill>
                <a:latin typeface="Arial"/>
                <a:cs typeface="Arial"/>
              </a:rPr>
              <a:t>from</a:t>
            </a:r>
            <a:r>
              <a:rPr sz="650" b="1" spc="10" dirty="0">
                <a:solidFill>
                  <a:srgbClr val="00A86E"/>
                </a:solidFill>
                <a:latin typeface="Arial"/>
                <a:cs typeface="Arial"/>
              </a:rPr>
              <a:t> </a:t>
            </a:r>
            <a:r>
              <a:rPr sz="650" b="1" spc="-10" dirty="0">
                <a:solidFill>
                  <a:srgbClr val="00A86E"/>
                </a:solidFill>
                <a:latin typeface="Arial"/>
                <a:cs typeface="Arial"/>
              </a:rPr>
              <a:t>thermal</a:t>
            </a:r>
            <a:r>
              <a:rPr sz="650" b="1" spc="500" dirty="0">
                <a:solidFill>
                  <a:srgbClr val="00A86E"/>
                </a:solidFill>
                <a:latin typeface="Arial"/>
                <a:cs typeface="Arial"/>
              </a:rPr>
              <a:t> </a:t>
            </a:r>
            <a:r>
              <a:rPr sz="650" b="1" dirty="0">
                <a:solidFill>
                  <a:srgbClr val="00A86E"/>
                </a:solidFill>
                <a:latin typeface="Arial"/>
                <a:cs typeface="Arial"/>
              </a:rPr>
              <a:t>to</a:t>
            </a:r>
            <a:r>
              <a:rPr sz="650" b="1" spc="-10" dirty="0">
                <a:solidFill>
                  <a:srgbClr val="00A86E"/>
                </a:solidFill>
                <a:latin typeface="Arial"/>
                <a:cs typeface="Arial"/>
              </a:rPr>
              <a:t> </a:t>
            </a:r>
            <a:r>
              <a:rPr sz="650" b="1" spc="-25" dirty="0">
                <a:solidFill>
                  <a:srgbClr val="00A86E"/>
                </a:solidFill>
                <a:latin typeface="Arial"/>
                <a:cs typeface="Arial"/>
              </a:rPr>
              <a:t>renewable</a:t>
            </a:r>
            <a:r>
              <a:rPr sz="650" b="1" spc="-40" dirty="0">
                <a:solidFill>
                  <a:srgbClr val="00A86E"/>
                </a:solidFill>
                <a:latin typeface="Arial"/>
                <a:cs typeface="Arial"/>
              </a:rPr>
              <a:t> </a:t>
            </a:r>
            <a:r>
              <a:rPr sz="650" b="1" spc="-10" dirty="0">
                <a:solidFill>
                  <a:srgbClr val="00A86E"/>
                </a:solidFill>
                <a:latin typeface="Arial"/>
                <a:cs typeface="Arial"/>
              </a:rPr>
              <a:t>energy</a:t>
            </a:r>
            <a:r>
              <a:rPr sz="650" b="1" spc="500" dirty="0">
                <a:solidFill>
                  <a:srgbClr val="00A86E"/>
                </a:solidFill>
                <a:latin typeface="Arial"/>
                <a:cs typeface="Arial"/>
              </a:rPr>
              <a:t> </a:t>
            </a:r>
            <a:r>
              <a:rPr sz="650" b="1" spc="-35" dirty="0">
                <a:solidFill>
                  <a:srgbClr val="00A86E"/>
                </a:solidFill>
                <a:latin typeface="Arial"/>
                <a:cs typeface="Arial"/>
              </a:rPr>
              <a:t>(RE)- </a:t>
            </a:r>
            <a:r>
              <a:rPr sz="650" b="1" spc="-25" dirty="0">
                <a:solidFill>
                  <a:srgbClr val="00A86E"/>
                </a:solidFill>
                <a:latin typeface="Arial"/>
                <a:cs typeface="Arial"/>
              </a:rPr>
              <a:t>installation</a:t>
            </a:r>
            <a:r>
              <a:rPr sz="650" b="1" spc="10" dirty="0">
                <a:solidFill>
                  <a:srgbClr val="00A86E"/>
                </a:solidFill>
                <a:latin typeface="Arial"/>
                <a:cs typeface="Arial"/>
              </a:rPr>
              <a:t> </a:t>
            </a:r>
            <a:r>
              <a:rPr sz="650" b="1" dirty="0">
                <a:solidFill>
                  <a:srgbClr val="00A86E"/>
                </a:solidFill>
                <a:latin typeface="Arial"/>
                <a:cs typeface="Arial"/>
              </a:rPr>
              <a:t>of</a:t>
            </a:r>
            <a:r>
              <a:rPr sz="650" b="1" spc="10" dirty="0">
                <a:solidFill>
                  <a:srgbClr val="00A86E"/>
                </a:solidFill>
                <a:latin typeface="Arial"/>
                <a:cs typeface="Arial"/>
              </a:rPr>
              <a:t> </a:t>
            </a:r>
            <a:r>
              <a:rPr sz="650" b="1" spc="-25" dirty="0">
                <a:solidFill>
                  <a:srgbClr val="00A86E"/>
                </a:solidFill>
                <a:latin typeface="Arial"/>
                <a:cs typeface="Arial"/>
              </a:rPr>
              <a:t>10</a:t>
            </a:r>
            <a:r>
              <a:rPr sz="650" b="1" spc="500" dirty="0">
                <a:solidFill>
                  <a:srgbClr val="00A86E"/>
                </a:solidFill>
                <a:latin typeface="Arial"/>
                <a:cs typeface="Arial"/>
              </a:rPr>
              <a:t> </a:t>
            </a:r>
            <a:r>
              <a:rPr sz="650" b="1" dirty="0">
                <a:solidFill>
                  <a:srgbClr val="00A86E"/>
                </a:solidFill>
                <a:latin typeface="Arial"/>
                <a:cs typeface="Arial"/>
              </a:rPr>
              <a:t>GW</a:t>
            </a:r>
            <a:r>
              <a:rPr sz="650" b="1" spc="275" dirty="0">
                <a:solidFill>
                  <a:srgbClr val="00A86E"/>
                </a:solidFill>
                <a:latin typeface="Arial"/>
                <a:cs typeface="Arial"/>
              </a:rPr>
              <a:t> </a:t>
            </a:r>
            <a:r>
              <a:rPr sz="650" b="1" spc="-25" dirty="0">
                <a:solidFill>
                  <a:srgbClr val="00A86E"/>
                </a:solidFill>
                <a:latin typeface="Arial"/>
                <a:cs typeface="Arial"/>
              </a:rPr>
              <a:t>REcapacities</a:t>
            </a:r>
            <a:r>
              <a:rPr sz="650" b="1" spc="-15" dirty="0">
                <a:solidFill>
                  <a:srgbClr val="00A86E"/>
                </a:solidFill>
                <a:latin typeface="Arial"/>
                <a:cs typeface="Arial"/>
              </a:rPr>
              <a:t> </a:t>
            </a:r>
            <a:r>
              <a:rPr sz="650" b="1" spc="-25" dirty="0">
                <a:solidFill>
                  <a:srgbClr val="00A86E"/>
                </a:solidFill>
                <a:latin typeface="Arial"/>
                <a:cs typeface="Arial"/>
              </a:rPr>
              <a:t>by</a:t>
            </a:r>
            <a:r>
              <a:rPr sz="650" b="1" spc="500" dirty="0">
                <a:solidFill>
                  <a:srgbClr val="00A86E"/>
                </a:solidFill>
                <a:latin typeface="Arial"/>
                <a:cs typeface="Arial"/>
              </a:rPr>
              <a:t> </a:t>
            </a:r>
            <a:r>
              <a:rPr sz="650" b="1" spc="-20" dirty="0">
                <a:solidFill>
                  <a:srgbClr val="00A86E"/>
                </a:solidFill>
                <a:latin typeface="Arial"/>
                <a:cs typeface="Arial"/>
              </a:rPr>
              <a:t>2030</a:t>
            </a:r>
            <a:endParaRPr sz="650">
              <a:latin typeface="Arial"/>
              <a:cs typeface="Arial"/>
            </a:endParaRPr>
          </a:p>
          <a:p>
            <a:pPr marL="202565">
              <a:lnSpc>
                <a:spcPct val="100000"/>
              </a:lnSpc>
              <a:spcBef>
                <a:spcPts val="535"/>
              </a:spcBef>
            </a:pPr>
            <a:r>
              <a:rPr sz="800" b="1" spc="-25" dirty="0">
                <a:solidFill>
                  <a:srgbClr val="00A86E"/>
                </a:solidFill>
                <a:latin typeface="Arial"/>
                <a:cs typeface="Arial"/>
              </a:rPr>
              <a:t>19%</a:t>
            </a:r>
            <a:endParaRPr sz="800">
              <a:latin typeface="Arial"/>
              <a:cs typeface="Arial"/>
            </a:endParaRPr>
          </a:p>
          <a:p>
            <a:pPr marL="202565" marR="106680">
              <a:lnSpc>
                <a:spcPct val="110800"/>
              </a:lnSpc>
              <a:spcBef>
                <a:spcPts val="70"/>
              </a:spcBef>
            </a:pPr>
            <a:r>
              <a:rPr sz="600" b="1" spc="-20" dirty="0">
                <a:solidFill>
                  <a:srgbClr val="00A86E"/>
                </a:solidFill>
                <a:latin typeface="Arial"/>
                <a:cs typeface="Arial"/>
              </a:rPr>
              <a:t>in</a:t>
            </a:r>
            <a:r>
              <a:rPr sz="600" b="1" spc="-25" dirty="0">
                <a:solidFill>
                  <a:srgbClr val="00A86E"/>
                </a:solidFill>
                <a:latin typeface="Arial"/>
                <a:cs typeface="Arial"/>
              </a:rPr>
              <a:t> </a:t>
            </a:r>
            <a:r>
              <a:rPr sz="600" b="1" spc="-30" dirty="0">
                <a:solidFill>
                  <a:srgbClr val="00A86E"/>
                </a:solidFill>
                <a:latin typeface="Arial"/>
                <a:cs typeface="Arial"/>
              </a:rPr>
              <a:t>specific</a:t>
            </a:r>
            <a:r>
              <a:rPr sz="600" b="1" spc="-25" dirty="0">
                <a:solidFill>
                  <a:srgbClr val="00A86E"/>
                </a:solidFill>
                <a:latin typeface="Arial"/>
                <a:cs typeface="Arial"/>
              </a:rPr>
              <a:t> </a:t>
            </a:r>
            <a:r>
              <a:rPr sz="600" b="1" spc="-10" dirty="0">
                <a:solidFill>
                  <a:srgbClr val="00A86E"/>
                </a:solidFill>
                <a:latin typeface="Arial"/>
                <a:cs typeface="Arial"/>
              </a:rPr>
              <a:t>energy</a:t>
            </a:r>
            <a:r>
              <a:rPr sz="600" b="1" spc="500" dirty="0">
                <a:solidFill>
                  <a:srgbClr val="00A86E"/>
                </a:solidFill>
                <a:latin typeface="Arial"/>
                <a:cs typeface="Arial"/>
              </a:rPr>
              <a:t> </a:t>
            </a:r>
            <a:r>
              <a:rPr sz="600" b="1" spc="-45" dirty="0">
                <a:solidFill>
                  <a:srgbClr val="00A86E"/>
                </a:solidFill>
                <a:latin typeface="Arial"/>
                <a:cs typeface="Arial"/>
              </a:rPr>
              <a:t>consumption</a:t>
            </a:r>
            <a:r>
              <a:rPr sz="600" b="1" spc="-65" dirty="0">
                <a:solidFill>
                  <a:srgbClr val="00A86E"/>
                </a:solidFill>
                <a:latin typeface="Arial"/>
                <a:cs typeface="Arial"/>
              </a:rPr>
              <a:t> </a:t>
            </a:r>
            <a:r>
              <a:rPr sz="600" b="1" spc="-10" dirty="0">
                <a:solidFill>
                  <a:srgbClr val="00A86E"/>
                </a:solidFill>
                <a:latin typeface="Arial"/>
                <a:cs typeface="Arial"/>
              </a:rPr>
              <a:t>to</a:t>
            </a:r>
            <a:r>
              <a:rPr sz="600" b="1" spc="-15" dirty="0">
                <a:solidFill>
                  <a:srgbClr val="00A86E"/>
                </a:solidFill>
                <a:latin typeface="Arial"/>
                <a:cs typeface="Arial"/>
              </a:rPr>
              <a:t> </a:t>
            </a:r>
            <a:r>
              <a:rPr sz="600" b="1" spc="-10" dirty="0">
                <a:solidFill>
                  <a:srgbClr val="00A86E"/>
                </a:solidFill>
                <a:latin typeface="Arial"/>
                <a:cs typeface="Arial"/>
              </a:rPr>
              <a:t>5.65</a:t>
            </a:r>
            <a:r>
              <a:rPr sz="600" b="1" spc="25" dirty="0">
                <a:solidFill>
                  <a:srgbClr val="00A86E"/>
                </a:solidFill>
                <a:latin typeface="Arial"/>
                <a:cs typeface="Arial"/>
              </a:rPr>
              <a:t> </a:t>
            </a:r>
            <a:r>
              <a:rPr sz="600" b="1" spc="-20" dirty="0">
                <a:solidFill>
                  <a:srgbClr val="00A86E"/>
                </a:solidFill>
                <a:latin typeface="Arial"/>
                <a:cs typeface="Arial"/>
              </a:rPr>
              <a:t>Gcal/tcs</a:t>
            </a:r>
            <a:r>
              <a:rPr sz="600" b="1" spc="500" dirty="0">
                <a:solidFill>
                  <a:srgbClr val="00A86E"/>
                </a:solidFill>
                <a:latin typeface="Arial"/>
                <a:cs typeface="Arial"/>
              </a:rPr>
              <a:t> </a:t>
            </a:r>
            <a:r>
              <a:rPr sz="600" b="1" spc="-30" dirty="0">
                <a:solidFill>
                  <a:srgbClr val="00A86E"/>
                </a:solidFill>
                <a:latin typeface="Arial"/>
                <a:cs typeface="Arial"/>
              </a:rPr>
              <a:t>by</a:t>
            </a:r>
            <a:r>
              <a:rPr sz="600" b="1" spc="-60" dirty="0">
                <a:solidFill>
                  <a:srgbClr val="00A86E"/>
                </a:solidFill>
                <a:latin typeface="Arial"/>
                <a:cs typeface="Arial"/>
              </a:rPr>
              <a:t> </a:t>
            </a:r>
            <a:r>
              <a:rPr sz="600" b="1" spc="-20" dirty="0">
                <a:solidFill>
                  <a:srgbClr val="00A86E"/>
                </a:solidFill>
                <a:latin typeface="Arial"/>
                <a:cs typeface="Arial"/>
              </a:rPr>
              <a:t>2030</a:t>
            </a:r>
            <a:endParaRPr sz="600">
              <a:latin typeface="Arial"/>
              <a:cs typeface="Arial"/>
            </a:endParaRPr>
          </a:p>
        </p:txBody>
      </p:sp>
      <p:sp>
        <p:nvSpPr>
          <p:cNvPr id="76" name="object 76"/>
          <p:cNvSpPr/>
          <p:nvPr/>
        </p:nvSpPr>
        <p:spPr>
          <a:xfrm>
            <a:off x="5458967" y="5449823"/>
            <a:ext cx="1287780" cy="1367155"/>
          </a:xfrm>
          <a:custGeom>
            <a:avLst/>
            <a:gdLst/>
            <a:ahLst/>
            <a:cxnLst/>
            <a:rect l="l" t="t" r="r" b="b"/>
            <a:pathLst>
              <a:path w="1287779" h="1367154">
                <a:moveTo>
                  <a:pt x="1287780" y="1367028"/>
                </a:moveTo>
                <a:lnTo>
                  <a:pt x="0" y="1367028"/>
                </a:lnTo>
                <a:lnTo>
                  <a:pt x="0" y="0"/>
                </a:lnTo>
                <a:lnTo>
                  <a:pt x="1287780" y="0"/>
                </a:lnTo>
                <a:lnTo>
                  <a:pt x="1287780" y="1367028"/>
                </a:lnTo>
                <a:close/>
              </a:path>
            </a:pathLst>
          </a:custGeom>
          <a:solidFill>
            <a:srgbClr val="F2F9F4"/>
          </a:solidFill>
        </p:spPr>
        <p:txBody>
          <a:bodyPr wrap="square" lIns="0" tIns="0" rIns="0" bIns="0" rtlCol="0"/>
          <a:lstStyle/>
          <a:p>
            <a:endParaRPr/>
          </a:p>
        </p:txBody>
      </p:sp>
      <p:sp>
        <p:nvSpPr>
          <p:cNvPr id="77" name="object 77"/>
          <p:cNvSpPr txBox="1"/>
          <p:nvPr/>
        </p:nvSpPr>
        <p:spPr>
          <a:xfrm>
            <a:off x="5458967" y="3573780"/>
            <a:ext cx="1287780" cy="508000"/>
          </a:xfrm>
          <a:prstGeom prst="rect">
            <a:avLst/>
          </a:prstGeom>
          <a:solidFill>
            <a:srgbClr val="F2F9F4"/>
          </a:solidFill>
        </p:spPr>
        <p:txBody>
          <a:bodyPr vert="horz" wrap="square" lIns="0" tIns="64135" rIns="0" bIns="0" rtlCol="0">
            <a:spAutoFit/>
          </a:bodyPr>
          <a:lstStyle/>
          <a:p>
            <a:pPr marL="75565" marR="675640">
              <a:lnSpc>
                <a:spcPts val="1390"/>
              </a:lnSpc>
              <a:spcBef>
                <a:spcPts val="505"/>
              </a:spcBef>
            </a:pPr>
            <a:r>
              <a:rPr sz="1200" b="1" spc="-10" dirty="0">
                <a:solidFill>
                  <a:srgbClr val="00A86E"/>
                </a:solidFill>
                <a:latin typeface="Arial"/>
                <a:cs typeface="Arial"/>
              </a:rPr>
              <a:t>Water </a:t>
            </a:r>
            <a:r>
              <a:rPr sz="1200" b="1" spc="-75" dirty="0">
                <a:solidFill>
                  <a:srgbClr val="00A86E"/>
                </a:solidFill>
                <a:latin typeface="Arial"/>
                <a:cs typeface="Arial"/>
              </a:rPr>
              <a:t>Security</a:t>
            </a:r>
            <a:endParaRPr sz="1200">
              <a:latin typeface="Arial"/>
              <a:cs typeface="Arial"/>
            </a:endParaRPr>
          </a:p>
        </p:txBody>
      </p:sp>
      <p:grpSp>
        <p:nvGrpSpPr>
          <p:cNvPr id="78" name="object 78"/>
          <p:cNvGrpSpPr/>
          <p:nvPr/>
        </p:nvGrpSpPr>
        <p:grpSpPr>
          <a:xfrm>
            <a:off x="5529071" y="5551932"/>
            <a:ext cx="394970" cy="753110"/>
            <a:chOff x="5529071" y="5551932"/>
            <a:chExt cx="394970" cy="753110"/>
          </a:xfrm>
        </p:grpSpPr>
        <p:pic>
          <p:nvPicPr>
            <p:cNvPr id="79" name="object 79"/>
            <p:cNvPicPr/>
            <p:nvPr/>
          </p:nvPicPr>
          <p:blipFill>
            <a:blip r:embed="rId38" cstate="print"/>
            <a:stretch>
              <a:fillRect/>
            </a:stretch>
          </p:blipFill>
          <p:spPr>
            <a:xfrm>
              <a:off x="5529071" y="5551932"/>
              <a:ext cx="94487" cy="91439"/>
            </a:xfrm>
            <a:prstGeom prst="rect">
              <a:avLst/>
            </a:prstGeom>
          </p:spPr>
        </p:pic>
        <p:pic>
          <p:nvPicPr>
            <p:cNvPr id="80" name="object 80"/>
            <p:cNvPicPr/>
            <p:nvPr/>
          </p:nvPicPr>
          <p:blipFill>
            <a:blip r:embed="rId39" cstate="print"/>
            <a:stretch>
              <a:fillRect/>
            </a:stretch>
          </p:blipFill>
          <p:spPr>
            <a:xfrm>
              <a:off x="5529071" y="5830823"/>
              <a:ext cx="94487" cy="91439"/>
            </a:xfrm>
            <a:prstGeom prst="rect">
              <a:avLst/>
            </a:prstGeom>
          </p:spPr>
        </p:pic>
        <p:pic>
          <p:nvPicPr>
            <p:cNvPr id="81" name="object 81"/>
            <p:cNvPicPr/>
            <p:nvPr/>
          </p:nvPicPr>
          <p:blipFill>
            <a:blip r:embed="rId40" cstate="print"/>
            <a:stretch>
              <a:fillRect/>
            </a:stretch>
          </p:blipFill>
          <p:spPr>
            <a:xfrm>
              <a:off x="5852160" y="5843016"/>
              <a:ext cx="71627" cy="65531"/>
            </a:xfrm>
            <a:prstGeom prst="rect">
              <a:avLst/>
            </a:prstGeom>
          </p:spPr>
        </p:pic>
        <p:pic>
          <p:nvPicPr>
            <p:cNvPr id="82" name="object 82"/>
            <p:cNvPicPr/>
            <p:nvPr/>
          </p:nvPicPr>
          <p:blipFill>
            <a:blip r:embed="rId41" cstate="print"/>
            <a:stretch>
              <a:fillRect/>
            </a:stretch>
          </p:blipFill>
          <p:spPr>
            <a:xfrm>
              <a:off x="5529071" y="6208776"/>
              <a:ext cx="94487" cy="96011"/>
            </a:xfrm>
            <a:prstGeom prst="rect">
              <a:avLst/>
            </a:prstGeom>
          </p:spPr>
        </p:pic>
      </p:grpSp>
      <p:sp>
        <p:nvSpPr>
          <p:cNvPr id="83" name="object 83"/>
          <p:cNvSpPr txBox="1"/>
          <p:nvPr/>
        </p:nvSpPr>
        <p:spPr>
          <a:xfrm>
            <a:off x="5458967" y="5449823"/>
            <a:ext cx="1287780" cy="1367155"/>
          </a:xfrm>
          <a:prstGeom prst="rect">
            <a:avLst/>
          </a:prstGeom>
        </p:spPr>
        <p:txBody>
          <a:bodyPr vert="horz" wrap="square" lIns="0" tIns="86360" rIns="0" bIns="0" rtlCol="0">
            <a:spAutoFit/>
          </a:bodyPr>
          <a:lstStyle/>
          <a:p>
            <a:pPr marL="202565" marR="527685">
              <a:lnSpc>
                <a:spcPct val="110000"/>
              </a:lnSpc>
              <a:spcBef>
                <a:spcPts val="680"/>
              </a:spcBef>
            </a:pPr>
            <a:r>
              <a:rPr sz="600" b="1" spc="-35" dirty="0">
                <a:solidFill>
                  <a:srgbClr val="00A86E"/>
                </a:solidFill>
                <a:latin typeface="Arial"/>
                <a:cs typeface="Arial"/>
              </a:rPr>
              <a:t>Maintaining</a:t>
            </a:r>
            <a:r>
              <a:rPr sz="600" b="1" spc="35" dirty="0">
                <a:solidFill>
                  <a:srgbClr val="00A86E"/>
                </a:solidFill>
                <a:latin typeface="Arial"/>
                <a:cs typeface="Arial"/>
              </a:rPr>
              <a:t> </a:t>
            </a:r>
            <a:r>
              <a:rPr sz="600" b="1" spc="-25" dirty="0">
                <a:solidFill>
                  <a:srgbClr val="00A86E"/>
                </a:solidFill>
                <a:latin typeface="Arial"/>
                <a:cs typeface="Arial"/>
              </a:rPr>
              <a:t>zero</a:t>
            </a:r>
            <a:r>
              <a:rPr sz="600" b="1" spc="500" dirty="0">
                <a:solidFill>
                  <a:srgbClr val="00A86E"/>
                </a:solidFill>
                <a:latin typeface="Arial"/>
                <a:cs typeface="Arial"/>
              </a:rPr>
              <a:t> </a:t>
            </a:r>
            <a:r>
              <a:rPr sz="600" b="1" spc="-35" dirty="0">
                <a:solidFill>
                  <a:srgbClr val="00A86E"/>
                </a:solidFill>
                <a:latin typeface="Arial"/>
                <a:cs typeface="Arial"/>
              </a:rPr>
              <a:t>liquid</a:t>
            </a:r>
            <a:r>
              <a:rPr sz="600" b="1" spc="15" dirty="0">
                <a:solidFill>
                  <a:srgbClr val="00A86E"/>
                </a:solidFill>
                <a:latin typeface="Arial"/>
                <a:cs typeface="Arial"/>
              </a:rPr>
              <a:t> </a:t>
            </a:r>
            <a:r>
              <a:rPr sz="600" b="1" spc="-20" dirty="0">
                <a:solidFill>
                  <a:srgbClr val="00A86E"/>
                </a:solidFill>
                <a:latin typeface="Arial"/>
                <a:cs typeface="Arial"/>
              </a:rPr>
              <a:t>discharge</a:t>
            </a:r>
            <a:endParaRPr sz="600">
              <a:latin typeface="Arial"/>
              <a:cs typeface="Arial"/>
            </a:endParaRPr>
          </a:p>
          <a:p>
            <a:pPr marL="202565">
              <a:lnSpc>
                <a:spcPct val="100000"/>
              </a:lnSpc>
              <a:spcBef>
                <a:spcPts val="525"/>
              </a:spcBef>
            </a:pPr>
            <a:r>
              <a:rPr sz="800" b="1" spc="-25" dirty="0">
                <a:solidFill>
                  <a:srgbClr val="00A86E"/>
                </a:solidFill>
                <a:latin typeface="Arial"/>
                <a:cs typeface="Arial"/>
              </a:rPr>
              <a:t>39%</a:t>
            </a:r>
            <a:endParaRPr sz="800">
              <a:latin typeface="Arial"/>
              <a:cs typeface="Arial"/>
            </a:endParaRPr>
          </a:p>
          <a:p>
            <a:pPr marL="202565" marR="79375">
              <a:lnSpc>
                <a:spcPct val="111600"/>
              </a:lnSpc>
              <a:spcBef>
                <a:spcPts val="65"/>
              </a:spcBef>
            </a:pPr>
            <a:r>
              <a:rPr sz="600" b="1" spc="-20" dirty="0">
                <a:solidFill>
                  <a:srgbClr val="00A86E"/>
                </a:solidFill>
                <a:latin typeface="Arial"/>
                <a:cs typeface="Arial"/>
              </a:rPr>
              <a:t>in </a:t>
            </a:r>
            <a:r>
              <a:rPr sz="600" b="1" spc="-30" dirty="0">
                <a:solidFill>
                  <a:srgbClr val="00A86E"/>
                </a:solidFill>
                <a:latin typeface="Arial"/>
                <a:cs typeface="Arial"/>
              </a:rPr>
              <a:t>specific</a:t>
            </a:r>
            <a:r>
              <a:rPr sz="600" b="1" spc="-25" dirty="0">
                <a:solidFill>
                  <a:srgbClr val="00A86E"/>
                </a:solidFill>
                <a:latin typeface="Arial"/>
                <a:cs typeface="Arial"/>
              </a:rPr>
              <a:t> </a:t>
            </a:r>
            <a:r>
              <a:rPr sz="600" b="1" spc="-20" dirty="0">
                <a:solidFill>
                  <a:srgbClr val="00A86E"/>
                </a:solidFill>
                <a:latin typeface="Arial"/>
                <a:cs typeface="Arial"/>
              </a:rPr>
              <a:t>water</a:t>
            </a:r>
            <a:r>
              <a:rPr sz="600" b="1" spc="-35" dirty="0">
                <a:solidFill>
                  <a:srgbClr val="00A86E"/>
                </a:solidFill>
                <a:latin typeface="Arial"/>
                <a:cs typeface="Arial"/>
              </a:rPr>
              <a:t> consumption</a:t>
            </a:r>
            <a:r>
              <a:rPr sz="600" b="1" spc="500" dirty="0">
                <a:solidFill>
                  <a:srgbClr val="00A86E"/>
                </a:solidFill>
                <a:latin typeface="Arial"/>
                <a:cs typeface="Arial"/>
              </a:rPr>
              <a:t> </a:t>
            </a:r>
            <a:r>
              <a:rPr sz="600" b="1" spc="-10" dirty="0">
                <a:solidFill>
                  <a:srgbClr val="00A86E"/>
                </a:solidFill>
                <a:latin typeface="Arial"/>
                <a:cs typeface="Arial"/>
              </a:rPr>
              <a:t>to</a:t>
            </a:r>
            <a:r>
              <a:rPr sz="600" b="1" spc="-35" dirty="0">
                <a:solidFill>
                  <a:srgbClr val="00A86E"/>
                </a:solidFill>
                <a:latin typeface="Arial"/>
                <a:cs typeface="Arial"/>
              </a:rPr>
              <a:t> </a:t>
            </a:r>
            <a:r>
              <a:rPr sz="600" b="1" spc="-20" dirty="0">
                <a:solidFill>
                  <a:srgbClr val="00A86E"/>
                </a:solidFill>
                <a:latin typeface="Arial"/>
                <a:cs typeface="Arial"/>
              </a:rPr>
              <a:t>2.21 </a:t>
            </a:r>
            <a:r>
              <a:rPr sz="600" b="1" spc="-25" dirty="0">
                <a:solidFill>
                  <a:srgbClr val="00A86E"/>
                </a:solidFill>
                <a:latin typeface="Arial"/>
                <a:cs typeface="Arial"/>
              </a:rPr>
              <a:t>m</a:t>
            </a:r>
            <a:r>
              <a:rPr sz="600" b="1" spc="-37" baseline="20833" dirty="0">
                <a:solidFill>
                  <a:srgbClr val="00A86E"/>
                </a:solidFill>
                <a:latin typeface="Arial"/>
                <a:cs typeface="Arial"/>
              </a:rPr>
              <a:t>3</a:t>
            </a:r>
            <a:r>
              <a:rPr sz="600" b="1" spc="-25" dirty="0">
                <a:solidFill>
                  <a:srgbClr val="00A86E"/>
                </a:solidFill>
                <a:latin typeface="Arial"/>
                <a:cs typeface="Arial"/>
              </a:rPr>
              <a:t>/tcs</a:t>
            </a:r>
            <a:r>
              <a:rPr sz="600" b="1" spc="-10" dirty="0">
                <a:solidFill>
                  <a:srgbClr val="00A86E"/>
                </a:solidFill>
                <a:latin typeface="Arial"/>
                <a:cs typeface="Arial"/>
              </a:rPr>
              <a:t> </a:t>
            </a:r>
            <a:r>
              <a:rPr sz="600" b="1" spc="-30" dirty="0">
                <a:solidFill>
                  <a:srgbClr val="00A86E"/>
                </a:solidFill>
                <a:latin typeface="Arial"/>
                <a:cs typeface="Arial"/>
              </a:rPr>
              <a:t>by</a:t>
            </a:r>
            <a:r>
              <a:rPr sz="600" b="1" spc="-50" dirty="0">
                <a:solidFill>
                  <a:srgbClr val="00A86E"/>
                </a:solidFill>
                <a:latin typeface="Arial"/>
                <a:cs typeface="Arial"/>
              </a:rPr>
              <a:t> </a:t>
            </a:r>
            <a:r>
              <a:rPr sz="600" b="1" spc="-20" dirty="0">
                <a:solidFill>
                  <a:srgbClr val="00A86E"/>
                </a:solidFill>
                <a:latin typeface="Arial"/>
                <a:cs typeface="Arial"/>
              </a:rPr>
              <a:t>2030</a:t>
            </a:r>
            <a:endParaRPr sz="600">
              <a:latin typeface="Arial"/>
              <a:cs typeface="Arial"/>
            </a:endParaRPr>
          </a:p>
          <a:p>
            <a:pPr marL="219075" marR="196850">
              <a:lnSpc>
                <a:spcPct val="111700"/>
              </a:lnSpc>
              <a:spcBef>
                <a:spcPts val="385"/>
              </a:spcBef>
            </a:pPr>
            <a:r>
              <a:rPr sz="600" b="1" spc="-40" dirty="0">
                <a:solidFill>
                  <a:srgbClr val="00A86E"/>
                </a:solidFill>
                <a:latin typeface="Arial"/>
                <a:cs typeface="Arial"/>
              </a:rPr>
              <a:t>Water</a:t>
            </a:r>
            <a:r>
              <a:rPr sz="600" b="1" spc="5" dirty="0">
                <a:solidFill>
                  <a:srgbClr val="00A86E"/>
                </a:solidFill>
                <a:latin typeface="Arial"/>
                <a:cs typeface="Arial"/>
              </a:rPr>
              <a:t> </a:t>
            </a:r>
            <a:r>
              <a:rPr sz="600" b="1" spc="-35" dirty="0">
                <a:solidFill>
                  <a:srgbClr val="00A86E"/>
                </a:solidFill>
                <a:latin typeface="Arial"/>
                <a:cs typeface="Arial"/>
              </a:rPr>
              <a:t>neutrality</a:t>
            </a:r>
            <a:r>
              <a:rPr sz="600" b="1" spc="5" dirty="0">
                <a:solidFill>
                  <a:srgbClr val="00A86E"/>
                </a:solidFill>
                <a:latin typeface="Arial"/>
                <a:cs typeface="Arial"/>
              </a:rPr>
              <a:t> </a:t>
            </a:r>
            <a:r>
              <a:rPr sz="600" b="1" dirty="0">
                <a:solidFill>
                  <a:srgbClr val="00A86E"/>
                </a:solidFill>
                <a:latin typeface="Arial"/>
                <a:cs typeface="Arial"/>
              </a:rPr>
              <a:t>at</a:t>
            </a:r>
            <a:r>
              <a:rPr sz="600" b="1" spc="25" dirty="0">
                <a:solidFill>
                  <a:srgbClr val="00A86E"/>
                </a:solidFill>
                <a:latin typeface="Arial"/>
                <a:cs typeface="Arial"/>
              </a:rPr>
              <a:t> </a:t>
            </a:r>
            <a:r>
              <a:rPr sz="600" b="1" spc="-10" dirty="0">
                <a:solidFill>
                  <a:srgbClr val="00A86E"/>
                </a:solidFill>
                <a:latin typeface="Arial"/>
                <a:cs typeface="Arial"/>
              </a:rPr>
              <a:t>coated</a:t>
            </a:r>
            <a:r>
              <a:rPr sz="600" b="1" spc="500" dirty="0">
                <a:solidFill>
                  <a:srgbClr val="00A86E"/>
                </a:solidFill>
                <a:latin typeface="Arial"/>
                <a:cs typeface="Arial"/>
              </a:rPr>
              <a:t> </a:t>
            </a:r>
            <a:r>
              <a:rPr sz="600" b="1" spc="-20" dirty="0">
                <a:solidFill>
                  <a:srgbClr val="00A86E"/>
                </a:solidFill>
                <a:latin typeface="Arial"/>
                <a:cs typeface="Arial"/>
              </a:rPr>
              <a:t>steel</a:t>
            </a:r>
            <a:r>
              <a:rPr sz="600" b="1" spc="-40" dirty="0">
                <a:solidFill>
                  <a:srgbClr val="00A86E"/>
                </a:solidFill>
                <a:latin typeface="Arial"/>
                <a:cs typeface="Arial"/>
              </a:rPr>
              <a:t> </a:t>
            </a:r>
            <a:r>
              <a:rPr sz="600" b="1" spc="-30" dirty="0">
                <a:solidFill>
                  <a:srgbClr val="00A86E"/>
                </a:solidFill>
                <a:latin typeface="Arial"/>
                <a:cs typeface="Arial"/>
              </a:rPr>
              <a:t>plants</a:t>
            </a:r>
            <a:r>
              <a:rPr sz="600" b="1" spc="-25" dirty="0">
                <a:solidFill>
                  <a:srgbClr val="00A86E"/>
                </a:solidFill>
                <a:latin typeface="Arial"/>
                <a:cs typeface="Arial"/>
              </a:rPr>
              <a:t> </a:t>
            </a:r>
            <a:r>
              <a:rPr sz="600" b="1" spc="-30" dirty="0">
                <a:solidFill>
                  <a:srgbClr val="00A86E"/>
                </a:solidFill>
                <a:latin typeface="Arial"/>
                <a:cs typeface="Arial"/>
              </a:rPr>
              <a:t>by</a:t>
            </a:r>
            <a:r>
              <a:rPr sz="600" b="1" spc="-35" dirty="0">
                <a:solidFill>
                  <a:srgbClr val="00A86E"/>
                </a:solidFill>
                <a:latin typeface="Arial"/>
                <a:cs typeface="Arial"/>
              </a:rPr>
              <a:t> </a:t>
            </a:r>
            <a:r>
              <a:rPr sz="600" b="1" spc="-20" dirty="0">
                <a:solidFill>
                  <a:srgbClr val="00A86E"/>
                </a:solidFill>
                <a:latin typeface="Arial"/>
                <a:cs typeface="Arial"/>
              </a:rPr>
              <a:t>2030</a:t>
            </a:r>
            <a:endParaRPr sz="600">
              <a:latin typeface="Arial"/>
              <a:cs typeface="Arial"/>
            </a:endParaRPr>
          </a:p>
        </p:txBody>
      </p:sp>
      <p:sp>
        <p:nvSpPr>
          <p:cNvPr id="84" name="object 84"/>
          <p:cNvSpPr/>
          <p:nvPr/>
        </p:nvSpPr>
        <p:spPr>
          <a:xfrm>
            <a:off x="5858255" y="978408"/>
            <a:ext cx="3347085" cy="1742439"/>
          </a:xfrm>
          <a:custGeom>
            <a:avLst/>
            <a:gdLst/>
            <a:ahLst/>
            <a:cxnLst/>
            <a:rect l="l" t="t" r="r" b="b"/>
            <a:pathLst>
              <a:path w="3347084" h="1742439">
                <a:moveTo>
                  <a:pt x="3346704" y="1741932"/>
                </a:moveTo>
                <a:lnTo>
                  <a:pt x="0" y="1741932"/>
                </a:lnTo>
                <a:lnTo>
                  <a:pt x="0" y="0"/>
                </a:lnTo>
                <a:lnTo>
                  <a:pt x="3346704" y="0"/>
                </a:lnTo>
                <a:lnTo>
                  <a:pt x="3346704" y="1741932"/>
                </a:lnTo>
                <a:close/>
              </a:path>
            </a:pathLst>
          </a:custGeom>
          <a:solidFill>
            <a:srgbClr val="FFF2EF"/>
          </a:solidFill>
        </p:spPr>
        <p:txBody>
          <a:bodyPr wrap="square" lIns="0" tIns="0" rIns="0" bIns="0" rtlCol="0"/>
          <a:lstStyle/>
          <a:p>
            <a:endParaRPr/>
          </a:p>
        </p:txBody>
      </p:sp>
      <p:sp>
        <p:nvSpPr>
          <p:cNvPr id="85" name="object 85"/>
          <p:cNvSpPr txBox="1"/>
          <p:nvPr/>
        </p:nvSpPr>
        <p:spPr>
          <a:xfrm>
            <a:off x="5858255" y="978408"/>
            <a:ext cx="3347085" cy="1742439"/>
          </a:xfrm>
          <a:prstGeom prst="rect">
            <a:avLst/>
          </a:prstGeom>
        </p:spPr>
        <p:txBody>
          <a:bodyPr vert="horz" wrap="square" lIns="0" tIns="0" rIns="0" bIns="0" rtlCol="0">
            <a:spAutoFit/>
          </a:bodyPr>
          <a:lstStyle/>
          <a:p>
            <a:pPr marL="75565">
              <a:lnSpc>
                <a:spcPts val="2880"/>
              </a:lnSpc>
            </a:pPr>
            <a:r>
              <a:rPr sz="2650" b="1" spc="-80" dirty="0">
                <a:solidFill>
                  <a:srgbClr val="F4595B"/>
                </a:solidFill>
                <a:latin typeface="Arial"/>
                <a:cs typeface="Arial"/>
              </a:rPr>
              <a:t>Diversity</a:t>
            </a:r>
            <a:r>
              <a:rPr sz="2650" b="1" spc="-85" dirty="0">
                <a:solidFill>
                  <a:srgbClr val="F4595B"/>
                </a:solidFill>
                <a:latin typeface="Arial"/>
                <a:cs typeface="Arial"/>
              </a:rPr>
              <a:t> </a:t>
            </a:r>
            <a:r>
              <a:rPr sz="2650" b="1" spc="-70" dirty="0">
                <a:solidFill>
                  <a:srgbClr val="F4595B"/>
                </a:solidFill>
                <a:latin typeface="Arial"/>
                <a:cs typeface="Arial"/>
              </a:rPr>
              <a:t>and</a:t>
            </a:r>
            <a:r>
              <a:rPr sz="2650" b="1" spc="-170" dirty="0">
                <a:solidFill>
                  <a:srgbClr val="F4595B"/>
                </a:solidFill>
                <a:latin typeface="Arial"/>
                <a:cs typeface="Arial"/>
              </a:rPr>
              <a:t> </a:t>
            </a:r>
            <a:r>
              <a:rPr sz="2650" b="1" spc="-10" dirty="0">
                <a:solidFill>
                  <a:srgbClr val="F4595B"/>
                </a:solidFill>
                <a:latin typeface="Arial"/>
                <a:cs typeface="Arial"/>
              </a:rPr>
              <a:t>Safety</a:t>
            </a:r>
            <a:endParaRPr sz="2650">
              <a:latin typeface="Arial"/>
              <a:cs typeface="Arial"/>
            </a:endParaRPr>
          </a:p>
          <a:p>
            <a:pPr marL="202565" marR="208915" algn="just">
              <a:lnSpc>
                <a:spcPct val="110800"/>
              </a:lnSpc>
              <a:spcBef>
                <a:spcPts val="1520"/>
              </a:spcBef>
            </a:pPr>
            <a:r>
              <a:rPr sz="1200" b="1" spc="-85" dirty="0">
                <a:solidFill>
                  <a:srgbClr val="F4595B"/>
                </a:solidFill>
                <a:latin typeface="Arial"/>
                <a:cs typeface="Arial"/>
              </a:rPr>
              <a:t>Aim</a:t>
            </a:r>
            <a:r>
              <a:rPr sz="1200" b="1" dirty="0">
                <a:solidFill>
                  <a:srgbClr val="F4595B"/>
                </a:solidFill>
                <a:latin typeface="Arial"/>
                <a:cs typeface="Arial"/>
              </a:rPr>
              <a:t> </a:t>
            </a:r>
            <a:r>
              <a:rPr sz="1200" b="1" spc="-10" dirty="0">
                <a:solidFill>
                  <a:srgbClr val="F4595B"/>
                </a:solidFill>
                <a:latin typeface="Arial"/>
                <a:cs typeface="Arial"/>
              </a:rPr>
              <a:t>to</a:t>
            </a:r>
            <a:r>
              <a:rPr sz="1200" b="1" spc="-75" dirty="0">
                <a:solidFill>
                  <a:srgbClr val="F4595B"/>
                </a:solidFill>
                <a:latin typeface="Arial"/>
                <a:cs typeface="Arial"/>
              </a:rPr>
              <a:t> </a:t>
            </a:r>
            <a:r>
              <a:rPr sz="1200" b="1" spc="-20" dirty="0">
                <a:solidFill>
                  <a:srgbClr val="F4595B"/>
                </a:solidFill>
                <a:latin typeface="Arial"/>
                <a:cs typeface="Arial"/>
              </a:rPr>
              <a:t>be</a:t>
            </a:r>
            <a:r>
              <a:rPr sz="1200" b="1" spc="-65" dirty="0">
                <a:solidFill>
                  <a:srgbClr val="F4595B"/>
                </a:solidFill>
                <a:latin typeface="Arial"/>
                <a:cs typeface="Arial"/>
              </a:rPr>
              <a:t> </a:t>
            </a:r>
            <a:r>
              <a:rPr sz="1200" b="1" spc="-40" dirty="0">
                <a:solidFill>
                  <a:srgbClr val="F4595B"/>
                </a:solidFill>
                <a:latin typeface="Arial"/>
                <a:cs typeface="Arial"/>
              </a:rPr>
              <a:t>recognized</a:t>
            </a:r>
            <a:r>
              <a:rPr sz="1200" b="1" spc="-45" dirty="0">
                <a:solidFill>
                  <a:srgbClr val="F4595B"/>
                </a:solidFill>
                <a:latin typeface="Arial"/>
                <a:cs typeface="Arial"/>
              </a:rPr>
              <a:t> </a:t>
            </a:r>
            <a:r>
              <a:rPr sz="1200" b="1" dirty="0">
                <a:solidFill>
                  <a:srgbClr val="F4595B"/>
                </a:solidFill>
                <a:latin typeface="Arial"/>
                <a:cs typeface="Arial"/>
              </a:rPr>
              <a:t>as</a:t>
            </a:r>
            <a:r>
              <a:rPr sz="1200" b="1" spc="-45" dirty="0">
                <a:solidFill>
                  <a:srgbClr val="F4595B"/>
                </a:solidFill>
                <a:latin typeface="Arial"/>
                <a:cs typeface="Arial"/>
              </a:rPr>
              <a:t> one</a:t>
            </a:r>
            <a:r>
              <a:rPr sz="1200" b="1" spc="-40" dirty="0">
                <a:solidFill>
                  <a:srgbClr val="F4595B"/>
                </a:solidFill>
                <a:latin typeface="Arial"/>
                <a:cs typeface="Arial"/>
              </a:rPr>
              <a:t> </a:t>
            </a:r>
            <a:r>
              <a:rPr sz="1200" b="1" spc="-10" dirty="0">
                <a:solidFill>
                  <a:srgbClr val="F4595B"/>
                </a:solidFill>
                <a:latin typeface="Arial"/>
                <a:cs typeface="Arial"/>
              </a:rPr>
              <a:t>of</a:t>
            </a:r>
            <a:r>
              <a:rPr sz="1200" b="1" spc="-40" dirty="0">
                <a:solidFill>
                  <a:srgbClr val="F4595B"/>
                </a:solidFill>
                <a:latin typeface="Arial"/>
                <a:cs typeface="Arial"/>
              </a:rPr>
              <a:t> </a:t>
            </a:r>
            <a:r>
              <a:rPr sz="1200" b="1" spc="-20" dirty="0">
                <a:solidFill>
                  <a:srgbClr val="F4595B"/>
                </a:solidFill>
                <a:latin typeface="Arial"/>
                <a:cs typeface="Arial"/>
              </a:rPr>
              <a:t>the</a:t>
            </a:r>
            <a:r>
              <a:rPr sz="1200" b="1" spc="-45" dirty="0">
                <a:solidFill>
                  <a:srgbClr val="F4595B"/>
                </a:solidFill>
                <a:latin typeface="Arial"/>
                <a:cs typeface="Arial"/>
              </a:rPr>
              <a:t> </a:t>
            </a:r>
            <a:r>
              <a:rPr sz="1200" b="1" spc="-20" dirty="0">
                <a:solidFill>
                  <a:srgbClr val="F4595B"/>
                </a:solidFill>
                <a:latin typeface="Arial"/>
                <a:cs typeface="Arial"/>
              </a:rPr>
              <a:t>world's </a:t>
            </a:r>
            <a:r>
              <a:rPr sz="1200" b="1" dirty="0">
                <a:solidFill>
                  <a:srgbClr val="F4595B"/>
                </a:solidFill>
                <a:latin typeface="Arial"/>
                <a:cs typeface="Arial"/>
              </a:rPr>
              <a:t>safest</a:t>
            </a:r>
            <a:r>
              <a:rPr sz="1200" b="1" spc="-60" dirty="0">
                <a:solidFill>
                  <a:srgbClr val="F4595B"/>
                </a:solidFill>
                <a:latin typeface="Arial"/>
                <a:cs typeface="Arial"/>
              </a:rPr>
              <a:t> </a:t>
            </a:r>
            <a:r>
              <a:rPr sz="1200" b="1" spc="-40" dirty="0">
                <a:solidFill>
                  <a:srgbClr val="F4595B"/>
                </a:solidFill>
                <a:latin typeface="Arial"/>
                <a:cs typeface="Arial"/>
              </a:rPr>
              <a:t>organization</a:t>
            </a:r>
            <a:r>
              <a:rPr sz="1200" b="1" spc="-45" dirty="0">
                <a:solidFill>
                  <a:srgbClr val="F4595B"/>
                </a:solidFill>
                <a:latin typeface="Arial"/>
                <a:cs typeface="Arial"/>
              </a:rPr>
              <a:t> </a:t>
            </a:r>
            <a:r>
              <a:rPr sz="1200" b="1" spc="-10" dirty="0">
                <a:solidFill>
                  <a:srgbClr val="F4595B"/>
                </a:solidFill>
                <a:latin typeface="Arial"/>
                <a:cs typeface="Arial"/>
              </a:rPr>
              <a:t>by</a:t>
            </a:r>
            <a:r>
              <a:rPr sz="1200" b="1" spc="-60" dirty="0">
                <a:solidFill>
                  <a:srgbClr val="F4595B"/>
                </a:solidFill>
                <a:latin typeface="Arial"/>
                <a:cs typeface="Arial"/>
              </a:rPr>
              <a:t> </a:t>
            </a:r>
            <a:r>
              <a:rPr sz="1200" b="1" spc="-20" dirty="0">
                <a:solidFill>
                  <a:srgbClr val="F4595B"/>
                </a:solidFill>
                <a:latin typeface="Arial"/>
                <a:cs typeface="Arial"/>
              </a:rPr>
              <a:t>2030</a:t>
            </a:r>
            <a:endParaRPr sz="1200">
              <a:latin typeface="Arial"/>
              <a:cs typeface="Arial"/>
            </a:endParaRPr>
          </a:p>
          <a:p>
            <a:pPr marL="202565" marR="45085" algn="just">
              <a:lnSpc>
                <a:spcPct val="111500"/>
              </a:lnSpc>
              <a:spcBef>
                <a:spcPts val="385"/>
              </a:spcBef>
            </a:pPr>
            <a:r>
              <a:rPr sz="1200" b="1" spc="-50" dirty="0">
                <a:solidFill>
                  <a:srgbClr val="F4595B"/>
                </a:solidFill>
                <a:latin typeface="Arial"/>
                <a:cs typeface="Arial"/>
              </a:rPr>
              <a:t>Achieving</a:t>
            </a:r>
            <a:r>
              <a:rPr sz="1200" b="1" spc="-20" dirty="0">
                <a:solidFill>
                  <a:srgbClr val="F4595B"/>
                </a:solidFill>
                <a:latin typeface="Arial"/>
                <a:cs typeface="Arial"/>
              </a:rPr>
              <a:t> </a:t>
            </a:r>
            <a:r>
              <a:rPr sz="1200" b="1" spc="-55" dirty="0">
                <a:solidFill>
                  <a:srgbClr val="F4595B"/>
                </a:solidFill>
                <a:latin typeface="Arial"/>
                <a:cs typeface="Arial"/>
              </a:rPr>
              <a:t>33%</a:t>
            </a:r>
            <a:r>
              <a:rPr sz="1200" b="1" spc="-30" dirty="0">
                <a:solidFill>
                  <a:srgbClr val="F4595B"/>
                </a:solidFill>
                <a:latin typeface="Arial"/>
                <a:cs typeface="Arial"/>
              </a:rPr>
              <a:t> </a:t>
            </a:r>
            <a:r>
              <a:rPr sz="1200" b="1" spc="-10" dirty="0">
                <a:solidFill>
                  <a:srgbClr val="F4595B"/>
                </a:solidFill>
                <a:latin typeface="Arial"/>
                <a:cs typeface="Arial"/>
              </a:rPr>
              <a:t>women</a:t>
            </a:r>
            <a:r>
              <a:rPr sz="1200" b="1" spc="-45" dirty="0">
                <a:solidFill>
                  <a:srgbClr val="F4595B"/>
                </a:solidFill>
                <a:latin typeface="Arial"/>
                <a:cs typeface="Arial"/>
              </a:rPr>
              <a:t> </a:t>
            </a:r>
            <a:r>
              <a:rPr sz="1200" b="1" spc="-35" dirty="0">
                <a:solidFill>
                  <a:srgbClr val="F4595B"/>
                </a:solidFill>
                <a:latin typeface="Arial"/>
                <a:cs typeface="Arial"/>
              </a:rPr>
              <a:t>representation</a:t>
            </a:r>
            <a:r>
              <a:rPr sz="1200" b="1" spc="-45" dirty="0">
                <a:solidFill>
                  <a:srgbClr val="F4595B"/>
                </a:solidFill>
                <a:latin typeface="Arial"/>
                <a:cs typeface="Arial"/>
              </a:rPr>
              <a:t> </a:t>
            </a:r>
            <a:r>
              <a:rPr sz="1200" b="1" dirty="0">
                <a:solidFill>
                  <a:srgbClr val="F4595B"/>
                </a:solidFill>
                <a:latin typeface="Arial"/>
                <a:cs typeface="Arial"/>
              </a:rPr>
              <a:t>at</a:t>
            </a:r>
            <a:r>
              <a:rPr sz="1200" b="1" spc="5" dirty="0">
                <a:solidFill>
                  <a:srgbClr val="F4595B"/>
                </a:solidFill>
                <a:latin typeface="Arial"/>
                <a:cs typeface="Arial"/>
              </a:rPr>
              <a:t> </a:t>
            </a:r>
            <a:r>
              <a:rPr sz="1200" b="1" spc="-25" dirty="0">
                <a:solidFill>
                  <a:srgbClr val="F4595B"/>
                </a:solidFill>
                <a:latin typeface="Arial"/>
                <a:cs typeface="Arial"/>
              </a:rPr>
              <a:t>the </a:t>
            </a:r>
            <a:r>
              <a:rPr sz="1200" b="1" spc="-10" dirty="0">
                <a:solidFill>
                  <a:srgbClr val="F4595B"/>
                </a:solidFill>
                <a:latin typeface="Arial"/>
                <a:cs typeface="Arial"/>
              </a:rPr>
              <a:t>general</a:t>
            </a:r>
            <a:r>
              <a:rPr sz="1200" b="1" spc="10" dirty="0">
                <a:solidFill>
                  <a:srgbClr val="F4595B"/>
                </a:solidFill>
                <a:latin typeface="Arial"/>
                <a:cs typeface="Arial"/>
              </a:rPr>
              <a:t> </a:t>
            </a:r>
            <a:r>
              <a:rPr sz="1200" b="1" spc="-45" dirty="0">
                <a:solidFill>
                  <a:srgbClr val="F4595B"/>
                </a:solidFill>
                <a:latin typeface="Arial"/>
                <a:cs typeface="Arial"/>
              </a:rPr>
              <a:t>engineering</a:t>
            </a:r>
            <a:r>
              <a:rPr sz="1200" b="1" spc="-20" dirty="0">
                <a:solidFill>
                  <a:srgbClr val="F4595B"/>
                </a:solidFill>
                <a:latin typeface="Arial"/>
                <a:cs typeface="Arial"/>
              </a:rPr>
              <a:t> </a:t>
            </a:r>
            <a:r>
              <a:rPr sz="1200" b="1" spc="-35" dirty="0">
                <a:solidFill>
                  <a:srgbClr val="F4595B"/>
                </a:solidFill>
                <a:latin typeface="Arial"/>
                <a:cs typeface="Arial"/>
              </a:rPr>
              <a:t>and</a:t>
            </a:r>
            <a:r>
              <a:rPr sz="1200" b="1" spc="-25" dirty="0">
                <a:solidFill>
                  <a:srgbClr val="F4595B"/>
                </a:solidFill>
                <a:latin typeface="Arial"/>
                <a:cs typeface="Arial"/>
              </a:rPr>
              <a:t> </a:t>
            </a:r>
            <a:r>
              <a:rPr sz="1200" b="1" spc="-40" dirty="0">
                <a:solidFill>
                  <a:srgbClr val="F4595B"/>
                </a:solidFill>
                <a:latin typeface="Arial"/>
                <a:cs typeface="Arial"/>
              </a:rPr>
              <a:t>management</a:t>
            </a:r>
            <a:r>
              <a:rPr sz="1200" b="1" spc="-45" dirty="0">
                <a:solidFill>
                  <a:srgbClr val="F4595B"/>
                </a:solidFill>
                <a:latin typeface="Arial"/>
                <a:cs typeface="Arial"/>
              </a:rPr>
              <a:t> </a:t>
            </a:r>
            <a:r>
              <a:rPr sz="1050" b="1" spc="-10" dirty="0">
                <a:solidFill>
                  <a:srgbClr val="F4595B"/>
                </a:solidFill>
                <a:latin typeface="Arial"/>
                <a:cs typeface="Arial"/>
              </a:rPr>
              <a:t>trainee </a:t>
            </a:r>
            <a:r>
              <a:rPr sz="1050" b="1" spc="-20" dirty="0">
                <a:solidFill>
                  <a:srgbClr val="F4595B"/>
                </a:solidFill>
                <a:latin typeface="Arial"/>
                <a:cs typeface="Arial"/>
              </a:rPr>
              <a:t>levels</a:t>
            </a:r>
            <a:r>
              <a:rPr sz="1050" b="1" spc="-40" dirty="0">
                <a:solidFill>
                  <a:srgbClr val="F4595B"/>
                </a:solidFill>
                <a:latin typeface="Arial"/>
                <a:cs typeface="Arial"/>
              </a:rPr>
              <a:t> </a:t>
            </a:r>
            <a:r>
              <a:rPr sz="1050" b="1" spc="-10" dirty="0">
                <a:solidFill>
                  <a:srgbClr val="F4595B"/>
                </a:solidFill>
                <a:latin typeface="Arial"/>
                <a:cs typeface="Arial"/>
              </a:rPr>
              <a:t>by</a:t>
            </a:r>
            <a:r>
              <a:rPr sz="1050" b="1" spc="-50" dirty="0">
                <a:solidFill>
                  <a:srgbClr val="F4595B"/>
                </a:solidFill>
                <a:latin typeface="Arial"/>
                <a:cs typeface="Arial"/>
              </a:rPr>
              <a:t> </a:t>
            </a:r>
            <a:r>
              <a:rPr sz="1050" b="1" spc="-20" dirty="0">
                <a:solidFill>
                  <a:srgbClr val="F4595B"/>
                </a:solidFill>
                <a:latin typeface="Arial"/>
                <a:cs typeface="Arial"/>
              </a:rPr>
              <a:t>2030</a:t>
            </a:r>
            <a:endParaRPr sz="1050">
              <a:latin typeface="Arial"/>
              <a:cs typeface="Arial"/>
            </a:endParaRPr>
          </a:p>
        </p:txBody>
      </p:sp>
      <p:sp>
        <p:nvSpPr>
          <p:cNvPr id="86" name="object 86"/>
          <p:cNvSpPr/>
          <p:nvPr/>
        </p:nvSpPr>
        <p:spPr>
          <a:xfrm>
            <a:off x="6897623" y="5449823"/>
            <a:ext cx="1287780" cy="1367155"/>
          </a:xfrm>
          <a:custGeom>
            <a:avLst/>
            <a:gdLst/>
            <a:ahLst/>
            <a:cxnLst/>
            <a:rect l="l" t="t" r="r" b="b"/>
            <a:pathLst>
              <a:path w="1287779" h="1367154">
                <a:moveTo>
                  <a:pt x="1287780" y="1367028"/>
                </a:moveTo>
                <a:lnTo>
                  <a:pt x="0" y="1367028"/>
                </a:lnTo>
                <a:lnTo>
                  <a:pt x="0" y="0"/>
                </a:lnTo>
                <a:lnTo>
                  <a:pt x="1287780" y="0"/>
                </a:lnTo>
                <a:lnTo>
                  <a:pt x="1287780" y="1367028"/>
                </a:lnTo>
                <a:close/>
              </a:path>
            </a:pathLst>
          </a:custGeom>
          <a:solidFill>
            <a:srgbClr val="F2F9F4"/>
          </a:solidFill>
        </p:spPr>
        <p:txBody>
          <a:bodyPr wrap="square" lIns="0" tIns="0" rIns="0" bIns="0" rtlCol="0"/>
          <a:lstStyle/>
          <a:p>
            <a:endParaRPr/>
          </a:p>
        </p:txBody>
      </p:sp>
      <p:sp>
        <p:nvSpPr>
          <p:cNvPr id="87" name="object 87"/>
          <p:cNvSpPr txBox="1"/>
          <p:nvPr/>
        </p:nvSpPr>
        <p:spPr>
          <a:xfrm>
            <a:off x="6897623" y="3573780"/>
            <a:ext cx="1287780" cy="508000"/>
          </a:xfrm>
          <a:prstGeom prst="rect">
            <a:avLst/>
          </a:prstGeom>
          <a:solidFill>
            <a:srgbClr val="F2F9F4"/>
          </a:solidFill>
        </p:spPr>
        <p:txBody>
          <a:bodyPr vert="horz" wrap="square" lIns="0" tIns="64135" rIns="0" bIns="0" rtlCol="0">
            <a:spAutoFit/>
          </a:bodyPr>
          <a:lstStyle/>
          <a:p>
            <a:pPr marL="77470" marR="551815">
              <a:lnSpc>
                <a:spcPts val="1390"/>
              </a:lnSpc>
              <a:spcBef>
                <a:spcPts val="505"/>
              </a:spcBef>
            </a:pPr>
            <a:r>
              <a:rPr sz="1200" b="1" spc="-25" dirty="0">
                <a:solidFill>
                  <a:srgbClr val="00A86E"/>
                </a:solidFill>
                <a:latin typeface="Arial"/>
                <a:cs typeface="Arial"/>
              </a:rPr>
              <a:t>Air </a:t>
            </a:r>
            <a:r>
              <a:rPr sz="1200" b="1" spc="-110" dirty="0">
                <a:solidFill>
                  <a:srgbClr val="00A86E"/>
                </a:solidFill>
                <a:latin typeface="Arial"/>
                <a:cs typeface="Arial"/>
              </a:rPr>
              <a:t>Emissions</a:t>
            </a:r>
            <a:endParaRPr sz="1200">
              <a:latin typeface="Arial"/>
              <a:cs typeface="Arial"/>
            </a:endParaRPr>
          </a:p>
        </p:txBody>
      </p:sp>
      <p:pic>
        <p:nvPicPr>
          <p:cNvPr id="88" name="object 88"/>
          <p:cNvPicPr/>
          <p:nvPr/>
        </p:nvPicPr>
        <p:blipFill>
          <a:blip r:embed="rId42" cstate="print"/>
          <a:stretch>
            <a:fillRect/>
          </a:stretch>
        </p:blipFill>
        <p:spPr>
          <a:xfrm>
            <a:off x="6966203" y="5551932"/>
            <a:ext cx="96011" cy="91439"/>
          </a:xfrm>
          <a:prstGeom prst="rect">
            <a:avLst/>
          </a:prstGeom>
        </p:spPr>
      </p:pic>
      <p:sp>
        <p:nvSpPr>
          <p:cNvPr id="89" name="object 89"/>
          <p:cNvSpPr txBox="1"/>
          <p:nvPr/>
        </p:nvSpPr>
        <p:spPr>
          <a:xfrm>
            <a:off x="6897623" y="5449823"/>
            <a:ext cx="1287780" cy="1367155"/>
          </a:xfrm>
          <a:prstGeom prst="rect">
            <a:avLst/>
          </a:prstGeom>
        </p:spPr>
        <p:txBody>
          <a:bodyPr vert="horz" wrap="square" lIns="0" tIns="83820" rIns="0" bIns="0" rtlCol="0">
            <a:spAutoFit/>
          </a:bodyPr>
          <a:lstStyle/>
          <a:p>
            <a:pPr marL="203835" marR="360045">
              <a:lnSpc>
                <a:spcPct val="113799"/>
              </a:lnSpc>
              <a:spcBef>
                <a:spcPts val="660"/>
              </a:spcBef>
            </a:pPr>
            <a:r>
              <a:rPr sz="650" b="1" spc="-35" dirty="0">
                <a:solidFill>
                  <a:srgbClr val="00A86E"/>
                </a:solidFill>
                <a:latin typeface="Arial"/>
                <a:cs typeface="Arial"/>
              </a:rPr>
              <a:t>PM,</a:t>
            </a:r>
            <a:r>
              <a:rPr sz="650" b="1" spc="-65" dirty="0">
                <a:solidFill>
                  <a:srgbClr val="00A86E"/>
                </a:solidFill>
                <a:latin typeface="Arial"/>
                <a:cs typeface="Arial"/>
              </a:rPr>
              <a:t> </a:t>
            </a:r>
            <a:r>
              <a:rPr sz="650" b="1" spc="-25" dirty="0">
                <a:solidFill>
                  <a:srgbClr val="00A86E"/>
                </a:solidFill>
                <a:latin typeface="Arial"/>
                <a:cs typeface="Arial"/>
              </a:rPr>
              <a:t>SOxand</a:t>
            </a:r>
            <a:r>
              <a:rPr sz="650" b="1" spc="-30" dirty="0">
                <a:solidFill>
                  <a:srgbClr val="00A86E"/>
                </a:solidFill>
                <a:latin typeface="Arial"/>
                <a:cs typeface="Arial"/>
              </a:rPr>
              <a:t> </a:t>
            </a:r>
            <a:r>
              <a:rPr sz="650" b="1" spc="-25" dirty="0">
                <a:solidFill>
                  <a:srgbClr val="00A86E"/>
                </a:solidFill>
                <a:latin typeface="Arial"/>
                <a:cs typeface="Arial"/>
              </a:rPr>
              <a:t>NOx</a:t>
            </a:r>
            <a:r>
              <a:rPr sz="650" b="1" spc="500" dirty="0">
                <a:solidFill>
                  <a:srgbClr val="00A86E"/>
                </a:solidFill>
                <a:latin typeface="Arial"/>
                <a:cs typeface="Arial"/>
              </a:rPr>
              <a:t> </a:t>
            </a:r>
            <a:r>
              <a:rPr sz="650" b="1" spc="-35" dirty="0">
                <a:solidFill>
                  <a:srgbClr val="00A86E"/>
                </a:solidFill>
                <a:latin typeface="Arial"/>
                <a:cs typeface="Arial"/>
              </a:rPr>
              <a:t>emission</a:t>
            </a:r>
            <a:r>
              <a:rPr sz="650" b="1" dirty="0">
                <a:solidFill>
                  <a:srgbClr val="00A86E"/>
                </a:solidFill>
                <a:latin typeface="Arial"/>
                <a:cs typeface="Arial"/>
              </a:rPr>
              <a:t> </a:t>
            </a:r>
            <a:r>
              <a:rPr sz="650" b="1" spc="-10" dirty="0">
                <a:solidFill>
                  <a:srgbClr val="00A86E"/>
                </a:solidFill>
                <a:latin typeface="Arial"/>
                <a:cs typeface="Arial"/>
              </a:rPr>
              <a:t>targets</a:t>
            </a:r>
            <a:r>
              <a:rPr sz="650" b="1" spc="-30" dirty="0">
                <a:solidFill>
                  <a:srgbClr val="00A86E"/>
                </a:solidFill>
                <a:latin typeface="Arial"/>
                <a:cs typeface="Arial"/>
              </a:rPr>
              <a:t> </a:t>
            </a:r>
            <a:r>
              <a:rPr sz="650" b="1" spc="-25" dirty="0">
                <a:solidFill>
                  <a:srgbClr val="00A86E"/>
                </a:solidFill>
                <a:latin typeface="Arial"/>
                <a:cs typeface="Arial"/>
              </a:rPr>
              <a:t>of</a:t>
            </a:r>
            <a:r>
              <a:rPr sz="650" b="1" spc="500" dirty="0">
                <a:solidFill>
                  <a:srgbClr val="00A86E"/>
                </a:solidFill>
                <a:latin typeface="Arial"/>
                <a:cs typeface="Arial"/>
              </a:rPr>
              <a:t> </a:t>
            </a:r>
            <a:r>
              <a:rPr sz="650" b="1" spc="-10" dirty="0">
                <a:solidFill>
                  <a:srgbClr val="00A86E"/>
                </a:solidFill>
                <a:latin typeface="Arial"/>
                <a:cs typeface="Arial"/>
              </a:rPr>
              <a:t>0.26,</a:t>
            </a:r>
            <a:r>
              <a:rPr sz="650" b="1" spc="-50" dirty="0">
                <a:solidFill>
                  <a:srgbClr val="00A86E"/>
                </a:solidFill>
                <a:latin typeface="Arial"/>
                <a:cs typeface="Arial"/>
              </a:rPr>
              <a:t> </a:t>
            </a:r>
            <a:r>
              <a:rPr sz="650" b="1" dirty="0">
                <a:solidFill>
                  <a:srgbClr val="00A86E"/>
                </a:solidFill>
                <a:latin typeface="Arial"/>
                <a:cs typeface="Arial"/>
              </a:rPr>
              <a:t>0.82</a:t>
            </a:r>
            <a:r>
              <a:rPr sz="650" b="1" spc="-10" dirty="0">
                <a:solidFill>
                  <a:srgbClr val="00A86E"/>
                </a:solidFill>
                <a:latin typeface="Arial"/>
                <a:cs typeface="Arial"/>
              </a:rPr>
              <a:t> </a:t>
            </a:r>
            <a:r>
              <a:rPr sz="650" b="1" spc="-25" dirty="0">
                <a:solidFill>
                  <a:srgbClr val="00A86E"/>
                </a:solidFill>
                <a:latin typeface="Arial"/>
                <a:cs typeface="Arial"/>
              </a:rPr>
              <a:t>and</a:t>
            </a:r>
            <a:endParaRPr sz="650">
              <a:latin typeface="Arial"/>
              <a:cs typeface="Arial"/>
            </a:endParaRPr>
          </a:p>
          <a:p>
            <a:pPr marL="203835">
              <a:lnSpc>
                <a:spcPct val="100000"/>
              </a:lnSpc>
              <a:spcBef>
                <a:spcPts val="155"/>
              </a:spcBef>
            </a:pPr>
            <a:r>
              <a:rPr sz="650" b="1" spc="-10" dirty="0">
                <a:solidFill>
                  <a:srgbClr val="00A86E"/>
                </a:solidFill>
                <a:latin typeface="Arial"/>
                <a:cs typeface="Arial"/>
              </a:rPr>
              <a:t>0.91</a:t>
            </a:r>
            <a:r>
              <a:rPr sz="650" b="1" spc="-35" dirty="0">
                <a:solidFill>
                  <a:srgbClr val="00A86E"/>
                </a:solidFill>
                <a:latin typeface="Arial"/>
                <a:cs typeface="Arial"/>
              </a:rPr>
              <a:t> </a:t>
            </a:r>
            <a:r>
              <a:rPr sz="650" b="1" spc="-10" dirty="0">
                <a:solidFill>
                  <a:srgbClr val="00A86E"/>
                </a:solidFill>
                <a:latin typeface="Arial"/>
                <a:cs typeface="Arial"/>
              </a:rPr>
              <a:t>kg/tcs</a:t>
            </a:r>
            <a:r>
              <a:rPr sz="650" b="1" spc="-25" dirty="0">
                <a:solidFill>
                  <a:srgbClr val="00A86E"/>
                </a:solidFill>
                <a:latin typeface="Arial"/>
                <a:cs typeface="Arial"/>
              </a:rPr>
              <a:t> </a:t>
            </a:r>
            <a:r>
              <a:rPr sz="650" b="1" spc="-10" dirty="0">
                <a:solidFill>
                  <a:srgbClr val="00A86E"/>
                </a:solidFill>
                <a:latin typeface="Arial"/>
                <a:cs typeface="Arial"/>
              </a:rPr>
              <a:t>respectively,</a:t>
            </a:r>
            <a:endParaRPr sz="650">
              <a:latin typeface="Arial"/>
              <a:cs typeface="Arial"/>
            </a:endParaRPr>
          </a:p>
          <a:p>
            <a:pPr marL="203835">
              <a:lnSpc>
                <a:spcPct val="100000"/>
              </a:lnSpc>
              <a:spcBef>
                <a:spcPts val="85"/>
              </a:spcBef>
            </a:pPr>
            <a:r>
              <a:rPr sz="650" b="1" spc="-30" dirty="0">
                <a:solidFill>
                  <a:srgbClr val="00A86E"/>
                </a:solidFill>
                <a:latin typeface="Arial"/>
                <a:cs typeface="Arial"/>
              </a:rPr>
              <a:t>by</a:t>
            </a:r>
            <a:r>
              <a:rPr sz="650" b="1" spc="-45" dirty="0">
                <a:solidFill>
                  <a:srgbClr val="00A86E"/>
                </a:solidFill>
                <a:latin typeface="Arial"/>
                <a:cs typeface="Arial"/>
              </a:rPr>
              <a:t> </a:t>
            </a:r>
            <a:r>
              <a:rPr sz="650" b="1" spc="-20" dirty="0">
                <a:solidFill>
                  <a:srgbClr val="00A86E"/>
                </a:solidFill>
                <a:latin typeface="Arial"/>
                <a:cs typeface="Arial"/>
              </a:rPr>
              <a:t>2030</a:t>
            </a:r>
            <a:endParaRPr sz="650">
              <a:latin typeface="Arial"/>
              <a:cs typeface="Arial"/>
            </a:endParaRPr>
          </a:p>
        </p:txBody>
      </p:sp>
      <p:sp>
        <p:nvSpPr>
          <p:cNvPr id="90" name="object 90"/>
          <p:cNvSpPr/>
          <p:nvPr/>
        </p:nvSpPr>
        <p:spPr>
          <a:xfrm>
            <a:off x="8337804" y="5449823"/>
            <a:ext cx="1286510" cy="1367155"/>
          </a:xfrm>
          <a:custGeom>
            <a:avLst/>
            <a:gdLst/>
            <a:ahLst/>
            <a:cxnLst/>
            <a:rect l="l" t="t" r="r" b="b"/>
            <a:pathLst>
              <a:path w="1286509" h="1367154">
                <a:moveTo>
                  <a:pt x="1286256" y="1367028"/>
                </a:moveTo>
                <a:lnTo>
                  <a:pt x="0" y="1367028"/>
                </a:lnTo>
                <a:lnTo>
                  <a:pt x="0" y="0"/>
                </a:lnTo>
                <a:lnTo>
                  <a:pt x="1286256" y="0"/>
                </a:lnTo>
                <a:lnTo>
                  <a:pt x="1286256" y="1367028"/>
                </a:lnTo>
                <a:close/>
              </a:path>
            </a:pathLst>
          </a:custGeom>
          <a:solidFill>
            <a:srgbClr val="F2F9F4"/>
          </a:solidFill>
        </p:spPr>
        <p:txBody>
          <a:bodyPr wrap="square" lIns="0" tIns="0" rIns="0" bIns="0" rtlCol="0"/>
          <a:lstStyle/>
          <a:p>
            <a:endParaRPr/>
          </a:p>
        </p:txBody>
      </p:sp>
      <p:sp>
        <p:nvSpPr>
          <p:cNvPr id="91" name="object 91"/>
          <p:cNvSpPr txBox="1"/>
          <p:nvPr/>
        </p:nvSpPr>
        <p:spPr>
          <a:xfrm>
            <a:off x="8337804" y="3573780"/>
            <a:ext cx="1286510" cy="508000"/>
          </a:xfrm>
          <a:prstGeom prst="rect">
            <a:avLst/>
          </a:prstGeom>
          <a:solidFill>
            <a:srgbClr val="F2F9F4"/>
          </a:solidFill>
        </p:spPr>
        <p:txBody>
          <a:bodyPr vert="horz" wrap="square" lIns="0" tIns="64135" rIns="0" bIns="0" rtlCol="0">
            <a:spAutoFit/>
          </a:bodyPr>
          <a:lstStyle/>
          <a:p>
            <a:pPr marL="75565" marR="281305">
              <a:lnSpc>
                <a:spcPts val="1390"/>
              </a:lnSpc>
              <a:spcBef>
                <a:spcPts val="505"/>
              </a:spcBef>
            </a:pPr>
            <a:r>
              <a:rPr sz="1200" b="1" spc="-90" dirty="0">
                <a:solidFill>
                  <a:srgbClr val="00A86E"/>
                </a:solidFill>
                <a:latin typeface="Arial"/>
                <a:cs typeface="Arial"/>
              </a:rPr>
              <a:t>Circularity</a:t>
            </a:r>
            <a:r>
              <a:rPr sz="1200" b="1" spc="-55" dirty="0">
                <a:solidFill>
                  <a:srgbClr val="00A86E"/>
                </a:solidFill>
                <a:latin typeface="Arial"/>
                <a:cs typeface="Arial"/>
              </a:rPr>
              <a:t> and </a:t>
            </a:r>
            <a:r>
              <a:rPr sz="1200" b="1" spc="-10" dirty="0">
                <a:solidFill>
                  <a:srgbClr val="00A86E"/>
                </a:solidFill>
                <a:latin typeface="Arial"/>
                <a:cs typeface="Arial"/>
              </a:rPr>
              <a:t>Biodiversity</a:t>
            </a:r>
            <a:endParaRPr sz="1200">
              <a:latin typeface="Arial"/>
              <a:cs typeface="Arial"/>
            </a:endParaRPr>
          </a:p>
        </p:txBody>
      </p:sp>
      <p:grpSp>
        <p:nvGrpSpPr>
          <p:cNvPr id="92" name="object 92"/>
          <p:cNvGrpSpPr/>
          <p:nvPr/>
        </p:nvGrpSpPr>
        <p:grpSpPr>
          <a:xfrm>
            <a:off x="8409432" y="5551932"/>
            <a:ext cx="94615" cy="448309"/>
            <a:chOff x="8409432" y="5551932"/>
            <a:chExt cx="94615" cy="448309"/>
          </a:xfrm>
        </p:grpSpPr>
        <p:pic>
          <p:nvPicPr>
            <p:cNvPr id="93" name="object 93"/>
            <p:cNvPicPr/>
            <p:nvPr/>
          </p:nvPicPr>
          <p:blipFill>
            <a:blip r:embed="rId43" cstate="print"/>
            <a:stretch>
              <a:fillRect/>
            </a:stretch>
          </p:blipFill>
          <p:spPr>
            <a:xfrm>
              <a:off x="8409432" y="5551932"/>
              <a:ext cx="94487" cy="91439"/>
            </a:xfrm>
            <a:prstGeom prst="rect">
              <a:avLst/>
            </a:prstGeom>
          </p:spPr>
        </p:pic>
        <p:pic>
          <p:nvPicPr>
            <p:cNvPr id="94" name="object 94"/>
            <p:cNvPicPr/>
            <p:nvPr/>
          </p:nvPicPr>
          <p:blipFill>
            <a:blip r:embed="rId44" cstate="print"/>
            <a:stretch>
              <a:fillRect/>
            </a:stretch>
          </p:blipFill>
          <p:spPr>
            <a:xfrm>
              <a:off x="8409432" y="5905500"/>
              <a:ext cx="94487" cy="94487"/>
            </a:xfrm>
            <a:prstGeom prst="rect">
              <a:avLst/>
            </a:prstGeom>
          </p:spPr>
        </p:pic>
      </p:grpSp>
      <p:sp>
        <p:nvSpPr>
          <p:cNvPr id="95" name="object 95"/>
          <p:cNvSpPr txBox="1"/>
          <p:nvPr/>
        </p:nvSpPr>
        <p:spPr>
          <a:xfrm>
            <a:off x="8337804" y="5449823"/>
            <a:ext cx="1286510" cy="1367155"/>
          </a:xfrm>
          <a:prstGeom prst="rect">
            <a:avLst/>
          </a:prstGeom>
        </p:spPr>
        <p:txBody>
          <a:bodyPr vert="horz" wrap="square" lIns="0" tIns="85725" rIns="0" bIns="0" rtlCol="0">
            <a:spAutoFit/>
          </a:bodyPr>
          <a:lstStyle/>
          <a:p>
            <a:pPr marL="202565" marR="400685">
              <a:lnSpc>
                <a:spcPct val="110800"/>
              </a:lnSpc>
              <a:spcBef>
                <a:spcPts val="675"/>
              </a:spcBef>
            </a:pPr>
            <a:r>
              <a:rPr sz="600" b="1" spc="-50" dirty="0">
                <a:solidFill>
                  <a:srgbClr val="00A86E"/>
                </a:solidFill>
                <a:latin typeface="Arial"/>
                <a:cs typeface="Arial"/>
              </a:rPr>
              <a:t>100%</a:t>
            </a:r>
            <a:r>
              <a:rPr sz="600" b="1" spc="-70" dirty="0">
                <a:solidFill>
                  <a:srgbClr val="00A86E"/>
                </a:solidFill>
                <a:latin typeface="Arial"/>
                <a:cs typeface="Arial"/>
              </a:rPr>
              <a:t> </a:t>
            </a:r>
            <a:r>
              <a:rPr sz="600" b="1" spc="-40" dirty="0">
                <a:solidFill>
                  <a:srgbClr val="00A86E"/>
                </a:solidFill>
                <a:latin typeface="Arial"/>
                <a:cs typeface="Arial"/>
              </a:rPr>
              <a:t>recycling</a:t>
            </a:r>
            <a:r>
              <a:rPr sz="600" b="1" spc="30" dirty="0">
                <a:solidFill>
                  <a:srgbClr val="00A86E"/>
                </a:solidFill>
                <a:latin typeface="Arial"/>
                <a:cs typeface="Arial"/>
              </a:rPr>
              <a:t> </a:t>
            </a:r>
            <a:r>
              <a:rPr sz="600" b="1" spc="-10" dirty="0">
                <a:solidFill>
                  <a:srgbClr val="00A86E"/>
                </a:solidFill>
                <a:latin typeface="Arial"/>
                <a:cs typeface="Arial"/>
              </a:rPr>
              <a:t>of</a:t>
            </a:r>
            <a:r>
              <a:rPr sz="600" b="1" spc="-30" dirty="0">
                <a:solidFill>
                  <a:srgbClr val="00A86E"/>
                </a:solidFill>
                <a:latin typeface="Arial"/>
                <a:cs typeface="Arial"/>
              </a:rPr>
              <a:t> </a:t>
            </a:r>
            <a:r>
              <a:rPr sz="600" b="1" spc="-25" dirty="0">
                <a:solidFill>
                  <a:srgbClr val="00A86E"/>
                </a:solidFill>
                <a:latin typeface="Arial"/>
                <a:cs typeface="Arial"/>
              </a:rPr>
              <a:t>all</a:t>
            </a:r>
            <a:r>
              <a:rPr sz="600" b="1" spc="500" dirty="0">
                <a:solidFill>
                  <a:srgbClr val="00A86E"/>
                </a:solidFill>
                <a:latin typeface="Arial"/>
                <a:cs typeface="Arial"/>
              </a:rPr>
              <a:t> </a:t>
            </a:r>
            <a:r>
              <a:rPr sz="600" b="1" spc="-20" dirty="0">
                <a:solidFill>
                  <a:srgbClr val="00A86E"/>
                </a:solidFill>
                <a:latin typeface="Arial"/>
                <a:cs typeface="Arial"/>
              </a:rPr>
              <a:t>waste</a:t>
            </a:r>
            <a:r>
              <a:rPr sz="600" b="1" spc="-55" dirty="0">
                <a:solidFill>
                  <a:srgbClr val="00A86E"/>
                </a:solidFill>
                <a:latin typeface="Arial"/>
                <a:cs typeface="Arial"/>
              </a:rPr>
              <a:t> </a:t>
            </a:r>
            <a:r>
              <a:rPr sz="600" b="1" spc="-10" dirty="0">
                <a:solidFill>
                  <a:srgbClr val="00A86E"/>
                </a:solidFill>
                <a:latin typeface="Arial"/>
                <a:cs typeface="Arial"/>
              </a:rPr>
              <a:t>generated</a:t>
            </a:r>
            <a:r>
              <a:rPr sz="600" b="1" spc="500" dirty="0">
                <a:solidFill>
                  <a:srgbClr val="00A86E"/>
                </a:solidFill>
                <a:latin typeface="Arial"/>
                <a:cs typeface="Arial"/>
              </a:rPr>
              <a:t> </a:t>
            </a:r>
            <a:r>
              <a:rPr sz="600" b="1" spc="-40" dirty="0">
                <a:solidFill>
                  <a:srgbClr val="00A86E"/>
                </a:solidFill>
                <a:latin typeface="Arial"/>
                <a:cs typeface="Arial"/>
              </a:rPr>
              <a:t>from</a:t>
            </a:r>
            <a:r>
              <a:rPr sz="600" b="1" spc="-45" dirty="0">
                <a:solidFill>
                  <a:srgbClr val="00A86E"/>
                </a:solidFill>
                <a:latin typeface="Arial"/>
                <a:cs typeface="Arial"/>
              </a:rPr>
              <a:t> </a:t>
            </a:r>
            <a:r>
              <a:rPr sz="600" b="1" spc="-10" dirty="0">
                <a:solidFill>
                  <a:srgbClr val="00A86E"/>
                </a:solidFill>
                <a:latin typeface="Arial"/>
                <a:cs typeface="Arial"/>
              </a:rPr>
              <a:t>operations</a:t>
            </a:r>
            <a:endParaRPr sz="600">
              <a:latin typeface="Arial"/>
              <a:cs typeface="Arial"/>
            </a:endParaRPr>
          </a:p>
          <a:p>
            <a:pPr marL="202565" marR="190500">
              <a:lnSpc>
                <a:spcPct val="111700"/>
              </a:lnSpc>
              <a:spcBef>
                <a:spcPts val="385"/>
              </a:spcBef>
            </a:pPr>
            <a:r>
              <a:rPr sz="600" b="1" spc="-50" dirty="0">
                <a:solidFill>
                  <a:srgbClr val="00A86E"/>
                </a:solidFill>
                <a:latin typeface="Arial"/>
                <a:cs typeface="Arial"/>
              </a:rPr>
              <a:t>‘No</a:t>
            </a:r>
            <a:r>
              <a:rPr sz="600" b="1" spc="-70" dirty="0">
                <a:solidFill>
                  <a:srgbClr val="00A86E"/>
                </a:solidFill>
                <a:latin typeface="Arial"/>
                <a:cs typeface="Arial"/>
              </a:rPr>
              <a:t> </a:t>
            </a:r>
            <a:r>
              <a:rPr sz="600" b="1" spc="-25" dirty="0">
                <a:solidFill>
                  <a:srgbClr val="00A86E"/>
                </a:solidFill>
                <a:latin typeface="Arial"/>
                <a:cs typeface="Arial"/>
              </a:rPr>
              <a:t>net</a:t>
            </a:r>
            <a:r>
              <a:rPr sz="600" b="1" spc="-10" dirty="0">
                <a:solidFill>
                  <a:srgbClr val="00A86E"/>
                </a:solidFill>
                <a:latin typeface="Arial"/>
                <a:cs typeface="Arial"/>
              </a:rPr>
              <a:t> </a:t>
            </a:r>
            <a:r>
              <a:rPr sz="600" b="1" spc="-35" dirty="0">
                <a:solidFill>
                  <a:srgbClr val="00A86E"/>
                </a:solidFill>
                <a:latin typeface="Arial"/>
                <a:cs typeface="Arial"/>
              </a:rPr>
              <a:t>loss’</a:t>
            </a:r>
            <a:r>
              <a:rPr sz="600" b="1" spc="-45" dirty="0">
                <a:solidFill>
                  <a:srgbClr val="00A86E"/>
                </a:solidFill>
                <a:latin typeface="Arial"/>
                <a:cs typeface="Arial"/>
              </a:rPr>
              <a:t> </a:t>
            </a:r>
            <a:r>
              <a:rPr sz="600" b="1" spc="-10" dirty="0">
                <a:solidFill>
                  <a:srgbClr val="00A86E"/>
                </a:solidFill>
                <a:latin typeface="Arial"/>
                <a:cs typeface="Arial"/>
              </a:rPr>
              <a:t>of</a:t>
            </a:r>
            <a:r>
              <a:rPr sz="600" b="1" spc="-35" dirty="0">
                <a:solidFill>
                  <a:srgbClr val="00A86E"/>
                </a:solidFill>
                <a:latin typeface="Arial"/>
                <a:cs typeface="Arial"/>
              </a:rPr>
              <a:t> </a:t>
            </a:r>
            <a:r>
              <a:rPr sz="600" b="1" spc="-40" dirty="0">
                <a:solidFill>
                  <a:srgbClr val="00A86E"/>
                </a:solidFill>
                <a:latin typeface="Arial"/>
                <a:cs typeface="Arial"/>
              </a:rPr>
              <a:t>Biodiversity</a:t>
            </a:r>
            <a:r>
              <a:rPr sz="600" b="1" spc="500" dirty="0">
                <a:solidFill>
                  <a:srgbClr val="00A86E"/>
                </a:solidFill>
                <a:latin typeface="Arial"/>
                <a:cs typeface="Arial"/>
              </a:rPr>
              <a:t> </a:t>
            </a:r>
            <a:r>
              <a:rPr sz="600" b="1" spc="-30" dirty="0">
                <a:solidFill>
                  <a:srgbClr val="00A86E"/>
                </a:solidFill>
                <a:latin typeface="Arial"/>
                <a:cs typeface="Arial"/>
              </a:rPr>
              <a:t>by</a:t>
            </a:r>
            <a:r>
              <a:rPr sz="600" b="1" spc="-60" dirty="0">
                <a:solidFill>
                  <a:srgbClr val="00A86E"/>
                </a:solidFill>
                <a:latin typeface="Arial"/>
                <a:cs typeface="Arial"/>
              </a:rPr>
              <a:t> </a:t>
            </a:r>
            <a:r>
              <a:rPr sz="600" b="1" spc="-20" dirty="0">
                <a:solidFill>
                  <a:srgbClr val="00A86E"/>
                </a:solidFill>
                <a:latin typeface="Arial"/>
                <a:cs typeface="Arial"/>
              </a:rPr>
              <a:t>2030</a:t>
            </a:r>
            <a:endParaRPr sz="600">
              <a:latin typeface="Arial"/>
              <a:cs typeface="Arial"/>
            </a:endParaRPr>
          </a:p>
        </p:txBody>
      </p:sp>
      <p:sp>
        <p:nvSpPr>
          <p:cNvPr id="96" name="object 96"/>
          <p:cNvSpPr txBox="1"/>
          <p:nvPr/>
        </p:nvSpPr>
        <p:spPr>
          <a:xfrm>
            <a:off x="1858734" y="3305042"/>
            <a:ext cx="1158875" cy="208279"/>
          </a:xfrm>
          <a:prstGeom prst="rect">
            <a:avLst/>
          </a:prstGeom>
        </p:spPr>
        <p:txBody>
          <a:bodyPr vert="horz" wrap="square" lIns="0" tIns="12700" rIns="0" bIns="0" rtlCol="0">
            <a:spAutoFit/>
          </a:bodyPr>
          <a:lstStyle/>
          <a:p>
            <a:pPr marL="12700">
              <a:lnSpc>
                <a:spcPct val="100000"/>
              </a:lnSpc>
              <a:spcBef>
                <a:spcPts val="100"/>
              </a:spcBef>
            </a:pPr>
            <a:r>
              <a:rPr sz="1200" b="1" spc="-120" dirty="0">
                <a:solidFill>
                  <a:srgbClr val="014467"/>
                </a:solidFill>
                <a:latin typeface="Arial"/>
                <a:cs typeface="Arial"/>
              </a:rPr>
              <a:t>Our</a:t>
            </a:r>
            <a:r>
              <a:rPr sz="1200" b="1" spc="-180" dirty="0">
                <a:solidFill>
                  <a:srgbClr val="014467"/>
                </a:solidFill>
                <a:latin typeface="Arial"/>
                <a:cs typeface="Arial"/>
              </a:rPr>
              <a:t> </a:t>
            </a:r>
            <a:r>
              <a:rPr sz="1200" b="1" spc="-75" dirty="0">
                <a:solidFill>
                  <a:srgbClr val="014467"/>
                </a:solidFill>
                <a:latin typeface="Arial"/>
                <a:cs typeface="Arial"/>
              </a:rPr>
              <a:t>commitments</a:t>
            </a:r>
            <a:endParaRPr sz="1200">
              <a:latin typeface="Arial"/>
              <a:cs typeface="Arial"/>
            </a:endParaRPr>
          </a:p>
        </p:txBody>
      </p:sp>
      <p:pic>
        <p:nvPicPr>
          <p:cNvPr id="97" name="object 97"/>
          <p:cNvPicPr/>
          <p:nvPr/>
        </p:nvPicPr>
        <p:blipFill>
          <a:blip r:embed="rId45" cstate="print"/>
          <a:stretch>
            <a:fillRect/>
          </a:stretch>
        </p:blipFill>
        <p:spPr>
          <a:xfrm>
            <a:off x="1866900" y="4076700"/>
            <a:ext cx="1296924" cy="1379219"/>
          </a:xfrm>
          <a:prstGeom prst="rect">
            <a:avLst/>
          </a:prstGeom>
        </p:spPr>
      </p:pic>
      <p:pic>
        <p:nvPicPr>
          <p:cNvPr id="98" name="object 98"/>
          <p:cNvPicPr/>
          <p:nvPr/>
        </p:nvPicPr>
        <p:blipFill>
          <a:blip r:embed="rId46" cstate="print"/>
          <a:stretch>
            <a:fillRect/>
          </a:stretch>
        </p:blipFill>
        <p:spPr>
          <a:xfrm>
            <a:off x="3305555" y="4076700"/>
            <a:ext cx="1296924" cy="1379219"/>
          </a:xfrm>
          <a:prstGeom prst="rect">
            <a:avLst/>
          </a:prstGeom>
        </p:spPr>
      </p:pic>
      <p:pic>
        <p:nvPicPr>
          <p:cNvPr id="99" name="object 99"/>
          <p:cNvPicPr/>
          <p:nvPr/>
        </p:nvPicPr>
        <p:blipFill>
          <a:blip r:embed="rId47" cstate="print"/>
          <a:stretch>
            <a:fillRect/>
          </a:stretch>
        </p:blipFill>
        <p:spPr>
          <a:xfrm>
            <a:off x="5454396" y="4076700"/>
            <a:ext cx="1296923" cy="1379219"/>
          </a:xfrm>
          <a:prstGeom prst="rect">
            <a:avLst/>
          </a:prstGeom>
        </p:spPr>
      </p:pic>
      <p:pic>
        <p:nvPicPr>
          <p:cNvPr id="100" name="object 100"/>
          <p:cNvPicPr/>
          <p:nvPr/>
        </p:nvPicPr>
        <p:blipFill>
          <a:blip r:embed="rId48" cstate="print"/>
          <a:stretch>
            <a:fillRect/>
          </a:stretch>
        </p:blipFill>
        <p:spPr>
          <a:xfrm>
            <a:off x="6891528" y="4076700"/>
            <a:ext cx="1296923" cy="1379219"/>
          </a:xfrm>
          <a:prstGeom prst="rect">
            <a:avLst/>
          </a:prstGeom>
        </p:spPr>
      </p:pic>
      <p:pic>
        <p:nvPicPr>
          <p:cNvPr id="101" name="object 101"/>
          <p:cNvPicPr/>
          <p:nvPr/>
        </p:nvPicPr>
        <p:blipFill>
          <a:blip r:embed="rId49" cstate="print"/>
          <a:stretch>
            <a:fillRect/>
          </a:stretch>
        </p:blipFill>
        <p:spPr>
          <a:xfrm>
            <a:off x="8334755" y="4076700"/>
            <a:ext cx="1292351" cy="1379219"/>
          </a:xfrm>
          <a:prstGeom prst="rect">
            <a:avLst/>
          </a:prstGeom>
        </p:spPr>
      </p:pic>
      <p:grpSp>
        <p:nvGrpSpPr>
          <p:cNvPr id="102" name="object 102"/>
          <p:cNvGrpSpPr/>
          <p:nvPr/>
        </p:nvGrpSpPr>
        <p:grpSpPr>
          <a:xfrm>
            <a:off x="5935979" y="1624583"/>
            <a:ext cx="96520" cy="535305"/>
            <a:chOff x="5935979" y="1624583"/>
            <a:chExt cx="96520" cy="535305"/>
          </a:xfrm>
        </p:grpSpPr>
        <p:pic>
          <p:nvPicPr>
            <p:cNvPr id="103" name="object 103"/>
            <p:cNvPicPr/>
            <p:nvPr/>
          </p:nvPicPr>
          <p:blipFill>
            <a:blip r:embed="rId50" cstate="print"/>
            <a:stretch>
              <a:fillRect/>
            </a:stretch>
          </p:blipFill>
          <p:spPr>
            <a:xfrm>
              <a:off x="5935979" y="1624583"/>
              <a:ext cx="96012" cy="94487"/>
            </a:xfrm>
            <a:prstGeom prst="rect">
              <a:avLst/>
            </a:prstGeom>
          </p:spPr>
        </p:pic>
        <p:pic>
          <p:nvPicPr>
            <p:cNvPr id="104" name="object 104"/>
            <p:cNvPicPr/>
            <p:nvPr/>
          </p:nvPicPr>
          <p:blipFill>
            <a:blip r:embed="rId51" cstate="print"/>
            <a:stretch>
              <a:fillRect/>
            </a:stretch>
          </p:blipFill>
          <p:spPr>
            <a:xfrm>
              <a:off x="5935979" y="2060448"/>
              <a:ext cx="96012" cy="99059"/>
            </a:xfrm>
            <a:prstGeom prst="rect">
              <a:avLst/>
            </a:prstGeom>
          </p:spPr>
        </p:pic>
      </p:grpSp>
      <p:pic>
        <p:nvPicPr>
          <p:cNvPr id="105" name="object 105"/>
          <p:cNvPicPr/>
          <p:nvPr/>
        </p:nvPicPr>
        <p:blipFill>
          <a:blip r:embed="rId52" cstate="print"/>
          <a:stretch>
            <a:fillRect/>
          </a:stretch>
        </p:blipFill>
        <p:spPr>
          <a:xfrm>
            <a:off x="9078467" y="330708"/>
            <a:ext cx="960120" cy="4033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330707"/>
            <a:ext cx="4052570" cy="727075"/>
          </a:xfrm>
          <a:custGeom>
            <a:avLst/>
            <a:gdLst/>
            <a:ahLst/>
            <a:cxnLst/>
            <a:rect l="l" t="t" r="r" b="b"/>
            <a:pathLst>
              <a:path w="4052570" h="727075">
                <a:moveTo>
                  <a:pt x="2982455" y="408432"/>
                </a:moveTo>
                <a:lnTo>
                  <a:pt x="2916923" y="416052"/>
                </a:lnTo>
                <a:lnTo>
                  <a:pt x="2846819" y="423672"/>
                </a:lnTo>
                <a:lnTo>
                  <a:pt x="2776715" y="429768"/>
                </a:lnTo>
                <a:lnTo>
                  <a:pt x="2639555" y="438912"/>
                </a:lnTo>
                <a:lnTo>
                  <a:pt x="2570975" y="441960"/>
                </a:lnTo>
                <a:lnTo>
                  <a:pt x="2435339" y="445008"/>
                </a:lnTo>
                <a:lnTo>
                  <a:pt x="2301227" y="445008"/>
                </a:lnTo>
                <a:lnTo>
                  <a:pt x="2168639" y="441960"/>
                </a:lnTo>
                <a:lnTo>
                  <a:pt x="2103107" y="438912"/>
                </a:lnTo>
                <a:lnTo>
                  <a:pt x="1973567" y="431292"/>
                </a:lnTo>
                <a:lnTo>
                  <a:pt x="1845551" y="419100"/>
                </a:lnTo>
                <a:lnTo>
                  <a:pt x="1720583" y="406908"/>
                </a:lnTo>
                <a:lnTo>
                  <a:pt x="1598663" y="391668"/>
                </a:lnTo>
                <a:lnTo>
                  <a:pt x="1478267" y="373380"/>
                </a:lnTo>
                <a:lnTo>
                  <a:pt x="1360919" y="353568"/>
                </a:lnTo>
                <a:lnTo>
                  <a:pt x="1246619" y="332232"/>
                </a:lnTo>
                <a:lnTo>
                  <a:pt x="1135367" y="309372"/>
                </a:lnTo>
                <a:lnTo>
                  <a:pt x="1027163" y="284988"/>
                </a:lnTo>
                <a:lnTo>
                  <a:pt x="922007" y="260604"/>
                </a:lnTo>
                <a:lnTo>
                  <a:pt x="821423" y="233172"/>
                </a:lnTo>
                <a:lnTo>
                  <a:pt x="723900" y="207264"/>
                </a:lnTo>
                <a:lnTo>
                  <a:pt x="630923" y="179832"/>
                </a:lnTo>
                <a:lnTo>
                  <a:pt x="661416" y="192024"/>
                </a:lnTo>
                <a:lnTo>
                  <a:pt x="310883" y="77724"/>
                </a:lnTo>
                <a:lnTo>
                  <a:pt x="112763" y="0"/>
                </a:lnTo>
                <a:lnTo>
                  <a:pt x="0" y="0"/>
                </a:lnTo>
                <a:lnTo>
                  <a:pt x="0" y="623316"/>
                </a:lnTo>
                <a:lnTo>
                  <a:pt x="672071" y="726948"/>
                </a:lnTo>
                <a:lnTo>
                  <a:pt x="2375903" y="641604"/>
                </a:lnTo>
                <a:lnTo>
                  <a:pt x="2982455" y="408432"/>
                </a:lnTo>
                <a:close/>
              </a:path>
              <a:path w="4052570" h="727075">
                <a:moveTo>
                  <a:pt x="3267456" y="365772"/>
                </a:moveTo>
                <a:lnTo>
                  <a:pt x="3107436" y="381012"/>
                </a:lnTo>
                <a:lnTo>
                  <a:pt x="3032760" y="390156"/>
                </a:lnTo>
                <a:lnTo>
                  <a:pt x="2982468" y="408444"/>
                </a:lnTo>
                <a:lnTo>
                  <a:pt x="3057144" y="399300"/>
                </a:lnTo>
                <a:lnTo>
                  <a:pt x="3197352" y="377964"/>
                </a:lnTo>
                <a:lnTo>
                  <a:pt x="3267456" y="365772"/>
                </a:lnTo>
                <a:close/>
              </a:path>
              <a:path w="4052570" h="727075">
                <a:moveTo>
                  <a:pt x="4052316" y="12"/>
                </a:moveTo>
                <a:lnTo>
                  <a:pt x="4038600" y="12"/>
                </a:lnTo>
                <a:lnTo>
                  <a:pt x="4038600" y="1536"/>
                </a:lnTo>
                <a:lnTo>
                  <a:pt x="3979164" y="16776"/>
                </a:lnTo>
                <a:lnTo>
                  <a:pt x="3913632" y="35064"/>
                </a:lnTo>
                <a:lnTo>
                  <a:pt x="3840480" y="51828"/>
                </a:lnTo>
                <a:lnTo>
                  <a:pt x="3759708" y="67068"/>
                </a:lnTo>
                <a:lnTo>
                  <a:pt x="3671316" y="82308"/>
                </a:lnTo>
                <a:lnTo>
                  <a:pt x="3625596" y="88404"/>
                </a:lnTo>
                <a:lnTo>
                  <a:pt x="3576828" y="96024"/>
                </a:lnTo>
                <a:lnTo>
                  <a:pt x="3528060" y="100596"/>
                </a:lnTo>
                <a:lnTo>
                  <a:pt x="3476244" y="106692"/>
                </a:lnTo>
                <a:lnTo>
                  <a:pt x="3424428" y="111264"/>
                </a:lnTo>
                <a:lnTo>
                  <a:pt x="3314687" y="117360"/>
                </a:lnTo>
                <a:lnTo>
                  <a:pt x="3198876" y="120408"/>
                </a:lnTo>
                <a:lnTo>
                  <a:pt x="3139440" y="118884"/>
                </a:lnTo>
                <a:lnTo>
                  <a:pt x="3078480" y="118884"/>
                </a:lnTo>
                <a:lnTo>
                  <a:pt x="3015983" y="115836"/>
                </a:lnTo>
                <a:lnTo>
                  <a:pt x="2887980" y="106692"/>
                </a:lnTo>
                <a:lnTo>
                  <a:pt x="2822448" y="100596"/>
                </a:lnTo>
                <a:lnTo>
                  <a:pt x="2755379" y="92976"/>
                </a:lnTo>
                <a:lnTo>
                  <a:pt x="2680716" y="82308"/>
                </a:lnTo>
                <a:lnTo>
                  <a:pt x="2618232" y="71640"/>
                </a:lnTo>
                <a:lnTo>
                  <a:pt x="2548128" y="59448"/>
                </a:lnTo>
                <a:lnTo>
                  <a:pt x="2404859" y="28968"/>
                </a:lnTo>
                <a:lnTo>
                  <a:pt x="2331720" y="10680"/>
                </a:lnTo>
                <a:lnTo>
                  <a:pt x="2298179" y="12"/>
                </a:lnTo>
                <a:lnTo>
                  <a:pt x="701040" y="12"/>
                </a:lnTo>
                <a:lnTo>
                  <a:pt x="1415796" y="233184"/>
                </a:lnTo>
                <a:lnTo>
                  <a:pt x="1453896" y="248424"/>
                </a:lnTo>
                <a:lnTo>
                  <a:pt x="2409444" y="385584"/>
                </a:lnTo>
                <a:lnTo>
                  <a:pt x="3028188" y="388620"/>
                </a:lnTo>
                <a:lnTo>
                  <a:pt x="3032760" y="390144"/>
                </a:lnTo>
                <a:lnTo>
                  <a:pt x="4052316" y="12"/>
                </a:lnTo>
                <a:close/>
              </a:path>
            </a:pathLst>
          </a:custGeom>
          <a:solidFill>
            <a:srgbClr val="F0F0F0"/>
          </a:solidFill>
        </p:spPr>
        <p:txBody>
          <a:bodyPr wrap="square" lIns="0" tIns="0" rIns="0" bIns="0" rtlCol="0"/>
          <a:lstStyle/>
          <a:p>
            <a:endParaRPr/>
          </a:p>
        </p:txBody>
      </p:sp>
      <p:grpSp>
        <p:nvGrpSpPr>
          <p:cNvPr id="3" name="object 3"/>
          <p:cNvGrpSpPr/>
          <p:nvPr/>
        </p:nvGrpSpPr>
        <p:grpSpPr>
          <a:xfrm>
            <a:off x="4858511" y="2295144"/>
            <a:ext cx="7620" cy="3819525"/>
            <a:chOff x="4858511" y="2295144"/>
            <a:chExt cx="7620" cy="3819525"/>
          </a:xfrm>
        </p:grpSpPr>
        <p:sp>
          <p:nvSpPr>
            <p:cNvPr id="4" name="object 4"/>
            <p:cNvSpPr/>
            <p:nvPr/>
          </p:nvSpPr>
          <p:spPr>
            <a:xfrm>
              <a:off x="4858512" y="2295156"/>
              <a:ext cx="7620" cy="1160145"/>
            </a:xfrm>
            <a:custGeom>
              <a:avLst/>
              <a:gdLst/>
              <a:ahLst/>
              <a:cxnLst/>
              <a:rect l="l" t="t" r="r" b="b"/>
              <a:pathLst>
                <a:path w="7620" h="1160145">
                  <a:moveTo>
                    <a:pt x="7620" y="1152144"/>
                  </a:moveTo>
                  <a:lnTo>
                    <a:pt x="0" y="1152144"/>
                  </a:lnTo>
                  <a:lnTo>
                    <a:pt x="0" y="1159764"/>
                  </a:lnTo>
                  <a:lnTo>
                    <a:pt x="7620" y="1159764"/>
                  </a:lnTo>
                  <a:lnTo>
                    <a:pt x="7620" y="1152144"/>
                  </a:lnTo>
                  <a:close/>
                </a:path>
                <a:path w="7620" h="1160145">
                  <a:moveTo>
                    <a:pt x="7620" y="1139952"/>
                  </a:moveTo>
                  <a:lnTo>
                    <a:pt x="0" y="1139952"/>
                  </a:lnTo>
                  <a:lnTo>
                    <a:pt x="0" y="1146048"/>
                  </a:lnTo>
                  <a:lnTo>
                    <a:pt x="7620" y="1146048"/>
                  </a:lnTo>
                  <a:lnTo>
                    <a:pt x="7620" y="1139952"/>
                  </a:lnTo>
                  <a:close/>
                </a:path>
                <a:path w="7620" h="1160145">
                  <a:moveTo>
                    <a:pt x="7620" y="1127747"/>
                  </a:moveTo>
                  <a:lnTo>
                    <a:pt x="0" y="1127747"/>
                  </a:lnTo>
                  <a:lnTo>
                    <a:pt x="0" y="1133843"/>
                  </a:lnTo>
                  <a:lnTo>
                    <a:pt x="7620" y="1133843"/>
                  </a:lnTo>
                  <a:lnTo>
                    <a:pt x="7620" y="1127747"/>
                  </a:lnTo>
                  <a:close/>
                </a:path>
                <a:path w="7620" h="1160145">
                  <a:moveTo>
                    <a:pt x="7620" y="1115555"/>
                  </a:moveTo>
                  <a:lnTo>
                    <a:pt x="0" y="1115555"/>
                  </a:lnTo>
                  <a:lnTo>
                    <a:pt x="0" y="1121651"/>
                  </a:lnTo>
                  <a:lnTo>
                    <a:pt x="7620" y="1121651"/>
                  </a:lnTo>
                  <a:lnTo>
                    <a:pt x="7620" y="1115555"/>
                  </a:lnTo>
                  <a:close/>
                </a:path>
                <a:path w="7620" h="1160145">
                  <a:moveTo>
                    <a:pt x="7620" y="1101839"/>
                  </a:moveTo>
                  <a:lnTo>
                    <a:pt x="0" y="1101839"/>
                  </a:lnTo>
                  <a:lnTo>
                    <a:pt x="0" y="1107935"/>
                  </a:lnTo>
                  <a:lnTo>
                    <a:pt x="7620" y="1107935"/>
                  </a:lnTo>
                  <a:lnTo>
                    <a:pt x="7620" y="1101839"/>
                  </a:lnTo>
                  <a:close/>
                </a:path>
                <a:path w="7620" h="1160145">
                  <a:moveTo>
                    <a:pt x="7620" y="1089647"/>
                  </a:moveTo>
                  <a:lnTo>
                    <a:pt x="0" y="1089647"/>
                  </a:lnTo>
                  <a:lnTo>
                    <a:pt x="0" y="1095743"/>
                  </a:lnTo>
                  <a:lnTo>
                    <a:pt x="7620" y="1095743"/>
                  </a:lnTo>
                  <a:lnTo>
                    <a:pt x="7620" y="1089647"/>
                  </a:lnTo>
                  <a:close/>
                </a:path>
                <a:path w="7620" h="1160145">
                  <a:moveTo>
                    <a:pt x="7620" y="1077455"/>
                  </a:moveTo>
                  <a:lnTo>
                    <a:pt x="0" y="1077455"/>
                  </a:lnTo>
                  <a:lnTo>
                    <a:pt x="0" y="1083551"/>
                  </a:lnTo>
                  <a:lnTo>
                    <a:pt x="7620" y="1083551"/>
                  </a:lnTo>
                  <a:lnTo>
                    <a:pt x="7620" y="1077455"/>
                  </a:lnTo>
                  <a:close/>
                </a:path>
                <a:path w="7620" h="1160145">
                  <a:moveTo>
                    <a:pt x="7620" y="1063739"/>
                  </a:moveTo>
                  <a:lnTo>
                    <a:pt x="0" y="1063739"/>
                  </a:lnTo>
                  <a:lnTo>
                    <a:pt x="0" y="1069835"/>
                  </a:lnTo>
                  <a:lnTo>
                    <a:pt x="7620" y="1069835"/>
                  </a:lnTo>
                  <a:lnTo>
                    <a:pt x="7620" y="1063739"/>
                  </a:lnTo>
                  <a:close/>
                </a:path>
                <a:path w="7620" h="1160145">
                  <a:moveTo>
                    <a:pt x="7620" y="1051547"/>
                  </a:moveTo>
                  <a:lnTo>
                    <a:pt x="0" y="1051547"/>
                  </a:lnTo>
                  <a:lnTo>
                    <a:pt x="0" y="1057643"/>
                  </a:lnTo>
                  <a:lnTo>
                    <a:pt x="7620" y="1057643"/>
                  </a:lnTo>
                  <a:lnTo>
                    <a:pt x="7620" y="1051547"/>
                  </a:lnTo>
                  <a:close/>
                </a:path>
                <a:path w="7620" h="1160145">
                  <a:moveTo>
                    <a:pt x="7620" y="1039355"/>
                  </a:moveTo>
                  <a:lnTo>
                    <a:pt x="0" y="1039355"/>
                  </a:lnTo>
                  <a:lnTo>
                    <a:pt x="0" y="1045451"/>
                  </a:lnTo>
                  <a:lnTo>
                    <a:pt x="7620" y="1045451"/>
                  </a:lnTo>
                  <a:lnTo>
                    <a:pt x="7620" y="1039355"/>
                  </a:lnTo>
                  <a:close/>
                </a:path>
                <a:path w="7620" h="1160145">
                  <a:moveTo>
                    <a:pt x="7620" y="1025652"/>
                  </a:moveTo>
                  <a:lnTo>
                    <a:pt x="0" y="1025652"/>
                  </a:lnTo>
                  <a:lnTo>
                    <a:pt x="0" y="1031748"/>
                  </a:lnTo>
                  <a:lnTo>
                    <a:pt x="7620" y="1031748"/>
                  </a:lnTo>
                  <a:lnTo>
                    <a:pt x="7620" y="1025652"/>
                  </a:lnTo>
                  <a:close/>
                </a:path>
                <a:path w="7620" h="1160145">
                  <a:moveTo>
                    <a:pt x="7620" y="1013460"/>
                  </a:moveTo>
                  <a:lnTo>
                    <a:pt x="0" y="1013460"/>
                  </a:lnTo>
                  <a:lnTo>
                    <a:pt x="0" y="1019556"/>
                  </a:lnTo>
                  <a:lnTo>
                    <a:pt x="7620" y="1019556"/>
                  </a:lnTo>
                  <a:lnTo>
                    <a:pt x="7620" y="1013460"/>
                  </a:lnTo>
                  <a:close/>
                </a:path>
                <a:path w="7620" h="1160145">
                  <a:moveTo>
                    <a:pt x="7620" y="1001268"/>
                  </a:moveTo>
                  <a:lnTo>
                    <a:pt x="0" y="1001268"/>
                  </a:lnTo>
                  <a:lnTo>
                    <a:pt x="0" y="1007364"/>
                  </a:lnTo>
                  <a:lnTo>
                    <a:pt x="7620" y="1007364"/>
                  </a:lnTo>
                  <a:lnTo>
                    <a:pt x="7620" y="1001268"/>
                  </a:lnTo>
                  <a:close/>
                </a:path>
                <a:path w="7620" h="1160145">
                  <a:moveTo>
                    <a:pt x="7620" y="987552"/>
                  </a:moveTo>
                  <a:lnTo>
                    <a:pt x="0" y="987552"/>
                  </a:lnTo>
                  <a:lnTo>
                    <a:pt x="0" y="995172"/>
                  </a:lnTo>
                  <a:lnTo>
                    <a:pt x="7620" y="995172"/>
                  </a:lnTo>
                  <a:lnTo>
                    <a:pt x="7620" y="987552"/>
                  </a:lnTo>
                  <a:close/>
                </a:path>
                <a:path w="7620" h="1160145">
                  <a:moveTo>
                    <a:pt x="7620" y="975347"/>
                  </a:moveTo>
                  <a:lnTo>
                    <a:pt x="0" y="975347"/>
                  </a:lnTo>
                  <a:lnTo>
                    <a:pt x="0" y="981443"/>
                  </a:lnTo>
                  <a:lnTo>
                    <a:pt x="7620" y="981443"/>
                  </a:lnTo>
                  <a:lnTo>
                    <a:pt x="7620" y="975347"/>
                  </a:lnTo>
                  <a:close/>
                </a:path>
                <a:path w="7620" h="1160145">
                  <a:moveTo>
                    <a:pt x="7620" y="963155"/>
                  </a:moveTo>
                  <a:lnTo>
                    <a:pt x="0" y="963155"/>
                  </a:lnTo>
                  <a:lnTo>
                    <a:pt x="0" y="969251"/>
                  </a:lnTo>
                  <a:lnTo>
                    <a:pt x="7620" y="969251"/>
                  </a:lnTo>
                  <a:lnTo>
                    <a:pt x="7620" y="963155"/>
                  </a:lnTo>
                  <a:close/>
                </a:path>
                <a:path w="7620" h="1160145">
                  <a:moveTo>
                    <a:pt x="7620" y="949439"/>
                  </a:moveTo>
                  <a:lnTo>
                    <a:pt x="0" y="949439"/>
                  </a:lnTo>
                  <a:lnTo>
                    <a:pt x="0" y="957059"/>
                  </a:lnTo>
                  <a:lnTo>
                    <a:pt x="7620" y="957059"/>
                  </a:lnTo>
                  <a:lnTo>
                    <a:pt x="7620" y="949439"/>
                  </a:lnTo>
                  <a:close/>
                </a:path>
                <a:path w="7620" h="1160145">
                  <a:moveTo>
                    <a:pt x="7620" y="937247"/>
                  </a:moveTo>
                  <a:lnTo>
                    <a:pt x="0" y="937247"/>
                  </a:lnTo>
                  <a:lnTo>
                    <a:pt x="0" y="943343"/>
                  </a:lnTo>
                  <a:lnTo>
                    <a:pt x="7620" y="943343"/>
                  </a:lnTo>
                  <a:lnTo>
                    <a:pt x="7620" y="937247"/>
                  </a:lnTo>
                  <a:close/>
                </a:path>
                <a:path w="7620" h="1160145">
                  <a:moveTo>
                    <a:pt x="7620" y="925055"/>
                  </a:moveTo>
                  <a:lnTo>
                    <a:pt x="0" y="925055"/>
                  </a:lnTo>
                  <a:lnTo>
                    <a:pt x="0" y="931151"/>
                  </a:lnTo>
                  <a:lnTo>
                    <a:pt x="7620" y="931151"/>
                  </a:lnTo>
                  <a:lnTo>
                    <a:pt x="7620" y="925055"/>
                  </a:lnTo>
                  <a:close/>
                </a:path>
                <a:path w="7620" h="1160145">
                  <a:moveTo>
                    <a:pt x="7620" y="912863"/>
                  </a:moveTo>
                  <a:lnTo>
                    <a:pt x="0" y="912863"/>
                  </a:lnTo>
                  <a:lnTo>
                    <a:pt x="0" y="918959"/>
                  </a:lnTo>
                  <a:lnTo>
                    <a:pt x="7620" y="918959"/>
                  </a:lnTo>
                  <a:lnTo>
                    <a:pt x="7620" y="912863"/>
                  </a:lnTo>
                  <a:close/>
                </a:path>
                <a:path w="7620" h="1160145">
                  <a:moveTo>
                    <a:pt x="7620" y="899147"/>
                  </a:moveTo>
                  <a:lnTo>
                    <a:pt x="0" y="899147"/>
                  </a:lnTo>
                  <a:lnTo>
                    <a:pt x="0" y="905243"/>
                  </a:lnTo>
                  <a:lnTo>
                    <a:pt x="7620" y="905243"/>
                  </a:lnTo>
                  <a:lnTo>
                    <a:pt x="7620" y="899147"/>
                  </a:lnTo>
                  <a:close/>
                </a:path>
                <a:path w="7620" h="1160145">
                  <a:moveTo>
                    <a:pt x="7620" y="886955"/>
                  </a:moveTo>
                  <a:lnTo>
                    <a:pt x="0" y="886955"/>
                  </a:lnTo>
                  <a:lnTo>
                    <a:pt x="0" y="893051"/>
                  </a:lnTo>
                  <a:lnTo>
                    <a:pt x="7620" y="893051"/>
                  </a:lnTo>
                  <a:lnTo>
                    <a:pt x="7620" y="886955"/>
                  </a:lnTo>
                  <a:close/>
                </a:path>
                <a:path w="7620" h="1160145">
                  <a:moveTo>
                    <a:pt x="7620" y="874763"/>
                  </a:moveTo>
                  <a:lnTo>
                    <a:pt x="0" y="874763"/>
                  </a:lnTo>
                  <a:lnTo>
                    <a:pt x="0" y="880859"/>
                  </a:lnTo>
                  <a:lnTo>
                    <a:pt x="7620" y="880859"/>
                  </a:lnTo>
                  <a:lnTo>
                    <a:pt x="7620" y="874763"/>
                  </a:lnTo>
                  <a:close/>
                </a:path>
                <a:path w="7620" h="1160145">
                  <a:moveTo>
                    <a:pt x="7620" y="861047"/>
                  </a:moveTo>
                  <a:lnTo>
                    <a:pt x="0" y="861047"/>
                  </a:lnTo>
                  <a:lnTo>
                    <a:pt x="0" y="867143"/>
                  </a:lnTo>
                  <a:lnTo>
                    <a:pt x="7620" y="867143"/>
                  </a:lnTo>
                  <a:lnTo>
                    <a:pt x="7620" y="861047"/>
                  </a:lnTo>
                  <a:close/>
                </a:path>
                <a:path w="7620" h="1160145">
                  <a:moveTo>
                    <a:pt x="7620" y="848855"/>
                  </a:moveTo>
                  <a:lnTo>
                    <a:pt x="0" y="848855"/>
                  </a:lnTo>
                  <a:lnTo>
                    <a:pt x="0" y="854951"/>
                  </a:lnTo>
                  <a:lnTo>
                    <a:pt x="7620" y="854951"/>
                  </a:lnTo>
                  <a:lnTo>
                    <a:pt x="7620" y="848855"/>
                  </a:lnTo>
                  <a:close/>
                </a:path>
                <a:path w="7620" h="1160145">
                  <a:moveTo>
                    <a:pt x="7620" y="836663"/>
                  </a:moveTo>
                  <a:lnTo>
                    <a:pt x="0" y="836663"/>
                  </a:lnTo>
                  <a:lnTo>
                    <a:pt x="0" y="842759"/>
                  </a:lnTo>
                  <a:lnTo>
                    <a:pt x="7620" y="842759"/>
                  </a:lnTo>
                  <a:lnTo>
                    <a:pt x="7620" y="836663"/>
                  </a:lnTo>
                  <a:close/>
                </a:path>
                <a:path w="7620" h="1160145">
                  <a:moveTo>
                    <a:pt x="7620" y="822947"/>
                  </a:moveTo>
                  <a:lnTo>
                    <a:pt x="0" y="822947"/>
                  </a:lnTo>
                  <a:lnTo>
                    <a:pt x="0" y="829043"/>
                  </a:lnTo>
                  <a:lnTo>
                    <a:pt x="7620" y="829043"/>
                  </a:lnTo>
                  <a:lnTo>
                    <a:pt x="7620" y="822947"/>
                  </a:lnTo>
                  <a:close/>
                </a:path>
                <a:path w="7620" h="1160145">
                  <a:moveTo>
                    <a:pt x="7620" y="810755"/>
                  </a:moveTo>
                  <a:lnTo>
                    <a:pt x="0" y="810755"/>
                  </a:lnTo>
                  <a:lnTo>
                    <a:pt x="0" y="816851"/>
                  </a:lnTo>
                  <a:lnTo>
                    <a:pt x="7620" y="816851"/>
                  </a:lnTo>
                  <a:lnTo>
                    <a:pt x="7620" y="810755"/>
                  </a:lnTo>
                  <a:close/>
                </a:path>
                <a:path w="7620" h="1160145">
                  <a:moveTo>
                    <a:pt x="7620" y="798563"/>
                  </a:moveTo>
                  <a:lnTo>
                    <a:pt x="0" y="798563"/>
                  </a:lnTo>
                  <a:lnTo>
                    <a:pt x="0" y="804659"/>
                  </a:lnTo>
                  <a:lnTo>
                    <a:pt x="7620" y="804659"/>
                  </a:lnTo>
                  <a:lnTo>
                    <a:pt x="7620" y="798563"/>
                  </a:lnTo>
                  <a:close/>
                </a:path>
                <a:path w="7620" h="1160145">
                  <a:moveTo>
                    <a:pt x="7620" y="784847"/>
                  </a:moveTo>
                  <a:lnTo>
                    <a:pt x="0" y="784847"/>
                  </a:lnTo>
                  <a:lnTo>
                    <a:pt x="0" y="792467"/>
                  </a:lnTo>
                  <a:lnTo>
                    <a:pt x="7620" y="792467"/>
                  </a:lnTo>
                  <a:lnTo>
                    <a:pt x="7620" y="784847"/>
                  </a:lnTo>
                  <a:close/>
                </a:path>
                <a:path w="7620" h="1160145">
                  <a:moveTo>
                    <a:pt x="7620" y="772655"/>
                  </a:moveTo>
                  <a:lnTo>
                    <a:pt x="0" y="772655"/>
                  </a:lnTo>
                  <a:lnTo>
                    <a:pt x="0" y="778751"/>
                  </a:lnTo>
                  <a:lnTo>
                    <a:pt x="7620" y="778751"/>
                  </a:lnTo>
                  <a:lnTo>
                    <a:pt x="7620" y="772655"/>
                  </a:lnTo>
                  <a:close/>
                </a:path>
                <a:path w="7620" h="1160145">
                  <a:moveTo>
                    <a:pt x="7620" y="760463"/>
                  </a:moveTo>
                  <a:lnTo>
                    <a:pt x="0" y="760463"/>
                  </a:lnTo>
                  <a:lnTo>
                    <a:pt x="0" y="766559"/>
                  </a:lnTo>
                  <a:lnTo>
                    <a:pt x="7620" y="766559"/>
                  </a:lnTo>
                  <a:lnTo>
                    <a:pt x="7620" y="760463"/>
                  </a:lnTo>
                  <a:close/>
                </a:path>
                <a:path w="7620" h="1160145">
                  <a:moveTo>
                    <a:pt x="7620" y="746747"/>
                  </a:moveTo>
                  <a:lnTo>
                    <a:pt x="0" y="746747"/>
                  </a:lnTo>
                  <a:lnTo>
                    <a:pt x="0" y="754367"/>
                  </a:lnTo>
                  <a:lnTo>
                    <a:pt x="7620" y="754367"/>
                  </a:lnTo>
                  <a:lnTo>
                    <a:pt x="7620" y="746747"/>
                  </a:lnTo>
                  <a:close/>
                </a:path>
                <a:path w="7620" h="1160145">
                  <a:moveTo>
                    <a:pt x="7620" y="734555"/>
                  </a:moveTo>
                  <a:lnTo>
                    <a:pt x="0" y="734555"/>
                  </a:lnTo>
                  <a:lnTo>
                    <a:pt x="0" y="740651"/>
                  </a:lnTo>
                  <a:lnTo>
                    <a:pt x="7620" y="740651"/>
                  </a:lnTo>
                  <a:lnTo>
                    <a:pt x="7620" y="734555"/>
                  </a:lnTo>
                  <a:close/>
                </a:path>
                <a:path w="7620" h="1160145">
                  <a:moveTo>
                    <a:pt x="7620" y="722363"/>
                  </a:moveTo>
                  <a:lnTo>
                    <a:pt x="0" y="722363"/>
                  </a:lnTo>
                  <a:lnTo>
                    <a:pt x="0" y="728459"/>
                  </a:lnTo>
                  <a:lnTo>
                    <a:pt x="7620" y="728459"/>
                  </a:lnTo>
                  <a:lnTo>
                    <a:pt x="7620" y="722363"/>
                  </a:lnTo>
                  <a:close/>
                </a:path>
                <a:path w="7620" h="1160145">
                  <a:moveTo>
                    <a:pt x="7620" y="710171"/>
                  </a:moveTo>
                  <a:lnTo>
                    <a:pt x="0" y="710171"/>
                  </a:lnTo>
                  <a:lnTo>
                    <a:pt x="0" y="716267"/>
                  </a:lnTo>
                  <a:lnTo>
                    <a:pt x="7620" y="716267"/>
                  </a:lnTo>
                  <a:lnTo>
                    <a:pt x="7620" y="710171"/>
                  </a:lnTo>
                  <a:close/>
                </a:path>
                <a:path w="7620" h="1160145">
                  <a:moveTo>
                    <a:pt x="7620" y="696455"/>
                  </a:moveTo>
                  <a:lnTo>
                    <a:pt x="0" y="696455"/>
                  </a:lnTo>
                  <a:lnTo>
                    <a:pt x="0" y="702551"/>
                  </a:lnTo>
                  <a:lnTo>
                    <a:pt x="7620" y="702551"/>
                  </a:lnTo>
                  <a:lnTo>
                    <a:pt x="7620" y="696455"/>
                  </a:lnTo>
                  <a:close/>
                </a:path>
                <a:path w="7620" h="1160145">
                  <a:moveTo>
                    <a:pt x="7620" y="684263"/>
                  </a:moveTo>
                  <a:lnTo>
                    <a:pt x="0" y="684263"/>
                  </a:lnTo>
                  <a:lnTo>
                    <a:pt x="0" y="690359"/>
                  </a:lnTo>
                  <a:lnTo>
                    <a:pt x="7620" y="690359"/>
                  </a:lnTo>
                  <a:lnTo>
                    <a:pt x="7620" y="684263"/>
                  </a:lnTo>
                  <a:close/>
                </a:path>
                <a:path w="7620" h="1160145">
                  <a:moveTo>
                    <a:pt x="7620" y="672071"/>
                  </a:moveTo>
                  <a:lnTo>
                    <a:pt x="0" y="672071"/>
                  </a:lnTo>
                  <a:lnTo>
                    <a:pt x="0" y="678167"/>
                  </a:lnTo>
                  <a:lnTo>
                    <a:pt x="7620" y="678167"/>
                  </a:lnTo>
                  <a:lnTo>
                    <a:pt x="7620" y="672071"/>
                  </a:lnTo>
                  <a:close/>
                </a:path>
                <a:path w="7620" h="1160145">
                  <a:moveTo>
                    <a:pt x="7620" y="658355"/>
                  </a:moveTo>
                  <a:lnTo>
                    <a:pt x="0" y="658355"/>
                  </a:lnTo>
                  <a:lnTo>
                    <a:pt x="0" y="664451"/>
                  </a:lnTo>
                  <a:lnTo>
                    <a:pt x="7620" y="664451"/>
                  </a:lnTo>
                  <a:lnTo>
                    <a:pt x="7620" y="658355"/>
                  </a:lnTo>
                  <a:close/>
                </a:path>
                <a:path w="7620" h="1160145">
                  <a:moveTo>
                    <a:pt x="7620" y="646163"/>
                  </a:moveTo>
                  <a:lnTo>
                    <a:pt x="0" y="646163"/>
                  </a:lnTo>
                  <a:lnTo>
                    <a:pt x="0" y="652259"/>
                  </a:lnTo>
                  <a:lnTo>
                    <a:pt x="7620" y="652259"/>
                  </a:lnTo>
                  <a:lnTo>
                    <a:pt x="7620" y="646163"/>
                  </a:lnTo>
                  <a:close/>
                </a:path>
                <a:path w="7620" h="1160145">
                  <a:moveTo>
                    <a:pt x="7620" y="633971"/>
                  </a:moveTo>
                  <a:lnTo>
                    <a:pt x="0" y="633971"/>
                  </a:lnTo>
                  <a:lnTo>
                    <a:pt x="0" y="640067"/>
                  </a:lnTo>
                  <a:lnTo>
                    <a:pt x="7620" y="640067"/>
                  </a:lnTo>
                  <a:lnTo>
                    <a:pt x="7620" y="633971"/>
                  </a:lnTo>
                  <a:close/>
                </a:path>
                <a:path w="7620" h="1160145">
                  <a:moveTo>
                    <a:pt x="7620" y="620255"/>
                  </a:moveTo>
                  <a:lnTo>
                    <a:pt x="0" y="620255"/>
                  </a:lnTo>
                  <a:lnTo>
                    <a:pt x="0" y="626351"/>
                  </a:lnTo>
                  <a:lnTo>
                    <a:pt x="7620" y="626351"/>
                  </a:lnTo>
                  <a:lnTo>
                    <a:pt x="7620" y="620255"/>
                  </a:lnTo>
                  <a:close/>
                </a:path>
                <a:path w="7620" h="1160145">
                  <a:moveTo>
                    <a:pt x="7620" y="608063"/>
                  </a:moveTo>
                  <a:lnTo>
                    <a:pt x="0" y="608063"/>
                  </a:lnTo>
                  <a:lnTo>
                    <a:pt x="0" y="614159"/>
                  </a:lnTo>
                  <a:lnTo>
                    <a:pt x="7620" y="614159"/>
                  </a:lnTo>
                  <a:lnTo>
                    <a:pt x="7620" y="608063"/>
                  </a:lnTo>
                  <a:close/>
                </a:path>
                <a:path w="7620" h="1160145">
                  <a:moveTo>
                    <a:pt x="7620" y="595871"/>
                  </a:moveTo>
                  <a:lnTo>
                    <a:pt x="0" y="595871"/>
                  </a:lnTo>
                  <a:lnTo>
                    <a:pt x="0" y="601967"/>
                  </a:lnTo>
                  <a:lnTo>
                    <a:pt x="7620" y="601967"/>
                  </a:lnTo>
                  <a:lnTo>
                    <a:pt x="7620" y="595871"/>
                  </a:lnTo>
                  <a:close/>
                </a:path>
                <a:path w="7620" h="1160145">
                  <a:moveTo>
                    <a:pt x="7620" y="582155"/>
                  </a:moveTo>
                  <a:lnTo>
                    <a:pt x="0" y="582155"/>
                  </a:lnTo>
                  <a:lnTo>
                    <a:pt x="0" y="589775"/>
                  </a:lnTo>
                  <a:lnTo>
                    <a:pt x="7620" y="589775"/>
                  </a:lnTo>
                  <a:lnTo>
                    <a:pt x="7620" y="582155"/>
                  </a:lnTo>
                  <a:close/>
                </a:path>
                <a:path w="7620" h="1160145">
                  <a:moveTo>
                    <a:pt x="7620" y="569963"/>
                  </a:moveTo>
                  <a:lnTo>
                    <a:pt x="0" y="569963"/>
                  </a:lnTo>
                  <a:lnTo>
                    <a:pt x="0" y="576059"/>
                  </a:lnTo>
                  <a:lnTo>
                    <a:pt x="7620" y="576059"/>
                  </a:lnTo>
                  <a:lnTo>
                    <a:pt x="7620" y="569963"/>
                  </a:lnTo>
                  <a:close/>
                </a:path>
                <a:path w="7620" h="1160145">
                  <a:moveTo>
                    <a:pt x="7620" y="557771"/>
                  </a:moveTo>
                  <a:lnTo>
                    <a:pt x="0" y="557771"/>
                  </a:lnTo>
                  <a:lnTo>
                    <a:pt x="0" y="563867"/>
                  </a:lnTo>
                  <a:lnTo>
                    <a:pt x="7620" y="563867"/>
                  </a:lnTo>
                  <a:lnTo>
                    <a:pt x="7620" y="557771"/>
                  </a:lnTo>
                  <a:close/>
                </a:path>
                <a:path w="7620" h="1160145">
                  <a:moveTo>
                    <a:pt x="7620" y="544055"/>
                  </a:moveTo>
                  <a:lnTo>
                    <a:pt x="0" y="544055"/>
                  </a:lnTo>
                  <a:lnTo>
                    <a:pt x="0" y="551675"/>
                  </a:lnTo>
                  <a:lnTo>
                    <a:pt x="7620" y="551675"/>
                  </a:lnTo>
                  <a:lnTo>
                    <a:pt x="7620" y="544055"/>
                  </a:lnTo>
                  <a:close/>
                </a:path>
                <a:path w="7620" h="1160145">
                  <a:moveTo>
                    <a:pt x="7620" y="531863"/>
                  </a:moveTo>
                  <a:lnTo>
                    <a:pt x="0" y="531863"/>
                  </a:lnTo>
                  <a:lnTo>
                    <a:pt x="0" y="537959"/>
                  </a:lnTo>
                  <a:lnTo>
                    <a:pt x="7620" y="537959"/>
                  </a:lnTo>
                  <a:lnTo>
                    <a:pt x="7620" y="531863"/>
                  </a:lnTo>
                  <a:close/>
                </a:path>
                <a:path w="7620" h="1160145">
                  <a:moveTo>
                    <a:pt x="7620" y="519671"/>
                  </a:moveTo>
                  <a:lnTo>
                    <a:pt x="0" y="519671"/>
                  </a:lnTo>
                  <a:lnTo>
                    <a:pt x="0" y="525767"/>
                  </a:lnTo>
                  <a:lnTo>
                    <a:pt x="7620" y="525767"/>
                  </a:lnTo>
                  <a:lnTo>
                    <a:pt x="7620" y="519671"/>
                  </a:lnTo>
                  <a:close/>
                </a:path>
                <a:path w="7620" h="1160145">
                  <a:moveTo>
                    <a:pt x="7620" y="507479"/>
                  </a:moveTo>
                  <a:lnTo>
                    <a:pt x="0" y="507479"/>
                  </a:lnTo>
                  <a:lnTo>
                    <a:pt x="0" y="513575"/>
                  </a:lnTo>
                  <a:lnTo>
                    <a:pt x="7620" y="513575"/>
                  </a:lnTo>
                  <a:lnTo>
                    <a:pt x="7620" y="507479"/>
                  </a:lnTo>
                  <a:close/>
                </a:path>
                <a:path w="7620" h="1160145">
                  <a:moveTo>
                    <a:pt x="7620" y="493763"/>
                  </a:moveTo>
                  <a:lnTo>
                    <a:pt x="0" y="493763"/>
                  </a:lnTo>
                  <a:lnTo>
                    <a:pt x="0" y="499859"/>
                  </a:lnTo>
                  <a:lnTo>
                    <a:pt x="7620" y="499859"/>
                  </a:lnTo>
                  <a:lnTo>
                    <a:pt x="7620" y="493763"/>
                  </a:lnTo>
                  <a:close/>
                </a:path>
                <a:path w="7620" h="1160145">
                  <a:moveTo>
                    <a:pt x="7620" y="481571"/>
                  </a:moveTo>
                  <a:lnTo>
                    <a:pt x="0" y="481571"/>
                  </a:lnTo>
                  <a:lnTo>
                    <a:pt x="0" y="487667"/>
                  </a:lnTo>
                  <a:lnTo>
                    <a:pt x="7620" y="487667"/>
                  </a:lnTo>
                  <a:lnTo>
                    <a:pt x="7620" y="481571"/>
                  </a:lnTo>
                  <a:close/>
                </a:path>
                <a:path w="7620" h="1160145">
                  <a:moveTo>
                    <a:pt x="7620" y="469379"/>
                  </a:moveTo>
                  <a:lnTo>
                    <a:pt x="0" y="469379"/>
                  </a:lnTo>
                  <a:lnTo>
                    <a:pt x="0" y="475475"/>
                  </a:lnTo>
                  <a:lnTo>
                    <a:pt x="7620" y="475475"/>
                  </a:lnTo>
                  <a:lnTo>
                    <a:pt x="7620" y="469379"/>
                  </a:lnTo>
                  <a:close/>
                </a:path>
                <a:path w="7620" h="1160145">
                  <a:moveTo>
                    <a:pt x="7620" y="455663"/>
                  </a:moveTo>
                  <a:lnTo>
                    <a:pt x="0" y="455663"/>
                  </a:lnTo>
                  <a:lnTo>
                    <a:pt x="0" y="461759"/>
                  </a:lnTo>
                  <a:lnTo>
                    <a:pt x="7620" y="461759"/>
                  </a:lnTo>
                  <a:lnTo>
                    <a:pt x="7620" y="455663"/>
                  </a:lnTo>
                  <a:close/>
                </a:path>
                <a:path w="7620" h="1160145">
                  <a:moveTo>
                    <a:pt x="7620" y="443471"/>
                  </a:moveTo>
                  <a:lnTo>
                    <a:pt x="0" y="443471"/>
                  </a:lnTo>
                  <a:lnTo>
                    <a:pt x="0" y="449567"/>
                  </a:lnTo>
                  <a:lnTo>
                    <a:pt x="7620" y="449567"/>
                  </a:lnTo>
                  <a:lnTo>
                    <a:pt x="7620" y="443471"/>
                  </a:lnTo>
                  <a:close/>
                </a:path>
                <a:path w="7620" h="1160145">
                  <a:moveTo>
                    <a:pt x="7620" y="431279"/>
                  </a:moveTo>
                  <a:lnTo>
                    <a:pt x="0" y="431279"/>
                  </a:lnTo>
                  <a:lnTo>
                    <a:pt x="0" y="437375"/>
                  </a:lnTo>
                  <a:lnTo>
                    <a:pt x="7620" y="437375"/>
                  </a:lnTo>
                  <a:lnTo>
                    <a:pt x="7620" y="431279"/>
                  </a:lnTo>
                  <a:close/>
                </a:path>
                <a:path w="7620" h="1160145">
                  <a:moveTo>
                    <a:pt x="7620" y="417563"/>
                  </a:moveTo>
                  <a:lnTo>
                    <a:pt x="0" y="417563"/>
                  </a:lnTo>
                  <a:lnTo>
                    <a:pt x="0" y="423659"/>
                  </a:lnTo>
                  <a:lnTo>
                    <a:pt x="7620" y="423659"/>
                  </a:lnTo>
                  <a:lnTo>
                    <a:pt x="7620" y="417563"/>
                  </a:lnTo>
                  <a:close/>
                </a:path>
                <a:path w="7620" h="1160145">
                  <a:moveTo>
                    <a:pt x="7620" y="405371"/>
                  </a:moveTo>
                  <a:lnTo>
                    <a:pt x="0" y="405371"/>
                  </a:lnTo>
                  <a:lnTo>
                    <a:pt x="0" y="411467"/>
                  </a:lnTo>
                  <a:lnTo>
                    <a:pt x="7620" y="411467"/>
                  </a:lnTo>
                  <a:lnTo>
                    <a:pt x="7620" y="405371"/>
                  </a:lnTo>
                  <a:close/>
                </a:path>
                <a:path w="7620" h="1160145">
                  <a:moveTo>
                    <a:pt x="7620" y="393179"/>
                  </a:moveTo>
                  <a:lnTo>
                    <a:pt x="0" y="393179"/>
                  </a:lnTo>
                  <a:lnTo>
                    <a:pt x="0" y="399275"/>
                  </a:lnTo>
                  <a:lnTo>
                    <a:pt x="7620" y="399275"/>
                  </a:lnTo>
                  <a:lnTo>
                    <a:pt x="7620" y="393179"/>
                  </a:lnTo>
                  <a:close/>
                </a:path>
                <a:path w="7620" h="1160145">
                  <a:moveTo>
                    <a:pt x="7620" y="379463"/>
                  </a:moveTo>
                  <a:lnTo>
                    <a:pt x="0" y="379463"/>
                  </a:lnTo>
                  <a:lnTo>
                    <a:pt x="0" y="387083"/>
                  </a:lnTo>
                  <a:lnTo>
                    <a:pt x="7620" y="387083"/>
                  </a:lnTo>
                  <a:lnTo>
                    <a:pt x="7620" y="379463"/>
                  </a:lnTo>
                  <a:close/>
                </a:path>
                <a:path w="7620" h="1160145">
                  <a:moveTo>
                    <a:pt x="7620" y="367271"/>
                  </a:moveTo>
                  <a:lnTo>
                    <a:pt x="0" y="367271"/>
                  </a:lnTo>
                  <a:lnTo>
                    <a:pt x="0" y="373367"/>
                  </a:lnTo>
                  <a:lnTo>
                    <a:pt x="7620" y="373367"/>
                  </a:lnTo>
                  <a:lnTo>
                    <a:pt x="7620" y="367271"/>
                  </a:lnTo>
                  <a:close/>
                </a:path>
                <a:path w="7620" h="1160145">
                  <a:moveTo>
                    <a:pt x="7620" y="355079"/>
                  </a:moveTo>
                  <a:lnTo>
                    <a:pt x="0" y="355079"/>
                  </a:lnTo>
                  <a:lnTo>
                    <a:pt x="0" y="361175"/>
                  </a:lnTo>
                  <a:lnTo>
                    <a:pt x="7620" y="361175"/>
                  </a:lnTo>
                  <a:lnTo>
                    <a:pt x="7620" y="355079"/>
                  </a:lnTo>
                  <a:close/>
                </a:path>
                <a:path w="7620" h="1160145">
                  <a:moveTo>
                    <a:pt x="7620" y="341363"/>
                  </a:moveTo>
                  <a:lnTo>
                    <a:pt x="0" y="341363"/>
                  </a:lnTo>
                  <a:lnTo>
                    <a:pt x="0" y="348983"/>
                  </a:lnTo>
                  <a:lnTo>
                    <a:pt x="7620" y="348983"/>
                  </a:lnTo>
                  <a:lnTo>
                    <a:pt x="7620" y="341363"/>
                  </a:lnTo>
                  <a:close/>
                </a:path>
                <a:path w="7620" h="1160145">
                  <a:moveTo>
                    <a:pt x="7620" y="329171"/>
                  </a:moveTo>
                  <a:lnTo>
                    <a:pt x="0" y="329171"/>
                  </a:lnTo>
                  <a:lnTo>
                    <a:pt x="0" y="335267"/>
                  </a:lnTo>
                  <a:lnTo>
                    <a:pt x="7620" y="335267"/>
                  </a:lnTo>
                  <a:lnTo>
                    <a:pt x="7620" y="329171"/>
                  </a:lnTo>
                  <a:close/>
                </a:path>
                <a:path w="7620" h="1160145">
                  <a:moveTo>
                    <a:pt x="7620" y="316979"/>
                  </a:moveTo>
                  <a:lnTo>
                    <a:pt x="0" y="316979"/>
                  </a:lnTo>
                  <a:lnTo>
                    <a:pt x="0" y="323075"/>
                  </a:lnTo>
                  <a:lnTo>
                    <a:pt x="7620" y="323075"/>
                  </a:lnTo>
                  <a:lnTo>
                    <a:pt x="7620" y="316979"/>
                  </a:lnTo>
                  <a:close/>
                </a:path>
                <a:path w="7620" h="1160145">
                  <a:moveTo>
                    <a:pt x="7620" y="304787"/>
                  </a:moveTo>
                  <a:lnTo>
                    <a:pt x="0" y="304787"/>
                  </a:lnTo>
                  <a:lnTo>
                    <a:pt x="0" y="310883"/>
                  </a:lnTo>
                  <a:lnTo>
                    <a:pt x="7620" y="310883"/>
                  </a:lnTo>
                  <a:lnTo>
                    <a:pt x="7620" y="304787"/>
                  </a:lnTo>
                  <a:close/>
                </a:path>
                <a:path w="7620" h="1160145">
                  <a:moveTo>
                    <a:pt x="7620" y="291071"/>
                  </a:moveTo>
                  <a:lnTo>
                    <a:pt x="0" y="291071"/>
                  </a:lnTo>
                  <a:lnTo>
                    <a:pt x="0" y="297167"/>
                  </a:lnTo>
                  <a:lnTo>
                    <a:pt x="7620" y="297167"/>
                  </a:lnTo>
                  <a:lnTo>
                    <a:pt x="7620" y="291071"/>
                  </a:lnTo>
                  <a:close/>
                </a:path>
                <a:path w="7620" h="1160145">
                  <a:moveTo>
                    <a:pt x="7620" y="278879"/>
                  </a:moveTo>
                  <a:lnTo>
                    <a:pt x="0" y="278879"/>
                  </a:lnTo>
                  <a:lnTo>
                    <a:pt x="0" y="284975"/>
                  </a:lnTo>
                  <a:lnTo>
                    <a:pt x="7620" y="284975"/>
                  </a:lnTo>
                  <a:lnTo>
                    <a:pt x="7620" y="278879"/>
                  </a:lnTo>
                  <a:close/>
                </a:path>
                <a:path w="7620" h="1160145">
                  <a:moveTo>
                    <a:pt x="7620" y="266687"/>
                  </a:moveTo>
                  <a:lnTo>
                    <a:pt x="0" y="266687"/>
                  </a:lnTo>
                  <a:lnTo>
                    <a:pt x="0" y="272783"/>
                  </a:lnTo>
                  <a:lnTo>
                    <a:pt x="7620" y="272783"/>
                  </a:lnTo>
                  <a:lnTo>
                    <a:pt x="7620" y="266687"/>
                  </a:lnTo>
                  <a:close/>
                </a:path>
                <a:path w="7620" h="1160145">
                  <a:moveTo>
                    <a:pt x="7620" y="252971"/>
                  </a:moveTo>
                  <a:lnTo>
                    <a:pt x="0" y="252971"/>
                  </a:lnTo>
                  <a:lnTo>
                    <a:pt x="0" y="259067"/>
                  </a:lnTo>
                  <a:lnTo>
                    <a:pt x="7620" y="259067"/>
                  </a:lnTo>
                  <a:lnTo>
                    <a:pt x="7620" y="252971"/>
                  </a:lnTo>
                  <a:close/>
                </a:path>
                <a:path w="7620" h="1160145">
                  <a:moveTo>
                    <a:pt x="7620" y="240779"/>
                  </a:moveTo>
                  <a:lnTo>
                    <a:pt x="0" y="240779"/>
                  </a:lnTo>
                  <a:lnTo>
                    <a:pt x="0" y="246875"/>
                  </a:lnTo>
                  <a:lnTo>
                    <a:pt x="7620" y="246875"/>
                  </a:lnTo>
                  <a:lnTo>
                    <a:pt x="7620" y="240779"/>
                  </a:lnTo>
                  <a:close/>
                </a:path>
                <a:path w="7620" h="1160145">
                  <a:moveTo>
                    <a:pt x="7620" y="228587"/>
                  </a:moveTo>
                  <a:lnTo>
                    <a:pt x="0" y="228587"/>
                  </a:lnTo>
                  <a:lnTo>
                    <a:pt x="0" y="234683"/>
                  </a:lnTo>
                  <a:lnTo>
                    <a:pt x="7620" y="234683"/>
                  </a:lnTo>
                  <a:lnTo>
                    <a:pt x="7620" y="228587"/>
                  </a:lnTo>
                  <a:close/>
                </a:path>
                <a:path w="7620" h="1160145">
                  <a:moveTo>
                    <a:pt x="7620" y="214871"/>
                  </a:moveTo>
                  <a:lnTo>
                    <a:pt x="0" y="214871"/>
                  </a:lnTo>
                  <a:lnTo>
                    <a:pt x="0" y="220967"/>
                  </a:lnTo>
                  <a:lnTo>
                    <a:pt x="7620" y="220967"/>
                  </a:lnTo>
                  <a:lnTo>
                    <a:pt x="7620" y="214871"/>
                  </a:lnTo>
                  <a:close/>
                </a:path>
                <a:path w="7620" h="1160145">
                  <a:moveTo>
                    <a:pt x="7620" y="202679"/>
                  </a:moveTo>
                  <a:lnTo>
                    <a:pt x="0" y="202679"/>
                  </a:lnTo>
                  <a:lnTo>
                    <a:pt x="0" y="208775"/>
                  </a:lnTo>
                  <a:lnTo>
                    <a:pt x="7620" y="208775"/>
                  </a:lnTo>
                  <a:lnTo>
                    <a:pt x="7620" y="202679"/>
                  </a:lnTo>
                  <a:close/>
                </a:path>
                <a:path w="7620" h="1160145">
                  <a:moveTo>
                    <a:pt x="7620" y="190487"/>
                  </a:moveTo>
                  <a:lnTo>
                    <a:pt x="0" y="190487"/>
                  </a:lnTo>
                  <a:lnTo>
                    <a:pt x="0" y="196583"/>
                  </a:lnTo>
                  <a:lnTo>
                    <a:pt x="7620" y="196583"/>
                  </a:lnTo>
                  <a:lnTo>
                    <a:pt x="7620" y="190487"/>
                  </a:lnTo>
                  <a:close/>
                </a:path>
                <a:path w="7620" h="1160145">
                  <a:moveTo>
                    <a:pt x="7620" y="176771"/>
                  </a:moveTo>
                  <a:lnTo>
                    <a:pt x="0" y="176771"/>
                  </a:lnTo>
                  <a:lnTo>
                    <a:pt x="0" y="184391"/>
                  </a:lnTo>
                  <a:lnTo>
                    <a:pt x="7620" y="184391"/>
                  </a:lnTo>
                  <a:lnTo>
                    <a:pt x="7620" y="176771"/>
                  </a:lnTo>
                  <a:close/>
                </a:path>
                <a:path w="7620" h="1160145">
                  <a:moveTo>
                    <a:pt x="7620" y="164579"/>
                  </a:moveTo>
                  <a:lnTo>
                    <a:pt x="0" y="164579"/>
                  </a:lnTo>
                  <a:lnTo>
                    <a:pt x="0" y="170675"/>
                  </a:lnTo>
                  <a:lnTo>
                    <a:pt x="7620" y="170675"/>
                  </a:lnTo>
                  <a:lnTo>
                    <a:pt x="7620" y="164579"/>
                  </a:lnTo>
                  <a:close/>
                </a:path>
                <a:path w="7620" h="1160145">
                  <a:moveTo>
                    <a:pt x="7620" y="152387"/>
                  </a:moveTo>
                  <a:lnTo>
                    <a:pt x="0" y="152387"/>
                  </a:lnTo>
                  <a:lnTo>
                    <a:pt x="0" y="158483"/>
                  </a:lnTo>
                  <a:lnTo>
                    <a:pt x="7620" y="158483"/>
                  </a:lnTo>
                  <a:lnTo>
                    <a:pt x="7620" y="152387"/>
                  </a:lnTo>
                  <a:close/>
                </a:path>
                <a:path w="7620" h="1160145">
                  <a:moveTo>
                    <a:pt x="7620" y="138671"/>
                  </a:moveTo>
                  <a:lnTo>
                    <a:pt x="0" y="138671"/>
                  </a:lnTo>
                  <a:lnTo>
                    <a:pt x="0" y="146291"/>
                  </a:lnTo>
                  <a:lnTo>
                    <a:pt x="7620" y="146291"/>
                  </a:lnTo>
                  <a:lnTo>
                    <a:pt x="7620" y="138671"/>
                  </a:lnTo>
                  <a:close/>
                </a:path>
                <a:path w="7620" h="1160145">
                  <a:moveTo>
                    <a:pt x="7620" y="126479"/>
                  </a:moveTo>
                  <a:lnTo>
                    <a:pt x="0" y="126479"/>
                  </a:lnTo>
                  <a:lnTo>
                    <a:pt x="0" y="132575"/>
                  </a:lnTo>
                  <a:lnTo>
                    <a:pt x="7620" y="132575"/>
                  </a:lnTo>
                  <a:lnTo>
                    <a:pt x="7620" y="126479"/>
                  </a:lnTo>
                  <a:close/>
                </a:path>
                <a:path w="7620" h="1160145">
                  <a:moveTo>
                    <a:pt x="7620" y="114287"/>
                  </a:moveTo>
                  <a:lnTo>
                    <a:pt x="0" y="114287"/>
                  </a:lnTo>
                  <a:lnTo>
                    <a:pt x="0" y="120383"/>
                  </a:lnTo>
                  <a:lnTo>
                    <a:pt x="7620" y="120383"/>
                  </a:lnTo>
                  <a:lnTo>
                    <a:pt x="7620" y="114287"/>
                  </a:lnTo>
                  <a:close/>
                </a:path>
                <a:path w="7620" h="1160145">
                  <a:moveTo>
                    <a:pt x="7620" y="102095"/>
                  </a:moveTo>
                  <a:lnTo>
                    <a:pt x="0" y="102095"/>
                  </a:lnTo>
                  <a:lnTo>
                    <a:pt x="0" y="108191"/>
                  </a:lnTo>
                  <a:lnTo>
                    <a:pt x="7620" y="108191"/>
                  </a:lnTo>
                  <a:lnTo>
                    <a:pt x="7620" y="102095"/>
                  </a:lnTo>
                  <a:close/>
                </a:path>
                <a:path w="7620" h="1160145">
                  <a:moveTo>
                    <a:pt x="7620" y="88392"/>
                  </a:moveTo>
                  <a:lnTo>
                    <a:pt x="0" y="88392"/>
                  </a:lnTo>
                  <a:lnTo>
                    <a:pt x="0" y="94488"/>
                  </a:lnTo>
                  <a:lnTo>
                    <a:pt x="7620" y="94488"/>
                  </a:lnTo>
                  <a:lnTo>
                    <a:pt x="7620" y="88392"/>
                  </a:lnTo>
                  <a:close/>
                </a:path>
                <a:path w="7620" h="1160145">
                  <a:moveTo>
                    <a:pt x="7620" y="76200"/>
                  </a:moveTo>
                  <a:lnTo>
                    <a:pt x="0" y="76200"/>
                  </a:lnTo>
                  <a:lnTo>
                    <a:pt x="0" y="82296"/>
                  </a:lnTo>
                  <a:lnTo>
                    <a:pt x="7620" y="82296"/>
                  </a:lnTo>
                  <a:lnTo>
                    <a:pt x="7620" y="76200"/>
                  </a:lnTo>
                  <a:close/>
                </a:path>
                <a:path w="7620" h="1160145">
                  <a:moveTo>
                    <a:pt x="7620" y="64008"/>
                  </a:moveTo>
                  <a:lnTo>
                    <a:pt x="0" y="64008"/>
                  </a:lnTo>
                  <a:lnTo>
                    <a:pt x="0" y="70104"/>
                  </a:lnTo>
                  <a:lnTo>
                    <a:pt x="7620" y="70104"/>
                  </a:lnTo>
                  <a:lnTo>
                    <a:pt x="7620" y="64008"/>
                  </a:lnTo>
                  <a:close/>
                </a:path>
                <a:path w="7620" h="1160145">
                  <a:moveTo>
                    <a:pt x="7620" y="50292"/>
                  </a:moveTo>
                  <a:lnTo>
                    <a:pt x="0" y="50292"/>
                  </a:lnTo>
                  <a:lnTo>
                    <a:pt x="0" y="56388"/>
                  </a:lnTo>
                  <a:lnTo>
                    <a:pt x="7620" y="56388"/>
                  </a:lnTo>
                  <a:lnTo>
                    <a:pt x="7620" y="50292"/>
                  </a:lnTo>
                  <a:close/>
                </a:path>
                <a:path w="7620" h="1160145">
                  <a:moveTo>
                    <a:pt x="7620" y="38100"/>
                  </a:moveTo>
                  <a:lnTo>
                    <a:pt x="0" y="38100"/>
                  </a:lnTo>
                  <a:lnTo>
                    <a:pt x="0" y="44196"/>
                  </a:lnTo>
                  <a:lnTo>
                    <a:pt x="7620" y="44196"/>
                  </a:lnTo>
                  <a:lnTo>
                    <a:pt x="7620" y="38100"/>
                  </a:lnTo>
                  <a:close/>
                </a:path>
                <a:path w="7620" h="1160145">
                  <a:moveTo>
                    <a:pt x="7620" y="25908"/>
                  </a:moveTo>
                  <a:lnTo>
                    <a:pt x="0" y="25908"/>
                  </a:lnTo>
                  <a:lnTo>
                    <a:pt x="0" y="32004"/>
                  </a:lnTo>
                  <a:lnTo>
                    <a:pt x="7620" y="32004"/>
                  </a:lnTo>
                  <a:lnTo>
                    <a:pt x="7620" y="25908"/>
                  </a:lnTo>
                  <a:close/>
                </a:path>
                <a:path w="7620" h="1160145">
                  <a:moveTo>
                    <a:pt x="7620" y="12192"/>
                  </a:moveTo>
                  <a:lnTo>
                    <a:pt x="0" y="12192"/>
                  </a:lnTo>
                  <a:lnTo>
                    <a:pt x="0" y="18288"/>
                  </a:lnTo>
                  <a:lnTo>
                    <a:pt x="7620" y="18288"/>
                  </a:lnTo>
                  <a:lnTo>
                    <a:pt x="7620" y="12192"/>
                  </a:lnTo>
                  <a:close/>
                </a:path>
                <a:path w="7620" h="1160145">
                  <a:moveTo>
                    <a:pt x="7620" y="0"/>
                  </a:moveTo>
                  <a:lnTo>
                    <a:pt x="0" y="0"/>
                  </a:lnTo>
                  <a:lnTo>
                    <a:pt x="0" y="6096"/>
                  </a:lnTo>
                  <a:lnTo>
                    <a:pt x="7620" y="6096"/>
                  </a:lnTo>
                  <a:lnTo>
                    <a:pt x="7620" y="0"/>
                  </a:lnTo>
                  <a:close/>
                </a:path>
              </a:pathLst>
            </a:custGeom>
            <a:solidFill>
              <a:srgbClr val="BC4946"/>
            </a:solidFill>
          </p:spPr>
          <p:txBody>
            <a:bodyPr wrap="square" lIns="0" tIns="0" rIns="0" bIns="0" rtlCol="0"/>
            <a:lstStyle/>
            <a:p>
              <a:endParaRPr/>
            </a:p>
          </p:txBody>
        </p:sp>
        <p:sp>
          <p:nvSpPr>
            <p:cNvPr id="5" name="object 5"/>
            <p:cNvSpPr/>
            <p:nvPr/>
          </p:nvSpPr>
          <p:spPr>
            <a:xfrm>
              <a:off x="4858512" y="3447300"/>
              <a:ext cx="7620" cy="893444"/>
            </a:xfrm>
            <a:custGeom>
              <a:avLst/>
              <a:gdLst/>
              <a:ahLst/>
              <a:cxnLst/>
              <a:rect l="l" t="t" r="r" b="b"/>
              <a:pathLst>
                <a:path w="7620" h="893445">
                  <a:moveTo>
                    <a:pt x="7620" y="886968"/>
                  </a:moveTo>
                  <a:lnTo>
                    <a:pt x="0" y="886968"/>
                  </a:lnTo>
                  <a:lnTo>
                    <a:pt x="0" y="893064"/>
                  </a:lnTo>
                  <a:lnTo>
                    <a:pt x="7620" y="893064"/>
                  </a:lnTo>
                  <a:lnTo>
                    <a:pt x="7620" y="886968"/>
                  </a:lnTo>
                  <a:close/>
                </a:path>
                <a:path w="7620" h="893445">
                  <a:moveTo>
                    <a:pt x="7620" y="874776"/>
                  </a:moveTo>
                  <a:lnTo>
                    <a:pt x="0" y="874776"/>
                  </a:lnTo>
                  <a:lnTo>
                    <a:pt x="0" y="880872"/>
                  </a:lnTo>
                  <a:lnTo>
                    <a:pt x="7620" y="880872"/>
                  </a:lnTo>
                  <a:lnTo>
                    <a:pt x="7620" y="874776"/>
                  </a:lnTo>
                  <a:close/>
                </a:path>
                <a:path w="7620" h="893445">
                  <a:moveTo>
                    <a:pt x="7620" y="862584"/>
                  </a:moveTo>
                  <a:lnTo>
                    <a:pt x="0" y="862584"/>
                  </a:lnTo>
                  <a:lnTo>
                    <a:pt x="0" y="868680"/>
                  </a:lnTo>
                  <a:lnTo>
                    <a:pt x="7620" y="868680"/>
                  </a:lnTo>
                  <a:lnTo>
                    <a:pt x="7620" y="862584"/>
                  </a:lnTo>
                  <a:close/>
                </a:path>
                <a:path w="7620" h="893445">
                  <a:moveTo>
                    <a:pt x="7620" y="848868"/>
                  </a:moveTo>
                  <a:lnTo>
                    <a:pt x="0" y="848868"/>
                  </a:lnTo>
                  <a:lnTo>
                    <a:pt x="0" y="856488"/>
                  </a:lnTo>
                  <a:lnTo>
                    <a:pt x="7620" y="856488"/>
                  </a:lnTo>
                  <a:lnTo>
                    <a:pt x="7620" y="848868"/>
                  </a:lnTo>
                  <a:close/>
                </a:path>
                <a:path w="7620" h="893445">
                  <a:moveTo>
                    <a:pt x="7620" y="836676"/>
                  </a:moveTo>
                  <a:lnTo>
                    <a:pt x="0" y="836676"/>
                  </a:lnTo>
                  <a:lnTo>
                    <a:pt x="0" y="842772"/>
                  </a:lnTo>
                  <a:lnTo>
                    <a:pt x="7620" y="842772"/>
                  </a:lnTo>
                  <a:lnTo>
                    <a:pt x="7620" y="836676"/>
                  </a:lnTo>
                  <a:close/>
                </a:path>
                <a:path w="7620" h="893445">
                  <a:moveTo>
                    <a:pt x="7620" y="824484"/>
                  </a:moveTo>
                  <a:lnTo>
                    <a:pt x="0" y="824484"/>
                  </a:lnTo>
                  <a:lnTo>
                    <a:pt x="0" y="830580"/>
                  </a:lnTo>
                  <a:lnTo>
                    <a:pt x="7620" y="830580"/>
                  </a:lnTo>
                  <a:lnTo>
                    <a:pt x="7620" y="824484"/>
                  </a:lnTo>
                  <a:close/>
                </a:path>
                <a:path w="7620" h="893445">
                  <a:moveTo>
                    <a:pt x="7620" y="810768"/>
                  </a:moveTo>
                  <a:lnTo>
                    <a:pt x="0" y="810768"/>
                  </a:lnTo>
                  <a:lnTo>
                    <a:pt x="0" y="818388"/>
                  </a:lnTo>
                  <a:lnTo>
                    <a:pt x="7620" y="818388"/>
                  </a:lnTo>
                  <a:lnTo>
                    <a:pt x="7620" y="810768"/>
                  </a:lnTo>
                  <a:close/>
                </a:path>
                <a:path w="7620" h="893445">
                  <a:moveTo>
                    <a:pt x="7620" y="798576"/>
                  </a:moveTo>
                  <a:lnTo>
                    <a:pt x="0" y="798576"/>
                  </a:lnTo>
                  <a:lnTo>
                    <a:pt x="0" y="804672"/>
                  </a:lnTo>
                  <a:lnTo>
                    <a:pt x="7620" y="804672"/>
                  </a:lnTo>
                  <a:lnTo>
                    <a:pt x="7620" y="798576"/>
                  </a:lnTo>
                  <a:close/>
                </a:path>
                <a:path w="7620" h="893445">
                  <a:moveTo>
                    <a:pt x="7620" y="786384"/>
                  </a:moveTo>
                  <a:lnTo>
                    <a:pt x="0" y="786384"/>
                  </a:lnTo>
                  <a:lnTo>
                    <a:pt x="0" y="792480"/>
                  </a:lnTo>
                  <a:lnTo>
                    <a:pt x="7620" y="792480"/>
                  </a:lnTo>
                  <a:lnTo>
                    <a:pt x="7620" y="786384"/>
                  </a:lnTo>
                  <a:close/>
                </a:path>
                <a:path w="7620" h="893445">
                  <a:moveTo>
                    <a:pt x="7620" y="772668"/>
                  </a:moveTo>
                  <a:lnTo>
                    <a:pt x="0" y="772668"/>
                  </a:lnTo>
                  <a:lnTo>
                    <a:pt x="0" y="780288"/>
                  </a:lnTo>
                  <a:lnTo>
                    <a:pt x="7620" y="780288"/>
                  </a:lnTo>
                  <a:lnTo>
                    <a:pt x="7620" y="772668"/>
                  </a:lnTo>
                  <a:close/>
                </a:path>
                <a:path w="7620" h="893445">
                  <a:moveTo>
                    <a:pt x="7620" y="760476"/>
                  </a:moveTo>
                  <a:lnTo>
                    <a:pt x="0" y="760476"/>
                  </a:lnTo>
                  <a:lnTo>
                    <a:pt x="0" y="766572"/>
                  </a:lnTo>
                  <a:lnTo>
                    <a:pt x="7620" y="766572"/>
                  </a:lnTo>
                  <a:lnTo>
                    <a:pt x="7620" y="760476"/>
                  </a:lnTo>
                  <a:close/>
                </a:path>
                <a:path w="7620" h="893445">
                  <a:moveTo>
                    <a:pt x="7620" y="748284"/>
                  </a:moveTo>
                  <a:lnTo>
                    <a:pt x="0" y="748284"/>
                  </a:lnTo>
                  <a:lnTo>
                    <a:pt x="0" y="754380"/>
                  </a:lnTo>
                  <a:lnTo>
                    <a:pt x="7620" y="754380"/>
                  </a:lnTo>
                  <a:lnTo>
                    <a:pt x="7620" y="748284"/>
                  </a:lnTo>
                  <a:close/>
                </a:path>
                <a:path w="7620" h="893445">
                  <a:moveTo>
                    <a:pt x="7620" y="736092"/>
                  </a:moveTo>
                  <a:lnTo>
                    <a:pt x="0" y="736092"/>
                  </a:lnTo>
                  <a:lnTo>
                    <a:pt x="0" y="742188"/>
                  </a:lnTo>
                  <a:lnTo>
                    <a:pt x="7620" y="742188"/>
                  </a:lnTo>
                  <a:lnTo>
                    <a:pt x="7620" y="736092"/>
                  </a:lnTo>
                  <a:close/>
                </a:path>
                <a:path w="7620" h="893445">
                  <a:moveTo>
                    <a:pt x="7620" y="722376"/>
                  </a:moveTo>
                  <a:lnTo>
                    <a:pt x="0" y="722376"/>
                  </a:lnTo>
                  <a:lnTo>
                    <a:pt x="0" y="728472"/>
                  </a:lnTo>
                  <a:lnTo>
                    <a:pt x="7620" y="728472"/>
                  </a:lnTo>
                  <a:lnTo>
                    <a:pt x="7620" y="722376"/>
                  </a:lnTo>
                  <a:close/>
                </a:path>
                <a:path w="7620" h="893445">
                  <a:moveTo>
                    <a:pt x="7620" y="710184"/>
                  </a:moveTo>
                  <a:lnTo>
                    <a:pt x="0" y="710184"/>
                  </a:lnTo>
                  <a:lnTo>
                    <a:pt x="0" y="716280"/>
                  </a:lnTo>
                  <a:lnTo>
                    <a:pt x="7620" y="716280"/>
                  </a:lnTo>
                  <a:lnTo>
                    <a:pt x="7620" y="710184"/>
                  </a:lnTo>
                  <a:close/>
                </a:path>
                <a:path w="7620" h="893445">
                  <a:moveTo>
                    <a:pt x="7620" y="697992"/>
                  </a:moveTo>
                  <a:lnTo>
                    <a:pt x="0" y="697992"/>
                  </a:lnTo>
                  <a:lnTo>
                    <a:pt x="0" y="704088"/>
                  </a:lnTo>
                  <a:lnTo>
                    <a:pt x="7620" y="704088"/>
                  </a:lnTo>
                  <a:lnTo>
                    <a:pt x="7620" y="697992"/>
                  </a:lnTo>
                  <a:close/>
                </a:path>
                <a:path w="7620" h="893445">
                  <a:moveTo>
                    <a:pt x="7620" y="684276"/>
                  </a:moveTo>
                  <a:lnTo>
                    <a:pt x="0" y="684276"/>
                  </a:lnTo>
                  <a:lnTo>
                    <a:pt x="0" y="690372"/>
                  </a:lnTo>
                  <a:lnTo>
                    <a:pt x="7620" y="690372"/>
                  </a:lnTo>
                  <a:lnTo>
                    <a:pt x="7620" y="684276"/>
                  </a:lnTo>
                  <a:close/>
                </a:path>
                <a:path w="7620" h="893445">
                  <a:moveTo>
                    <a:pt x="7620" y="672084"/>
                  </a:moveTo>
                  <a:lnTo>
                    <a:pt x="0" y="672084"/>
                  </a:lnTo>
                  <a:lnTo>
                    <a:pt x="0" y="678180"/>
                  </a:lnTo>
                  <a:lnTo>
                    <a:pt x="7620" y="678180"/>
                  </a:lnTo>
                  <a:lnTo>
                    <a:pt x="7620" y="672084"/>
                  </a:lnTo>
                  <a:close/>
                </a:path>
                <a:path w="7620" h="893445">
                  <a:moveTo>
                    <a:pt x="7620" y="659892"/>
                  </a:moveTo>
                  <a:lnTo>
                    <a:pt x="0" y="659892"/>
                  </a:lnTo>
                  <a:lnTo>
                    <a:pt x="0" y="665988"/>
                  </a:lnTo>
                  <a:lnTo>
                    <a:pt x="7620" y="665988"/>
                  </a:lnTo>
                  <a:lnTo>
                    <a:pt x="7620" y="659892"/>
                  </a:lnTo>
                  <a:close/>
                </a:path>
                <a:path w="7620" h="893445">
                  <a:moveTo>
                    <a:pt x="7620" y="646176"/>
                  </a:moveTo>
                  <a:lnTo>
                    <a:pt x="0" y="646176"/>
                  </a:lnTo>
                  <a:lnTo>
                    <a:pt x="0" y="653796"/>
                  </a:lnTo>
                  <a:lnTo>
                    <a:pt x="7620" y="653796"/>
                  </a:lnTo>
                  <a:lnTo>
                    <a:pt x="7620" y="646176"/>
                  </a:lnTo>
                  <a:close/>
                </a:path>
                <a:path w="7620" h="893445">
                  <a:moveTo>
                    <a:pt x="7620" y="633984"/>
                  </a:moveTo>
                  <a:lnTo>
                    <a:pt x="0" y="633984"/>
                  </a:lnTo>
                  <a:lnTo>
                    <a:pt x="0" y="640080"/>
                  </a:lnTo>
                  <a:lnTo>
                    <a:pt x="7620" y="640080"/>
                  </a:lnTo>
                  <a:lnTo>
                    <a:pt x="7620" y="633984"/>
                  </a:lnTo>
                  <a:close/>
                </a:path>
                <a:path w="7620" h="893445">
                  <a:moveTo>
                    <a:pt x="7620" y="621792"/>
                  </a:moveTo>
                  <a:lnTo>
                    <a:pt x="0" y="621792"/>
                  </a:lnTo>
                  <a:lnTo>
                    <a:pt x="0" y="627888"/>
                  </a:lnTo>
                  <a:lnTo>
                    <a:pt x="7620" y="627888"/>
                  </a:lnTo>
                  <a:lnTo>
                    <a:pt x="7620" y="621792"/>
                  </a:lnTo>
                  <a:close/>
                </a:path>
                <a:path w="7620" h="893445">
                  <a:moveTo>
                    <a:pt x="7620" y="608076"/>
                  </a:moveTo>
                  <a:lnTo>
                    <a:pt x="0" y="608076"/>
                  </a:lnTo>
                  <a:lnTo>
                    <a:pt x="0" y="615696"/>
                  </a:lnTo>
                  <a:lnTo>
                    <a:pt x="7620" y="615696"/>
                  </a:lnTo>
                  <a:lnTo>
                    <a:pt x="7620" y="608076"/>
                  </a:lnTo>
                  <a:close/>
                </a:path>
                <a:path w="7620" h="893445">
                  <a:moveTo>
                    <a:pt x="7620" y="595884"/>
                  </a:moveTo>
                  <a:lnTo>
                    <a:pt x="0" y="595884"/>
                  </a:lnTo>
                  <a:lnTo>
                    <a:pt x="0" y="601980"/>
                  </a:lnTo>
                  <a:lnTo>
                    <a:pt x="7620" y="601980"/>
                  </a:lnTo>
                  <a:lnTo>
                    <a:pt x="7620" y="595884"/>
                  </a:lnTo>
                  <a:close/>
                </a:path>
                <a:path w="7620" h="893445">
                  <a:moveTo>
                    <a:pt x="7620" y="583692"/>
                  </a:moveTo>
                  <a:lnTo>
                    <a:pt x="0" y="583692"/>
                  </a:lnTo>
                  <a:lnTo>
                    <a:pt x="0" y="589788"/>
                  </a:lnTo>
                  <a:lnTo>
                    <a:pt x="7620" y="589788"/>
                  </a:lnTo>
                  <a:lnTo>
                    <a:pt x="7620" y="583692"/>
                  </a:lnTo>
                  <a:close/>
                </a:path>
                <a:path w="7620" h="893445">
                  <a:moveTo>
                    <a:pt x="7620" y="569976"/>
                  </a:moveTo>
                  <a:lnTo>
                    <a:pt x="0" y="569976"/>
                  </a:lnTo>
                  <a:lnTo>
                    <a:pt x="0" y="577596"/>
                  </a:lnTo>
                  <a:lnTo>
                    <a:pt x="7620" y="577596"/>
                  </a:lnTo>
                  <a:lnTo>
                    <a:pt x="7620" y="569976"/>
                  </a:lnTo>
                  <a:close/>
                </a:path>
                <a:path w="7620" h="893445">
                  <a:moveTo>
                    <a:pt x="7620" y="557784"/>
                  </a:moveTo>
                  <a:lnTo>
                    <a:pt x="0" y="557784"/>
                  </a:lnTo>
                  <a:lnTo>
                    <a:pt x="0" y="563880"/>
                  </a:lnTo>
                  <a:lnTo>
                    <a:pt x="7620" y="563880"/>
                  </a:lnTo>
                  <a:lnTo>
                    <a:pt x="7620" y="557784"/>
                  </a:lnTo>
                  <a:close/>
                </a:path>
                <a:path w="7620" h="893445">
                  <a:moveTo>
                    <a:pt x="7620" y="545592"/>
                  </a:moveTo>
                  <a:lnTo>
                    <a:pt x="0" y="545592"/>
                  </a:lnTo>
                  <a:lnTo>
                    <a:pt x="0" y="551688"/>
                  </a:lnTo>
                  <a:lnTo>
                    <a:pt x="7620" y="551688"/>
                  </a:lnTo>
                  <a:lnTo>
                    <a:pt x="7620" y="545592"/>
                  </a:lnTo>
                  <a:close/>
                </a:path>
                <a:path w="7620" h="893445">
                  <a:moveTo>
                    <a:pt x="7620" y="533400"/>
                  </a:moveTo>
                  <a:lnTo>
                    <a:pt x="0" y="533400"/>
                  </a:lnTo>
                  <a:lnTo>
                    <a:pt x="0" y="539496"/>
                  </a:lnTo>
                  <a:lnTo>
                    <a:pt x="7620" y="539496"/>
                  </a:lnTo>
                  <a:lnTo>
                    <a:pt x="7620" y="533400"/>
                  </a:lnTo>
                  <a:close/>
                </a:path>
                <a:path w="7620" h="893445">
                  <a:moveTo>
                    <a:pt x="7620" y="519684"/>
                  </a:moveTo>
                  <a:lnTo>
                    <a:pt x="0" y="519684"/>
                  </a:lnTo>
                  <a:lnTo>
                    <a:pt x="0" y="525780"/>
                  </a:lnTo>
                  <a:lnTo>
                    <a:pt x="7620" y="525780"/>
                  </a:lnTo>
                  <a:lnTo>
                    <a:pt x="7620" y="519684"/>
                  </a:lnTo>
                  <a:close/>
                </a:path>
                <a:path w="7620" h="893445">
                  <a:moveTo>
                    <a:pt x="7620" y="507492"/>
                  </a:moveTo>
                  <a:lnTo>
                    <a:pt x="0" y="507492"/>
                  </a:lnTo>
                  <a:lnTo>
                    <a:pt x="0" y="513588"/>
                  </a:lnTo>
                  <a:lnTo>
                    <a:pt x="7620" y="513588"/>
                  </a:lnTo>
                  <a:lnTo>
                    <a:pt x="7620" y="507492"/>
                  </a:lnTo>
                  <a:close/>
                </a:path>
                <a:path w="7620" h="893445">
                  <a:moveTo>
                    <a:pt x="7620" y="495300"/>
                  </a:moveTo>
                  <a:lnTo>
                    <a:pt x="0" y="495300"/>
                  </a:lnTo>
                  <a:lnTo>
                    <a:pt x="0" y="501396"/>
                  </a:lnTo>
                  <a:lnTo>
                    <a:pt x="7620" y="501396"/>
                  </a:lnTo>
                  <a:lnTo>
                    <a:pt x="7620" y="495300"/>
                  </a:lnTo>
                  <a:close/>
                </a:path>
                <a:path w="7620" h="893445">
                  <a:moveTo>
                    <a:pt x="7620" y="481584"/>
                  </a:moveTo>
                  <a:lnTo>
                    <a:pt x="0" y="481584"/>
                  </a:lnTo>
                  <a:lnTo>
                    <a:pt x="0" y="487680"/>
                  </a:lnTo>
                  <a:lnTo>
                    <a:pt x="7620" y="487680"/>
                  </a:lnTo>
                  <a:lnTo>
                    <a:pt x="7620" y="481584"/>
                  </a:lnTo>
                  <a:close/>
                </a:path>
                <a:path w="7620" h="893445">
                  <a:moveTo>
                    <a:pt x="7620" y="469392"/>
                  </a:moveTo>
                  <a:lnTo>
                    <a:pt x="0" y="469392"/>
                  </a:lnTo>
                  <a:lnTo>
                    <a:pt x="0" y="475488"/>
                  </a:lnTo>
                  <a:lnTo>
                    <a:pt x="7620" y="475488"/>
                  </a:lnTo>
                  <a:lnTo>
                    <a:pt x="7620" y="469392"/>
                  </a:lnTo>
                  <a:close/>
                </a:path>
                <a:path w="7620" h="893445">
                  <a:moveTo>
                    <a:pt x="7620" y="457200"/>
                  </a:moveTo>
                  <a:lnTo>
                    <a:pt x="0" y="457200"/>
                  </a:lnTo>
                  <a:lnTo>
                    <a:pt x="0" y="463296"/>
                  </a:lnTo>
                  <a:lnTo>
                    <a:pt x="7620" y="463296"/>
                  </a:lnTo>
                  <a:lnTo>
                    <a:pt x="7620" y="457200"/>
                  </a:lnTo>
                  <a:close/>
                </a:path>
                <a:path w="7620" h="893445">
                  <a:moveTo>
                    <a:pt x="7620" y="443484"/>
                  </a:moveTo>
                  <a:lnTo>
                    <a:pt x="0" y="443484"/>
                  </a:lnTo>
                  <a:lnTo>
                    <a:pt x="0" y="451104"/>
                  </a:lnTo>
                  <a:lnTo>
                    <a:pt x="7620" y="451104"/>
                  </a:lnTo>
                  <a:lnTo>
                    <a:pt x="7620" y="443484"/>
                  </a:lnTo>
                  <a:close/>
                </a:path>
                <a:path w="7620" h="893445">
                  <a:moveTo>
                    <a:pt x="7620" y="431292"/>
                  </a:moveTo>
                  <a:lnTo>
                    <a:pt x="0" y="431292"/>
                  </a:lnTo>
                  <a:lnTo>
                    <a:pt x="0" y="437388"/>
                  </a:lnTo>
                  <a:lnTo>
                    <a:pt x="7620" y="437388"/>
                  </a:lnTo>
                  <a:lnTo>
                    <a:pt x="7620" y="431292"/>
                  </a:lnTo>
                  <a:close/>
                </a:path>
                <a:path w="7620" h="893445">
                  <a:moveTo>
                    <a:pt x="7620" y="419100"/>
                  </a:moveTo>
                  <a:lnTo>
                    <a:pt x="0" y="419100"/>
                  </a:lnTo>
                  <a:lnTo>
                    <a:pt x="0" y="425196"/>
                  </a:lnTo>
                  <a:lnTo>
                    <a:pt x="7620" y="425196"/>
                  </a:lnTo>
                  <a:lnTo>
                    <a:pt x="7620" y="419100"/>
                  </a:lnTo>
                  <a:close/>
                </a:path>
                <a:path w="7620" h="893445">
                  <a:moveTo>
                    <a:pt x="7620" y="405384"/>
                  </a:moveTo>
                  <a:lnTo>
                    <a:pt x="0" y="405384"/>
                  </a:lnTo>
                  <a:lnTo>
                    <a:pt x="0" y="413004"/>
                  </a:lnTo>
                  <a:lnTo>
                    <a:pt x="7620" y="413004"/>
                  </a:lnTo>
                  <a:lnTo>
                    <a:pt x="7620" y="405384"/>
                  </a:lnTo>
                  <a:close/>
                </a:path>
                <a:path w="7620" h="893445">
                  <a:moveTo>
                    <a:pt x="7620" y="393192"/>
                  </a:moveTo>
                  <a:lnTo>
                    <a:pt x="0" y="393192"/>
                  </a:lnTo>
                  <a:lnTo>
                    <a:pt x="0" y="399288"/>
                  </a:lnTo>
                  <a:lnTo>
                    <a:pt x="7620" y="399288"/>
                  </a:lnTo>
                  <a:lnTo>
                    <a:pt x="7620" y="393192"/>
                  </a:lnTo>
                  <a:close/>
                </a:path>
                <a:path w="7620" h="893445">
                  <a:moveTo>
                    <a:pt x="7620" y="381000"/>
                  </a:moveTo>
                  <a:lnTo>
                    <a:pt x="0" y="381000"/>
                  </a:lnTo>
                  <a:lnTo>
                    <a:pt x="0" y="387096"/>
                  </a:lnTo>
                  <a:lnTo>
                    <a:pt x="7620" y="387096"/>
                  </a:lnTo>
                  <a:lnTo>
                    <a:pt x="7620" y="381000"/>
                  </a:lnTo>
                  <a:close/>
                </a:path>
                <a:path w="7620" h="893445">
                  <a:moveTo>
                    <a:pt x="7620" y="367284"/>
                  </a:moveTo>
                  <a:lnTo>
                    <a:pt x="0" y="367284"/>
                  </a:lnTo>
                  <a:lnTo>
                    <a:pt x="0" y="374904"/>
                  </a:lnTo>
                  <a:lnTo>
                    <a:pt x="7620" y="374904"/>
                  </a:lnTo>
                  <a:lnTo>
                    <a:pt x="7620" y="367284"/>
                  </a:lnTo>
                  <a:close/>
                </a:path>
                <a:path w="7620" h="893445">
                  <a:moveTo>
                    <a:pt x="7620" y="355092"/>
                  </a:moveTo>
                  <a:lnTo>
                    <a:pt x="0" y="355092"/>
                  </a:lnTo>
                  <a:lnTo>
                    <a:pt x="0" y="361188"/>
                  </a:lnTo>
                  <a:lnTo>
                    <a:pt x="7620" y="361188"/>
                  </a:lnTo>
                  <a:lnTo>
                    <a:pt x="7620" y="355092"/>
                  </a:lnTo>
                  <a:close/>
                </a:path>
                <a:path w="7620" h="893445">
                  <a:moveTo>
                    <a:pt x="7620" y="342900"/>
                  </a:moveTo>
                  <a:lnTo>
                    <a:pt x="0" y="342900"/>
                  </a:lnTo>
                  <a:lnTo>
                    <a:pt x="0" y="348996"/>
                  </a:lnTo>
                  <a:lnTo>
                    <a:pt x="7620" y="348996"/>
                  </a:lnTo>
                  <a:lnTo>
                    <a:pt x="7620" y="342900"/>
                  </a:lnTo>
                  <a:close/>
                </a:path>
                <a:path w="7620" h="893445">
                  <a:moveTo>
                    <a:pt x="7620" y="330708"/>
                  </a:moveTo>
                  <a:lnTo>
                    <a:pt x="0" y="330708"/>
                  </a:lnTo>
                  <a:lnTo>
                    <a:pt x="0" y="336804"/>
                  </a:lnTo>
                  <a:lnTo>
                    <a:pt x="7620" y="336804"/>
                  </a:lnTo>
                  <a:lnTo>
                    <a:pt x="7620" y="330708"/>
                  </a:lnTo>
                  <a:close/>
                </a:path>
                <a:path w="7620" h="893445">
                  <a:moveTo>
                    <a:pt x="7620" y="316992"/>
                  </a:moveTo>
                  <a:lnTo>
                    <a:pt x="0" y="316992"/>
                  </a:lnTo>
                  <a:lnTo>
                    <a:pt x="0" y="323088"/>
                  </a:lnTo>
                  <a:lnTo>
                    <a:pt x="7620" y="323088"/>
                  </a:lnTo>
                  <a:lnTo>
                    <a:pt x="7620" y="316992"/>
                  </a:lnTo>
                  <a:close/>
                </a:path>
                <a:path w="7620" h="893445">
                  <a:moveTo>
                    <a:pt x="7620" y="304800"/>
                  </a:moveTo>
                  <a:lnTo>
                    <a:pt x="0" y="304800"/>
                  </a:lnTo>
                  <a:lnTo>
                    <a:pt x="0" y="310896"/>
                  </a:lnTo>
                  <a:lnTo>
                    <a:pt x="7620" y="310896"/>
                  </a:lnTo>
                  <a:lnTo>
                    <a:pt x="7620" y="304800"/>
                  </a:lnTo>
                  <a:close/>
                </a:path>
                <a:path w="7620" h="893445">
                  <a:moveTo>
                    <a:pt x="7620" y="292608"/>
                  </a:moveTo>
                  <a:lnTo>
                    <a:pt x="0" y="292608"/>
                  </a:lnTo>
                  <a:lnTo>
                    <a:pt x="0" y="298704"/>
                  </a:lnTo>
                  <a:lnTo>
                    <a:pt x="7620" y="298704"/>
                  </a:lnTo>
                  <a:lnTo>
                    <a:pt x="7620" y="292608"/>
                  </a:lnTo>
                  <a:close/>
                </a:path>
                <a:path w="7620" h="893445">
                  <a:moveTo>
                    <a:pt x="7620" y="278892"/>
                  </a:moveTo>
                  <a:lnTo>
                    <a:pt x="0" y="278892"/>
                  </a:lnTo>
                  <a:lnTo>
                    <a:pt x="0" y="284988"/>
                  </a:lnTo>
                  <a:lnTo>
                    <a:pt x="7620" y="284988"/>
                  </a:lnTo>
                  <a:lnTo>
                    <a:pt x="7620" y="278892"/>
                  </a:lnTo>
                  <a:close/>
                </a:path>
                <a:path w="7620" h="893445">
                  <a:moveTo>
                    <a:pt x="7620" y="266700"/>
                  </a:moveTo>
                  <a:lnTo>
                    <a:pt x="0" y="266700"/>
                  </a:lnTo>
                  <a:lnTo>
                    <a:pt x="0" y="272796"/>
                  </a:lnTo>
                  <a:lnTo>
                    <a:pt x="7620" y="272796"/>
                  </a:lnTo>
                  <a:lnTo>
                    <a:pt x="7620" y="266700"/>
                  </a:lnTo>
                  <a:close/>
                </a:path>
                <a:path w="7620" h="893445">
                  <a:moveTo>
                    <a:pt x="7620" y="254508"/>
                  </a:moveTo>
                  <a:lnTo>
                    <a:pt x="0" y="254508"/>
                  </a:lnTo>
                  <a:lnTo>
                    <a:pt x="0" y="260604"/>
                  </a:lnTo>
                  <a:lnTo>
                    <a:pt x="7620" y="260604"/>
                  </a:lnTo>
                  <a:lnTo>
                    <a:pt x="7620" y="254508"/>
                  </a:lnTo>
                  <a:close/>
                </a:path>
                <a:path w="7620" h="893445">
                  <a:moveTo>
                    <a:pt x="7620" y="240792"/>
                  </a:moveTo>
                  <a:lnTo>
                    <a:pt x="0" y="240792"/>
                  </a:lnTo>
                  <a:lnTo>
                    <a:pt x="0" y="248412"/>
                  </a:lnTo>
                  <a:lnTo>
                    <a:pt x="7620" y="248412"/>
                  </a:lnTo>
                  <a:lnTo>
                    <a:pt x="7620" y="240792"/>
                  </a:lnTo>
                  <a:close/>
                </a:path>
                <a:path w="7620" h="893445">
                  <a:moveTo>
                    <a:pt x="7620" y="228600"/>
                  </a:moveTo>
                  <a:lnTo>
                    <a:pt x="0" y="228600"/>
                  </a:lnTo>
                  <a:lnTo>
                    <a:pt x="0" y="234696"/>
                  </a:lnTo>
                  <a:lnTo>
                    <a:pt x="7620" y="234696"/>
                  </a:lnTo>
                  <a:lnTo>
                    <a:pt x="7620" y="228600"/>
                  </a:lnTo>
                  <a:close/>
                </a:path>
                <a:path w="7620" h="893445">
                  <a:moveTo>
                    <a:pt x="7620" y="216408"/>
                  </a:moveTo>
                  <a:lnTo>
                    <a:pt x="0" y="216408"/>
                  </a:lnTo>
                  <a:lnTo>
                    <a:pt x="0" y="222504"/>
                  </a:lnTo>
                  <a:lnTo>
                    <a:pt x="7620" y="222504"/>
                  </a:lnTo>
                  <a:lnTo>
                    <a:pt x="7620" y="216408"/>
                  </a:lnTo>
                  <a:close/>
                </a:path>
                <a:path w="7620" h="893445">
                  <a:moveTo>
                    <a:pt x="7620" y="202692"/>
                  </a:moveTo>
                  <a:lnTo>
                    <a:pt x="0" y="202692"/>
                  </a:lnTo>
                  <a:lnTo>
                    <a:pt x="0" y="210312"/>
                  </a:lnTo>
                  <a:lnTo>
                    <a:pt x="7620" y="210312"/>
                  </a:lnTo>
                  <a:lnTo>
                    <a:pt x="7620" y="202692"/>
                  </a:lnTo>
                  <a:close/>
                </a:path>
                <a:path w="7620" h="893445">
                  <a:moveTo>
                    <a:pt x="7620" y="190500"/>
                  </a:moveTo>
                  <a:lnTo>
                    <a:pt x="0" y="190500"/>
                  </a:lnTo>
                  <a:lnTo>
                    <a:pt x="0" y="196596"/>
                  </a:lnTo>
                  <a:lnTo>
                    <a:pt x="7620" y="196596"/>
                  </a:lnTo>
                  <a:lnTo>
                    <a:pt x="7620" y="190500"/>
                  </a:lnTo>
                  <a:close/>
                </a:path>
                <a:path w="7620" h="893445">
                  <a:moveTo>
                    <a:pt x="7620" y="178308"/>
                  </a:moveTo>
                  <a:lnTo>
                    <a:pt x="0" y="178308"/>
                  </a:lnTo>
                  <a:lnTo>
                    <a:pt x="0" y="184404"/>
                  </a:lnTo>
                  <a:lnTo>
                    <a:pt x="7620" y="184404"/>
                  </a:lnTo>
                  <a:lnTo>
                    <a:pt x="7620" y="178308"/>
                  </a:lnTo>
                  <a:close/>
                </a:path>
                <a:path w="7620" h="893445">
                  <a:moveTo>
                    <a:pt x="7620" y="164592"/>
                  </a:moveTo>
                  <a:lnTo>
                    <a:pt x="0" y="164592"/>
                  </a:lnTo>
                  <a:lnTo>
                    <a:pt x="0" y="172212"/>
                  </a:lnTo>
                  <a:lnTo>
                    <a:pt x="7620" y="172212"/>
                  </a:lnTo>
                  <a:lnTo>
                    <a:pt x="7620" y="164592"/>
                  </a:lnTo>
                  <a:close/>
                </a:path>
                <a:path w="7620" h="893445">
                  <a:moveTo>
                    <a:pt x="7620" y="152400"/>
                  </a:moveTo>
                  <a:lnTo>
                    <a:pt x="0" y="152400"/>
                  </a:lnTo>
                  <a:lnTo>
                    <a:pt x="0" y="158496"/>
                  </a:lnTo>
                  <a:lnTo>
                    <a:pt x="7620" y="158496"/>
                  </a:lnTo>
                  <a:lnTo>
                    <a:pt x="7620" y="152400"/>
                  </a:lnTo>
                  <a:close/>
                </a:path>
                <a:path w="7620" h="893445">
                  <a:moveTo>
                    <a:pt x="7620" y="140208"/>
                  </a:moveTo>
                  <a:lnTo>
                    <a:pt x="0" y="140208"/>
                  </a:lnTo>
                  <a:lnTo>
                    <a:pt x="0" y="146304"/>
                  </a:lnTo>
                  <a:lnTo>
                    <a:pt x="7620" y="146304"/>
                  </a:lnTo>
                  <a:lnTo>
                    <a:pt x="7620" y="140208"/>
                  </a:lnTo>
                  <a:close/>
                </a:path>
                <a:path w="7620" h="893445">
                  <a:moveTo>
                    <a:pt x="7620" y="128003"/>
                  </a:moveTo>
                  <a:lnTo>
                    <a:pt x="0" y="128003"/>
                  </a:lnTo>
                  <a:lnTo>
                    <a:pt x="0" y="134099"/>
                  </a:lnTo>
                  <a:lnTo>
                    <a:pt x="7620" y="134099"/>
                  </a:lnTo>
                  <a:lnTo>
                    <a:pt x="7620" y="128003"/>
                  </a:lnTo>
                  <a:close/>
                </a:path>
                <a:path w="7620" h="893445">
                  <a:moveTo>
                    <a:pt x="7620" y="114287"/>
                  </a:moveTo>
                  <a:lnTo>
                    <a:pt x="0" y="114287"/>
                  </a:lnTo>
                  <a:lnTo>
                    <a:pt x="0" y="120383"/>
                  </a:lnTo>
                  <a:lnTo>
                    <a:pt x="7620" y="120383"/>
                  </a:lnTo>
                  <a:lnTo>
                    <a:pt x="7620" y="114287"/>
                  </a:lnTo>
                  <a:close/>
                </a:path>
                <a:path w="7620" h="893445">
                  <a:moveTo>
                    <a:pt x="7620" y="102095"/>
                  </a:moveTo>
                  <a:lnTo>
                    <a:pt x="0" y="102095"/>
                  </a:lnTo>
                  <a:lnTo>
                    <a:pt x="0" y="108191"/>
                  </a:lnTo>
                  <a:lnTo>
                    <a:pt x="7620" y="108191"/>
                  </a:lnTo>
                  <a:lnTo>
                    <a:pt x="7620" y="102095"/>
                  </a:lnTo>
                  <a:close/>
                </a:path>
                <a:path w="7620" h="893445">
                  <a:moveTo>
                    <a:pt x="7620" y="89903"/>
                  </a:moveTo>
                  <a:lnTo>
                    <a:pt x="0" y="89903"/>
                  </a:lnTo>
                  <a:lnTo>
                    <a:pt x="0" y="95999"/>
                  </a:lnTo>
                  <a:lnTo>
                    <a:pt x="7620" y="95999"/>
                  </a:lnTo>
                  <a:lnTo>
                    <a:pt x="7620" y="89903"/>
                  </a:lnTo>
                  <a:close/>
                </a:path>
                <a:path w="7620" h="893445">
                  <a:moveTo>
                    <a:pt x="7620" y="76200"/>
                  </a:moveTo>
                  <a:lnTo>
                    <a:pt x="0" y="76200"/>
                  </a:lnTo>
                  <a:lnTo>
                    <a:pt x="0" y="82296"/>
                  </a:lnTo>
                  <a:lnTo>
                    <a:pt x="7620" y="82296"/>
                  </a:lnTo>
                  <a:lnTo>
                    <a:pt x="7620" y="76200"/>
                  </a:lnTo>
                  <a:close/>
                </a:path>
                <a:path w="7620" h="893445">
                  <a:moveTo>
                    <a:pt x="7620" y="64008"/>
                  </a:moveTo>
                  <a:lnTo>
                    <a:pt x="0" y="64008"/>
                  </a:lnTo>
                  <a:lnTo>
                    <a:pt x="0" y="70104"/>
                  </a:lnTo>
                  <a:lnTo>
                    <a:pt x="7620" y="70104"/>
                  </a:lnTo>
                  <a:lnTo>
                    <a:pt x="7620" y="64008"/>
                  </a:lnTo>
                  <a:close/>
                </a:path>
                <a:path w="7620" h="893445">
                  <a:moveTo>
                    <a:pt x="7620" y="51816"/>
                  </a:moveTo>
                  <a:lnTo>
                    <a:pt x="0" y="51816"/>
                  </a:lnTo>
                  <a:lnTo>
                    <a:pt x="0" y="57912"/>
                  </a:lnTo>
                  <a:lnTo>
                    <a:pt x="7620" y="57912"/>
                  </a:lnTo>
                  <a:lnTo>
                    <a:pt x="7620" y="51816"/>
                  </a:lnTo>
                  <a:close/>
                </a:path>
                <a:path w="7620" h="893445">
                  <a:moveTo>
                    <a:pt x="7620" y="38100"/>
                  </a:moveTo>
                  <a:lnTo>
                    <a:pt x="0" y="38100"/>
                  </a:lnTo>
                  <a:lnTo>
                    <a:pt x="0" y="45720"/>
                  </a:lnTo>
                  <a:lnTo>
                    <a:pt x="7620" y="45720"/>
                  </a:lnTo>
                  <a:lnTo>
                    <a:pt x="7620" y="38100"/>
                  </a:lnTo>
                  <a:close/>
                </a:path>
                <a:path w="7620" h="893445">
                  <a:moveTo>
                    <a:pt x="7620" y="25908"/>
                  </a:moveTo>
                  <a:lnTo>
                    <a:pt x="0" y="25908"/>
                  </a:lnTo>
                  <a:lnTo>
                    <a:pt x="0" y="32004"/>
                  </a:lnTo>
                  <a:lnTo>
                    <a:pt x="7620" y="32004"/>
                  </a:lnTo>
                  <a:lnTo>
                    <a:pt x="7620" y="25908"/>
                  </a:lnTo>
                  <a:close/>
                </a:path>
                <a:path w="7620" h="893445">
                  <a:moveTo>
                    <a:pt x="7620" y="13716"/>
                  </a:moveTo>
                  <a:lnTo>
                    <a:pt x="0" y="13716"/>
                  </a:lnTo>
                  <a:lnTo>
                    <a:pt x="0" y="19812"/>
                  </a:lnTo>
                  <a:lnTo>
                    <a:pt x="7620" y="19812"/>
                  </a:lnTo>
                  <a:lnTo>
                    <a:pt x="7620" y="13716"/>
                  </a:lnTo>
                  <a:close/>
                </a:path>
                <a:path w="7620" h="893445">
                  <a:moveTo>
                    <a:pt x="7620" y="0"/>
                  </a:moveTo>
                  <a:lnTo>
                    <a:pt x="0" y="0"/>
                  </a:lnTo>
                  <a:lnTo>
                    <a:pt x="0" y="7620"/>
                  </a:lnTo>
                  <a:lnTo>
                    <a:pt x="7620" y="7620"/>
                  </a:lnTo>
                  <a:lnTo>
                    <a:pt x="7620" y="0"/>
                  </a:lnTo>
                  <a:close/>
                </a:path>
              </a:pathLst>
            </a:custGeom>
            <a:solidFill>
              <a:srgbClr val="BC4946"/>
            </a:solidFill>
          </p:spPr>
          <p:txBody>
            <a:bodyPr wrap="square" lIns="0" tIns="0" rIns="0" bIns="0" rtlCol="0"/>
            <a:lstStyle/>
            <a:p>
              <a:endParaRPr/>
            </a:p>
          </p:txBody>
        </p:sp>
        <p:sp>
          <p:nvSpPr>
            <p:cNvPr id="6" name="object 6"/>
            <p:cNvSpPr/>
            <p:nvPr/>
          </p:nvSpPr>
          <p:spPr>
            <a:xfrm>
              <a:off x="4858512" y="4334268"/>
              <a:ext cx="7620" cy="893444"/>
            </a:xfrm>
            <a:custGeom>
              <a:avLst/>
              <a:gdLst/>
              <a:ahLst/>
              <a:cxnLst/>
              <a:rect l="l" t="t" r="r" b="b"/>
              <a:pathLst>
                <a:path w="7620" h="893445">
                  <a:moveTo>
                    <a:pt x="7620" y="886968"/>
                  </a:moveTo>
                  <a:lnTo>
                    <a:pt x="0" y="886968"/>
                  </a:lnTo>
                  <a:lnTo>
                    <a:pt x="0" y="893064"/>
                  </a:lnTo>
                  <a:lnTo>
                    <a:pt x="7620" y="893064"/>
                  </a:lnTo>
                  <a:lnTo>
                    <a:pt x="7620" y="886968"/>
                  </a:lnTo>
                  <a:close/>
                </a:path>
                <a:path w="7620" h="893445">
                  <a:moveTo>
                    <a:pt x="7620" y="874776"/>
                  </a:moveTo>
                  <a:lnTo>
                    <a:pt x="0" y="874776"/>
                  </a:lnTo>
                  <a:lnTo>
                    <a:pt x="0" y="880872"/>
                  </a:lnTo>
                  <a:lnTo>
                    <a:pt x="7620" y="880872"/>
                  </a:lnTo>
                  <a:lnTo>
                    <a:pt x="7620" y="874776"/>
                  </a:lnTo>
                  <a:close/>
                </a:path>
                <a:path w="7620" h="893445">
                  <a:moveTo>
                    <a:pt x="7620" y="862571"/>
                  </a:moveTo>
                  <a:lnTo>
                    <a:pt x="0" y="862571"/>
                  </a:lnTo>
                  <a:lnTo>
                    <a:pt x="0" y="868667"/>
                  </a:lnTo>
                  <a:lnTo>
                    <a:pt x="7620" y="868667"/>
                  </a:lnTo>
                  <a:lnTo>
                    <a:pt x="7620" y="862571"/>
                  </a:lnTo>
                  <a:close/>
                </a:path>
                <a:path w="7620" h="893445">
                  <a:moveTo>
                    <a:pt x="7620" y="848855"/>
                  </a:moveTo>
                  <a:lnTo>
                    <a:pt x="0" y="848855"/>
                  </a:lnTo>
                  <a:lnTo>
                    <a:pt x="0" y="854951"/>
                  </a:lnTo>
                  <a:lnTo>
                    <a:pt x="7620" y="854951"/>
                  </a:lnTo>
                  <a:lnTo>
                    <a:pt x="7620" y="848855"/>
                  </a:lnTo>
                  <a:close/>
                </a:path>
                <a:path w="7620" h="893445">
                  <a:moveTo>
                    <a:pt x="7620" y="836663"/>
                  </a:moveTo>
                  <a:lnTo>
                    <a:pt x="0" y="836663"/>
                  </a:lnTo>
                  <a:lnTo>
                    <a:pt x="0" y="842759"/>
                  </a:lnTo>
                  <a:lnTo>
                    <a:pt x="7620" y="842759"/>
                  </a:lnTo>
                  <a:lnTo>
                    <a:pt x="7620" y="836663"/>
                  </a:lnTo>
                  <a:close/>
                </a:path>
                <a:path w="7620" h="893445">
                  <a:moveTo>
                    <a:pt x="7620" y="824471"/>
                  </a:moveTo>
                  <a:lnTo>
                    <a:pt x="0" y="824471"/>
                  </a:lnTo>
                  <a:lnTo>
                    <a:pt x="0" y="830567"/>
                  </a:lnTo>
                  <a:lnTo>
                    <a:pt x="7620" y="830567"/>
                  </a:lnTo>
                  <a:lnTo>
                    <a:pt x="7620" y="824471"/>
                  </a:lnTo>
                  <a:close/>
                </a:path>
                <a:path w="7620" h="893445">
                  <a:moveTo>
                    <a:pt x="7620" y="810755"/>
                  </a:moveTo>
                  <a:lnTo>
                    <a:pt x="0" y="810755"/>
                  </a:lnTo>
                  <a:lnTo>
                    <a:pt x="0" y="816851"/>
                  </a:lnTo>
                  <a:lnTo>
                    <a:pt x="7620" y="816851"/>
                  </a:lnTo>
                  <a:lnTo>
                    <a:pt x="7620" y="810755"/>
                  </a:lnTo>
                  <a:close/>
                </a:path>
                <a:path w="7620" h="893445">
                  <a:moveTo>
                    <a:pt x="7620" y="798563"/>
                  </a:moveTo>
                  <a:lnTo>
                    <a:pt x="0" y="798563"/>
                  </a:lnTo>
                  <a:lnTo>
                    <a:pt x="0" y="804659"/>
                  </a:lnTo>
                  <a:lnTo>
                    <a:pt x="7620" y="804659"/>
                  </a:lnTo>
                  <a:lnTo>
                    <a:pt x="7620" y="798563"/>
                  </a:lnTo>
                  <a:close/>
                </a:path>
                <a:path w="7620" h="893445">
                  <a:moveTo>
                    <a:pt x="7620" y="786371"/>
                  </a:moveTo>
                  <a:lnTo>
                    <a:pt x="0" y="786371"/>
                  </a:lnTo>
                  <a:lnTo>
                    <a:pt x="0" y="792467"/>
                  </a:lnTo>
                  <a:lnTo>
                    <a:pt x="7620" y="792467"/>
                  </a:lnTo>
                  <a:lnTo>
                    <a:pt x="7620" y="786371"/>
                  </a:lnTo>
                  <a:close/>
                </a:path>
                <a:path w="7620" h="893445">
                  <a:moveTo>
                    <a:pt x="7620" y="772655"/>
                  </a:moveTo>
                  <a:lnTo>
                    <a:pt x="0" y="772655"/>
                  </a:lnTo>
                  <a:lnTo>
                    <a:pt x="0" y="780275"/>
                  </a:lnTo>
                  <a:lnTo>
                    <a:pt x="7620" y="780275"/>
                  </a:lnTo>
                  <a:lnTo>
                    <a:pt x="7620" y="772655"/>
                  </a:lnTo>
                  <a:close/>
                </a:path>
                <a:path w="7620" h="893445">
                  <a:moveTo>
                    <a:pt x="7620" y="760476"/>
                  </a:moveTo>
                  <a:lnTo>
                    <a:pt x="0" y="760476"/>
                  </a:lnTo>
                  <a:lnTo>
                    <a:pt x="0" y="766572"/>
                  </a:lnTo>
                  <a:lnTo>
                    <a:pt x="7620" y="766572"/>
                  </a:lnTo>
                  <a:lnTo>
                    <a:pt x="7620" y="760476"/>
                  </a:lnTo>
                  <a:close/>
                </a:path>
                <a:path w="7620" h="893445">
                  <a:moveTo>
                    <a:pt x="7620" y="748284"/>
                  </a:moveTo>
                  <a:lnTo>
                    <a:pt x="0" y="748284"/>
                  </a:lnTo>
                  <a:lnTo>
                    <a:pt x="0" y="754380"/>
                  </a:lnTo>
                  <a:lnTo>
                    <a:pt x="7620" y="754380"/>
                  </a:lnTo>
                  <a:lnTo>
                    <a:pt x="7620" y="748284"/>
                  </a:lnTo>
                  <a:close/>
                </a:path>
                <a:path w="7620" h="893445">
                  <a:moveTo>
                    <a:pt x="7620" y="734568"/>
                  </a:moveTo>
                  <a:lnTo>
                    <a:pt x="0" y="734568"/>
                  </a:lnTo>
                  <a:lnTo>
                    <a:pt x="0" y="742188"/>
                  </a:lnTo>
                  <a:lnTo>
                    <a:pt x="7620" y="742188"/>
                  </a:lnTo>
                  <a:lnTo>
                    <a:pt x="7620" y="734568"/>
                  </a:lnTo>
                  <a:close/>
                </a:path>
                <a:path w="7620" h="893445">
                  <a:moveTo>
                    <a:pt x="7620" y="722376"/>
                  </a:moveTo>
                  <a:lnTo>
                    <a:pt x="0" y="722376"/>
                  </a:lnTo>
                  <a:lnTo>
                    <a:pt x="0" y="728472"/>
                  </a:lnTo>
                  <a:lnTo>
                    <a:pt x="7620" y="728472"/>
                  </a:lnTo>
                  <a:lnTo>
                    <a:pt x="7620" y="722376"/>
                  </a:lnTo>
                  <a:close/>
                </a:path>
                <a:path w="7620" h="893445">
                  <a:moveTo>
                    <a:pt x="7620" y="710184"/>
                  </a:moveTo>
                  <a:lnTo>
                    <a:pt x="0" y="710184"/>
                  </a:lnTo>
                  <a:lnTo>
                    <a:pt x="0" y="716280"/>
                  </a:lnTo>
                  <a:lnTo>
                    <a:pt x="7620" y="716280"/>
                  </a:lnTo>
                  <a:lnTo>
                    <a:pt x="7620" y="710184"/>
                  </a:lnTo>
                  <a:close/>
                </a:path>
                <a:path w="7620" h="893445">
                  <a:moveTo>
                    <a:pt x="7620" y="696468"/>
                  </a:moveTo>
                  <a:lnTo>
                    <a:pt x="0" y="696468"/>
                  </a:lnTo>
                  <a:lnTo>
                    <a:pt x="0" y="704088"/>
                  </a:lnTo>
                  <a:lnTo>
                    <a:pt x="7620" y="704088"/>
                  </a:lnTo>
                  <a:lnTo>
                    <a:pt x="7620" y="696468"/>
                  </a:lnTo>
                  <a:close/>
                </a:path>
                <a:path w="7620" h="893445">
                  <a:moveTo>
                    <a:pt x="7620" y="684276"/>
                  </a:moveTo>
                  <a:lnTo>
                    <a:pt x="0" y="684276"/>
                  </a:lnTo>
                  <a:lnTo>
                    <a:pt x="0" y="690372"/>
                  </a:lnTo>
                  <a:lnTo>
                    <a:pt x="7620" y="690372"/>
                  </a:lnTo>
                  <a:lnTo>
                    <a:pt x="7620" y="684276"/>
                  </a:lnTo>
                  <a:close/>
                </a:path>
                <a:path w="7620" h="893445">
                  <a:moveTo>
                    <a:pt x="7620" y="672084"/>
                  </a:moveTo>
                  <a:lnTo>
                    <a:pt x="0" y="672084"/>
                  </a:lnTo>
                  <a:lnTo>
                    <a:pt x="0" y="678180"/>
                  </a:lnTo>
                  <a:lnTo>
                    <a:pt x="7620" y="678180"/>
                  </a:lnTo>
                  <a:lnTo>
                    <a:pt x="7620" y="672084"/>
                  </a:lnTo>
                  <a:close/>
                </a:path>
                <a:path w="7620" h="893445">
                  <a:moveTo>
                    <a:pt x="7620" y="659892"/>
                  </a:moveTo>
                  <a:lnTo>
                    <a:pt x="0" y="659892"/>
                  </a:lnTo>
                  <a:lnTo>
                    <a:pt x="0" y="665988"/>
                  </a:lnTo>
                  <a:lnTo>
                    <a:pt x="7620" y="665988"/>
                  </a:lnTo>
                  <a:lnTo>
                    <a:pt x="7620" y="659892"/>
                  </a:lnTo>
                  <a:close/>
                </a:path>
                <a:path w="7620" h="893445">
                  <a:moveTo>
                    <a:pt x="7620" y="646176"/>
                  </a:moveTo>
                  <a:lnTo>
                    <a:pt x="0" y="646176"/>
                  </a:lnTo>
                  <a:lnTo>
                    <a:pt x="0" y="652272"/>
                  </a:lnTo>
                  <a:lnTo>
                    <a:pt x="7620" y="652272"/>
                  </a:lnTo>
                  <a:lnTo>
                    <a:pt x="7620" y="646176"/>
                  </a:lnTo>
                  <a:close/>
                </a:path>
                <a:path w="7620" h="893445">
                  <a:moveTo>
                    <a:pt x="7620" y="633984"/>
                  </a:moveTo>
                  <a:lnTo>
                    <a:pt x="0" y="633984"/>
                  </a:lnTo>
                  <a:lnTo>
                    <a:pt x="0" y="640080"/>
                  </a:lnTo>
                  <a:lnTo>
                    <a:pt x="7620" y="640080"/>
                  </a:lnTo>
                  <a:lnTo>
                    <a:pt x="7620" y="633984"/>
                  </a:lnTo>
                  <a:close/>
                </a:path>
                <a:path w="7620" h="893445">
                  <a:moveTo>
                    <a:pt x="7620" y="621792"/>
                  </a:moveTo>
                  <a:lnTo>
                    <a:pt x="0" y="621792"/>
                  </a:lnTo>
                  <a:lnTo>
                    <a:pt x="0" y="627888"/>
                  </a:lnTo>
                  <a:lnTo>
                    <a:pt x="7620" y="627888"/>
                  </a:lnTo>
                  <a:lnTo>
                    <a:pt x="7620" y="621792"/>
                  </a:lnTo>
                  <a:close/>
                </a:path>
                <a:path w="7620" h="893445">
                  <a:moveTo>
                    <a:pt x="7620" y="608076"/>
                  </a:moveTo>
                  <a:lnTo>
                    <a:pt x="0" y="608076"/>
                  </a:lnTo>
                  <a:lnTo>
                    <a:pt x="0" y="614172"/>
                  </a:lnTo>
                  <a:lnTo>
                    <a:pt x="7620" y="614172"/>
                  </a:lnTo>
                  <a:lnTo>
                    <a:pt x="7620" y="608076"/>
                  </a:lnTo>
                  <a:close/>
                </a:path>
                <a:path w="7620" h="893445">
                  <a:moveTo>
                    <a:pt x="7620" y="595871"/>
                  </a:moveTo>
                  <a:lnTo>
                    <a:pt x="0" y="595871"/>
                  </a:lnTo>
                  <a:lnTo>
                    <a:pt x="0" y="601967"/>
                  </a:lnTo>
                  <a:lnTo>
                    <a:pt x="7620" y="601967"/>
                  </a:lnTo>
                  <a:lnTo>
                    <a:pt x="7620" y="595871"/>
                  </a:lnTo>
                  <a:close/>
                </a:path>
                <a:path w="7620" h="893445">
                  <a:moveTo>
                    <a:pt x="7620" y="583679"/>
                  </a:moveTo>
                  <a:lnTo>
                    <a:pt x="0" y="583679"/>
                  </a:lnTo>
                  <a:lnTo>
                    <a:pt x="0" y="589775"/>
                  </a:lnTo>
                  <a:lnTo>
                    <a:pt x="7620" y="589775"/>
                  </a:lnTo>
                  <a:lnTo>
                    <a:pt x="7620" y="583679"/>
                  </a:lnTo>
                  <a:close/>
                </a:path>
                <a:path w="7620" h="893445">
                  <a:moveTo>
                    <a:pt x="7620" y="569963"/>
                  </a:moveTo>
                  <a:lnTo>
                    <a:pt x="0" y="569963"/>
                  </a:lnTo>
                  <a:lnTo>
                    <a:pt x="0" y="577583"/>
                  </a:lnTo>
                  <a:lnTo>
                    <a:pt x="7620" y="577583"/>
                  </a:lnTo>
                  <a:lnTo>
                    <a:pt x="7620" y="569963"/>
                  </a:lnTo>
                  <a:close/>
                </a:path>
                <a:path w="7620" h="893445">
                  <a:moveTo>
                    <a:pt x="7620" y="557771"/>
                  </a:moveTo>
                  <a:lnTo>
                    <a:pt x="0" y="557771"/>
                  </a:lnTo>
                  <a:lnTo>
                    <a:pt x="0" y="563867"/>
                  </a:lnTo>
                  <a:lnTo>
                    <a:pt x="7620" y="563867"/>
                  </a:lnTo>
                  <a:lnTo>
                    <a:pt x="7620" y="557771"/>
                  </a:lnTo>
                  <a:close/>
                </a:path>
                <a:path w="7620" h="893445">
                  <a:moveTo>
                    <a:pt x="7620" y="545592"/>
                  </a:moveTo>
                  <a:lnTo>
                    <a:pt x="0" y="545592"/>
                  </a:lnTo>
                  <a:lnTo>
                    <a:pt x="0" y="551688"/>
                  </a:lnTo>
                  <a:lnTo>
                    <a:pt x="7620" y="551688"/>
                  </a:lnTo>
                  <a:lnTo>
                    <a:pt x="7620" y="545592"/>
                  </a:lnTo>
                  <a:close/>
                </a:path>
                <a:path w="7620" h="893445">
                  <a:moveTo>
                    <a:pt x="7620" y="531876"/>
                  </a:moveTo>
                  <a:lnTo>
                    <a:pt x="0" y="531876"/>
                  </a:lnTo>
                  <a:lnTo>
                    <a:pt x="0" y="539496"/>
                  </a:lnTo>
                  <a:lnTo>
                    <a:pt x="7620" y="539496"/>
                  </a:lnTo>
                  <a:lnTo>
                    <a:pt x="7620" y="531876"/>
                  </a:lnTo>
                  <a:close/>
                </a:path>
                <a:path w="7620" h="893445">
                  <a:moveTo>
                    <a:pt x="7620" y="519684"/>
                  </a:moveTo>
                  <a:lnTo>
                    <a:pt x="0" y="519684"/>
                  </a:lnTo>
                  <a:lnTo>
                    <a:pt x="0" y="525780"/>
                  </a:lnTo>
                  <a:lnTo>
                    <a:pt x="7620" y="525780"/>
                  </a:lnTo>
                  <a:lnTo>
                    <a:pt x="7620" y="519684"/>
                  </a:lnTo>
                  <a:close/>
                </a:path>
                <a:path w="7620" h="893445">
                  <a:moveTo>
                    <a:pt x="7620" y="507492"/>
                  </a:moveTo>
                  <a:lnTo>
                    <a:pt x="0" y="507492"/>
                  </a:lnTo>
                  <a:lnTo>
                    <a:pt x="0" y="513588"/>
                  </a:lnTo>
                  <a:lnTo>
                    <a:pt x="7620" y="513588"/>
                  </a:lnTo>
                  <a:lnTo>
                    <a:pt x="7620" y="507492"/>
                  </a:lnTo>
                  <a:close/>
                </a:path>
                <a:path w="7620" h="893445">
                  <a:moveTo>
                    <a:pt x="7620" y="493776"/>
                  </a:moveTo>
                  <a:lnTo>
                    <a:pt x="0" y="493776"/>
                  </a:lnTo>
                  <a:lnTo>
                    <a:pt x="0" y="501396"/>
                  </a:lnTo>
                  <a:lnTo>
                    <a:pt x="7620" y="501396"/>
                  </a:lnTo>
                  <a:lnTo>
                    <a:pt x="7620" y="493776"/>
                  </a:lnTo>
                  <a:close/>
                </a:path>
                <a:path w="7620" h="893445">
                  <a:moveTo>
                    <a:pt x="7620" y="481584"/>
                  </a:moveTo>
                  <a:lnTo>
                    <a:pt x="0" y="481584"/>
                  </a:lnTo>
                  <a:lnTo>
                    <a:pt x="0" y="487680"/>
                  </a:lnTo>
                  <a:lnTo>
                    <a:pt x="7620" y="487680"/>
                  </a:lnTo>
                  <a:lnTo>
                    <a:pt x="7620" y="481584"/>
                  </a:lnTo>
                  <a:close/>
                </a:path>
                <a:path w="7620" h="893445">
                  <a:moveTo>
                    <a:pt x="7620" y="469392"/>
                  </a:moveTo>
                  <a:lnTo>
                    <a:pt x="0" y="469392"/>
                  </a:lnTo>
                  <a:lnTo>
                    <a:pt x="0" y="475488"/>
                  </a:lnTo>
                  <a:lnTo>
                    <a:pt x="7620" y="475488"/>
                  </a:lnTo>
                  <a:lnTo>
                    <a:pt x="7620" y="469392"/>
                  </a:lnTo>
                  <a:close/>
                </a:path>
                <a:path w="7620" h="893445">
                  <a:moveTo>
                    <a:pt x="7620" y="457200"/>
                  </a:moveTo>
                  <a:lnTo>
                    <a:pt x="0" y="457200"/>
                  </a:lnTo>
                  <a:lnTo>
                    <a:pt x="0" y="463296"/>
                  </a:lnTo>
                  <a:lnTo>
                    <a:pt x="7620" y="463296"/>
                  </a:lnTo>
                  <a:lnTo>
                    <a:pt x="7620" y="457200"/>
                  </a:lnTo>
                  <a:close/>
                </a:path>
                <a:path w="7620" h="893445">
                  <a:moveTo>
                    <a:pt x="7620" y="443484"/>
                  </a:moveTo>
                  <a:lnTo>
                    <a:pt x="0" y="443484"/>
                  </a:lnTo>
                  <a:lnTo>
                    <a:pt x="0" y="449580"/>
                  </a:lnTo>
                  <a:lnTo>
                    <a:pt x="7620" y="449580"/>
                  </a:lnTo>
                  <a:lnTo>
                    <a:pt x="7620" y="443484"/>
                  </a:lnTo>
                  <a:close/>
                </a:path>
                <a:path w="7620" h="893445">
                  <a:moveTo>
                    <a:pt x="7620" y="431292"/>
                  </a:moveTo>
                  <a:lnTo>
                    <a:pt x="0" y="431292"/>
                  </a:lnTo>
                  <a:lnTo>
                    <a:pt x="0" y="437388"/>
                  </a:lnTo>
                  <a:lnTo>
                    <a:pt x="7620" y="437388"/>
                  </a:lnTo>
                  <a:lnTo>
                    <a:pt x="7620" y="431292"/>
                  </a:lnTo>
                  <a:close/>
                </a:path>
                <a:path w="7620" h="893445">
                  <a:moveTo>
                    <a:pt x="7620" y="419100"/>
                  </a:moveTo>
                  <a:lnTo>
                    <a:pt x="0" y="419100"/>
                  </a:lnTo>
                  <a:lnTo>
                    <a:pt x="0" y="425196"/>
                  </a:lnTo>
                  <a:lnTo>
                    <a:pt x="7620" y="425196"/>
                  </a:lnTo>
                  <a:lnTo>
                    <a:pt x="7620" y="419100"/>
                  </a:lnTo>
                  <a:close/>
                </a:path>
                <a:path w="7620" h="893445">
                  <a:moveTo>
                    <a:pt x="7620" y="405384"/>
                  </a:moveTo>
                  <a:lnTo>
                    <a:pt x="0" y="405384"/>
                  </a:lnTo>
                  <a:lnTo>
                    <a:pt x="0" y="411480"/>
                  </a:lnTo>
                  <a:lnTo>
                    <a:pt x="7620" y="411480"/>
                  </a:lnTo>
                  <a:lnTo>
                    <a:pt x="7620" y="405384"/>
                  </a:lnTo>
                  <a:close/>
                </a:path>
                <a:path w="7620" h="893445">
                  <a:moveTo>
                    <a:pt x="7620" y="393192"/>
                  </a:moveTo>
                  <a:lnTo>
                    <a:pt x="0" y="393192"/>
                  </a:lnTo>
                  <a:lnTo>
                    <a:pt x="0" y="399288"/>
                  </a:lnTo>
                  <a:lnTo>
                    <a:pt x="7620" y="399288"/>
                  </a:lnTo>
                  <a:lnTo>
                    <a:pt x="7620" y="393192"/>
                  </a:lnTo>
                  <a:close/>
                </a:path>
                <a:path w="7620" h="893445">
                  <a:moveTo>
                    <a:pt x="7620" y="381000"/>
                  </a:moveTo>
                  <a:lnTo>
                    <a:pt x="0" y="381000"/>
                  </a:lnTo>
                  <a:lnTo>
                    <a:pt x="0" y="387096"/>
                  </a:lnTo>
                  <a:lnTo>
                    <a:pt x="7620" y="387096"/>
                  </a:lnTo>
                  <a:lnTo>
                    <a:pt x="7620" y="381000"/>
                  </a:lnTo>
                  <a:close/>
                </a:path>
                <a:path w="7620" h="893445">
                  <a:moveTo>
                    <a:pt x="7620" y="367284"/>
                  </a:moveTo>
                  <a:lnTo>
                    <a:pt x="0" y="367284"/>
                  </a:lnTo>
                  <a:lnTo>
                    <a:pt x="0" y="374904"/>
                  </a:lnTo>
                  <a:lnTo>
                    <a:pt x="7620" y="374904"/>
                  </a:lnTo>
                  <a:lnTo>
                    <a:pt x="7620" y="367284"/>
                  </a:lnTo>
                  <a:close/>
                </a:path>
                <a:path w="7620" h="893445">
                  <a:moveTo>
                    <a:pt x="7620" y="355092"/>
                  </a:moveTo>
                  <a:lnTo>
                    <a:pt x="0" y="355092"/>
                  </a:lnTo>
                  <a:lnTo>
                    <a:pt x="0" y="361188"/>
                  </a:lnTo>
                  <a:lnTo>
                    <a:pt x="7620" y="361188"/>
                  </a:lnTo>
                  <a:lnTo>
                    <a:pt x="7620" y="355092"/>
                  </a:lnTo>
                  <a:close/>
                </a:path>
                <a:path w="7620" h="893445">
                  <a:moveTo>
                    <a:pt x="7620" y="342900"/>
                  </a:moveTo>
                  <a:lnTo>
                    <a:pt x="0" y="342900"/>
                  </a:lnTo>
                  <a:lnTo>
                    <a:pt x="0" y="348996"/>
                  </a:lnTo>
                  <a:lnTo>
                    <a:pt x="7620" y="348996"/>
                  </a:lnTo>
                  <a:lnTo>
                    <a:pt x="7620" y="342900"/>
                  </a:lnTo>
                  <a:close/>
                </a:path>
                <a:path w="7620" h="893445">
                  <a:moveTo>
                    <a:pt x="7620" y="329184"/>
                  </a:moveTo>
                  <a:lnTo>
                    <a:pt x="0" y="329184"/>
                  </a:lnTo>
                  <a:lnTo>
                    <a:pt x="0" y="336804"/>
                  </a:lnTo>
                  <a:lnTo>
                    <a:pt x="7620" y="336804"/>
                  </a:lnTo>
                  <a:lnTo>
                    <a:pt x="7620" y="329184"/>
                  </a:lnTo>
                  <a:close/>
                </a:path>
                <a:path w="7620" h="893445">
                  <a:moveTo>
                    <a:pt x="7620" y="316992"/>
                  </a:moveTo>
                  <a:lnTo>
                    <a:pt x="0" y="316992"/>
                  </a:lnTo>
                  <a:lnTo>
                    <a:pt x="0" y="323088"/>
                  </a:lnTo>
                  <a:lnTo>
                    <a:pt x="7620" y="323088"/>
                  </a:lnTo>
                  <a:lnTo>
                    <a:pt x="7620" y="316992"/>
                  </a:lnTo>
                  <a:close/>
                </a:path>
                <a:path w="7620" h="893445">
                  <a:moveTo>
                    <a:pt x="7620" y="304800"/>
                  </a:moveTo>
                  <a:lnTo>
                    <a:pt x="0" y="304800"/>
                  </a:lnTo>
                  <a:lnTo>
                    <a:pt x="0" y="310896"/>
                  </a:lnTo>
                  <a:lnTo>
                    <a:pt x="7620" y="310896"/>
                  </a:lnTo>
                  <a:lnTo>
                    <a:pt x="7620" y="304800"/>
                  </a:lnTo>
                  <a:close/>
                </a:path>
                <a:path w="7620" h="893445">
                  <a:moveTo>
                    <a:pt x="7620" y="291084"/>
                  </a:moveTo>
                  <a:lnTo>
                    <a:pt x="0" y="291084"/>
                  </a:lnTo>
                  <a:lnTo>
                    <a:pt x="0" y="298704"/>
                  </a:lnTo>
                  <a:lnTo>
                    <a:pt x="7620" y="298704"/>
                  </a:lnTo>
                  <a:lnTo>
                    <a:pt x="7620" y="291084"/>
                  </a:lnTo>
                  <a:close/>
                </a:path>
                <a:path w="7620" h="893445">
                  <a:moveTo>
                    <a:pt x="7620" y="278892"/>
                  </a:moveTo>
                  <a:lnTo>
                    <a:pt x="0" y="278892"/>
                  </a:lnTo>
                  <a:lnTo>
                    <a:pt x="0" y="284988"/>
                  </a:lnTo>
                  <a:lnTo>
                    <a:pt x="7620" y="284988"/>
                  </a:lnTo>
                  <a:lnTo>
                    <a:pt x="7620" y="278892"/>
                  </a:lnTo>
                  <a:close/>
                </a:path>
                <a:path w="7620" h="893445">
                  <a:moveTo>
                    <a:pt x="7620" y="266700"/>
                  </a:moveTo>
                  <a:lnTo>
                    <a:pt x="0" y="266700"/>
                  </a:lnTo>
                  <a:lnTo>
                    <a:pt x="0" y="272796"/>
                  </a:lnTo>
                  <a:lnTo>
                    <a:pt x="7620" y="272796"/>
                  </a:lnTo>
                  <a:lnTo>
                    <a:pt x="7620" y="266700"/>
                  </a:lnTo>
                  <a:close/>
                </a:path>
                <a:path w="7620" h="893445">
                  <a:moveTo>
                    <a:pt x="7620" y="254508"/>
                  </a:moveTo>
                  <a:lnTo>
                    <a:pt x="0" y="254508"/>
                  </a:lnTo>
                  <a:lnTo>
                    <a:pt x="0" y="260604"/>
                  </a:lnTo>
                  <a:lnTo>
                    <a:pt x="7620" y="260604"/>
                  </a:lnTo>
                  <a:lnTo>
                    <a:pt x="7620" y="254508"/>
                  </a:lnTo>
                  <a:close/>
                </a:path>
                <a:path w="7620" h="893445">
                  <a:moveTo>
                    <a:pt x="7620" y="240792"/>
                  </a:moveTo>
                  <a:lnTo>
                    <a:pt x="0" y="240792"/>
                  </a:lnTo>
                  <a:lnTo>
                    <a:pt x="0" y="246888"/>
                  </a:lnTo>
                  <a:lnTo>
                    <a:pt x="7620" y="246888"/>
                  </a:lnTo>
                  <a:lnTo>
                    <a:pt x="7620" y="240792"/>
                  </a:lnTo>
                  <a:close/>
                </a:path>
                <a:path w="7620" h="893445">
                  <a:moveTo>
                    <a:pt x="7620" y="228600"/>
                  </a:moveTo>
                  <a:lnTo>
                    <a:pt x="0" y="228600"/>
                  </a:lnTo>
                  <a:lnTo>
                    <a:pt x="0" y="234696"/>
                  </a:lnTo>
                  <a:lnTo>
                    <a:pt x="7620" y="234696"/>
                  </a:lnTo>
                  <a:lnTo>
                    <a:pt x="7620" y="228600"/>
                  </a:lnTo>
                  <a:close/>
                </a:path>
                <a:path w="7620" h="893445">
                  <a:moveTo>
                    <a:pt x="7620" y="216408"/>
                  </a:moveTo>
                  <a:lnTo>
                    <a:pt x="0" y="216408"/>
                  </a:lnTo>
                  <a:lnTo>
                    <a:pt x="0" y="222504"/>
                  </a:lnTo>
                  <a:lnTo>
                    <a:pt x="7620" y="222504"/>
                  </a:lnTo>
                  <a:lnTo>
                    <a:pt x="7620" y="216408"/>
                  </a:lnTo>
                  <a:close/>
                </a:path>
                <a:path w="7620" h="893445">
                  <a:moveTo>
                    <a:pt x="7620" y="202692"/>
                  </a:moveTo>
                  <a:lnTo>
                    <a:pt x="0" y="202692"/>
                  </a:lnTo>
                  <a:lnTo>
                    <a:pt x="0" y="208788"/>
                  </a:lnTo>
                  <a:lnTo>
                    <a:pt x="7620" y="208788"/>
                  </a:lnTo>
                  <a:lnTo>
                    <a:pt x="7620" y="202692"/>
                  </a:lnTo>
                  <a:close/>
                </a:path>
                <a:path w="7620" h="893445">
                  <a:moveTo>
                    <a:pt x="7620" y="190500"/>
                  </a:moveTo>
                  <a:lnTo>
                    <a:pt x="0" y="190500"/>
                  </a:lnTo>
                  <a:lnTo>
                    <a:pt x="0" y="196596"/>
                  </a:lnTo>
                  <a:lnTo>
                    <a:pt x="7620" y="196596"/>
                  </a:lnTo>
                  <a:lnTo>
                    <a:pt x="7620" y="190500"/>
                  </a:lnTo>
                  <a:close/>
                </a:path>
                <a:path w="7620" h="893445">
                  <a:moveTo>
                    <a:pt x="7620" y="178308"/>
                  </a:moveTo>
                  <a:lnTo>
                    <a:pt x="0" y="178308"/>
                  </a:lnTo>
                  <a:lnTo>
                    <a:pt x="0" y="184404"/>
                  </a:lnTo>
                  <a:lnTo>
                    <a:pt x="7620" y="184404"/>
                  </a:lnTo>
                  <a:lnTo>
                    <a:pt x="7620" y="178308"/>
                  </a:lnTo>
                  <a:close/>
                </a:path>
                <a:path w="7620" h="893445">
                  <a:moveTo>
                    <a:pt x="7620" y="164592"/>
                  </a:moveTo>
                  <a:lnTo>
                    <a:pt x="0" y="164592"/>
                  </a:lnTo>
                  <a:lnTo>
                    <a:pt x="0" y="172212"/>
                  </a:lnTo>
                  <a:lnTo>
                    <a:pt x="7620" y="172212"/>
                  </a:lnTo>
                  <a:lnTo>
                    <a:pt x="7620" y="164592"/>
                  </a:lnTo>
                  <a:close/>
                </a:path>
                <a:path w="7620" h="893445">
                  <a:moveTo>
                    <a:pt x="7620" y="152400"/>
                  </a:moveTo>
                  <a:lnTo>
                    <a:pt x="0" y="152400"/>
                  </a:lnTo>
                  <a:lnTo>
                    <a:pt x="0" y="158496"/>
                  </a:lnTo>
                  <a:lnTo>
                    <a:pt x="7620" y="158496"/>
                  </a:lnTo>
                  <a:lnTo>
                    <a:pt x="7620" y="152400"/>
                  </a:lnTo>
                  <a:close/>
                </a:path>
                <a:path w="7620" h="893445">
                  <a:moveTo>
                    <a:pt x="7620" y="140208"/>
                  </a:moveTo>
                  <a:lnTo>
                    <a:pt x="0" y="140208"/>
                  </a:lnTo>
                  <a:lnTo>
                    <a:pt x="0" y="146304"/>
                  </a:lnTo>
                  <a:lnTo>
                    <a:pt x="7620" y="146304"/>
                  </a:lnTo>
                  <a:lnTo>
                    <a:pt x="7620" y="140208"/>
                  </a:lnTo>
                  <a:close/>
                </a:path>
                <a:path w="7620" h="893445">
                  <a:moveTo>
                    <a:pt x="7620" y="126492"/>
                  </a:moveTo>
                  <a:lnTo>
                    <a:pt x="0" y="126492"/>
                  </a:lnTo>
                  <a:lnTo>
                    <a:pt x="0" y="134112"/>
                  </a:lnTo>
                  <a:lnTo>
                    <a:pt x="7620" y="134112"/>
                  </a:lnTo>
                  <a:lnTo>
                    <a:pt x="7620" y="126492"/>
                  </a:lnTo>
                  <a:close/>
                </a:path>
                <a:path w="7620" h="893445">
                  <a:moveTo>
                    <a:pt x="7620" y="114300"/>
                  </a:moveTo>
                  <a:lnTo>
                    <a:pt x="0" y="114300"/>
                  </a:lnTo>
                  <a:lnTo>
                    <a:pt x="0" y="120396"/>
                  </a:lnTo>
                  <a:lnTo>
                    <a:pt x="7620" y="120396"/>
                  </a:lnTo>
                  <a:lnTo>
                    <a:pt x="7620" y="114300"/>
                  </a:lnTo>
                  <a:close/>
                </a:path>
                <a:path w="7620" h="893445">
                  <a:moveTo>
                    <a:pt x="7620" y="102108"/>
                  </a:moveTo>
                  <a:lnTo>
                    <a:pt x="0" y="102108"/>
                  </a:lnTo>
                  <a:lnTo>
                    <a:pt x="0" y="108204"/>
                  </a:lnTo>
                  <a:lnTo>
                    <a:pt x="7620" y="108204"/>
                  </a:lnTo>
                  <a:lnTo>
                    <a:pt x="7620" y="102108"/>
                  </a:lnTo>
                  <a:close/>
                </a:path>
                <a:path w="7620" h="893445">
                  <a:moveTo>
                    <a:pt x="7620" y="88392"/>
                  </a:moveTo>
                  <a:lnTo>
                    <a:pt x="0" y="88392"/>
                  </a:lnTo>
                  <a:lnTo>
                    <a:pt x="0" y="96012"/>
                  </a:lnTo>
                  <a:lnTo>
                    <a:pt x="7620" y="96012"/>
                  </a:lnTo>
                  <a:lnTo>
                    <a:pt x="7620" y="88392"/>
                  </a:lnTo>
                  <a:close/>
                </a:path>
                <a:path w="7620" h="893445">
                  <a:moveTo>
                    <a:pt x="7620" y="76200"/>
                  </a:moveTo>
                  <a:lnTo>
                    <a:pt x="0" y="76200"/>
                  </a:lnTo>
                  <a:lnTo>
                    <a:pt x="0" y="82296"/>
                  </a:lnTo>
                  <a:lnTo>
                    <a:pt x="7620" y="82296"/>
                  </a:lnTo>
                  <a:lnTo>
                    <a:pt x="7620" y="76200"/>
                  </a:lnTo>
                  <a:close/>
                </a:path>
                <a:path w="7620" h="893445">
                  <a:moveTo>
                    <a:pt x="7620" y="64008"/>
                  </a:moveTo>
                  <a:lnTo>
                    <a:pt x="0" y="64008"/>
                  </a:lnTo>
                  <a:lnTo>
                    <a:pt x="0" y="70104"/>
                  </a:lnTo>
                  <a:lnTo>
                    <a:pt x="7620" y="70104"/>
                  </a:lnTo>
                  <a:lnTo>
                    <a:pt x="7620" y="64008"/>
                  </a:lnTo>
                  <a:close/>
                </a:path>
                <a:path w="7620" h="893445">
                  <a:moveTo>
                    <a:pt x="7620" y="51816"/>
                  </a:moveTo>
                  <a:lnTo>
                    <a:pt x="0" y="51816"/>
                  </a:lnTo>
                  <a:lnTo>
                    <a:pt x="0" y="57912"/>
                  </a:lnTo>
                  <a:lnTo>
                    <a:pt x="7620" y="57912"/>
                  </a:lnTo>
                  <a:lnTo>
                    <a:pt x="7620" y="51816"/>
                  </a:lnTo>
                  <a:close/>
                </a:path>
                <a:path w="7620" h="893445">
                  <a:moveTo>
                    <a:pt x="7620" y="38100"/>
                  </a:moveTo>
                  <a:lnTo>
                    <a:pt x="0" y="38100"/>
                  </a:lnTo>
                  <a:lnTo>
                    <a:pt x="0" y="44196"/>
                  </a:lnTo>
                  <a:lnTo>
                    <a:pt x="7620" y="44196"/>
                  </a:lnTo>
                  <a:lnTo>
                    <a:pt x="7620" y="38100"/>
                  </a:lnTo>
                  <a:close/>
                </a:path>
                <a:path w="7620" h="893445">
                  <a:moveTo>
                    <a:pt x="7620" y="25908"/>
                  </a:moveTo>
                  <a:lnTo>
                    <a:pt x="0" y="25908"/>
                  </a:lnTo>
                  <a:lnTo>
                    <a:pt x="0" y="32004"/>
                  </a:lnTo>
                  <a:lnTo>
                    <a:pt x="7620" y="32004"/>
                  </a:lnTo>
                  <a:lnTo>
                    <a:pt x="7620" y="25908"/>
                  </a:lnTo>
                  <a:close/>
                </a:path>
                <a:path w="7620" h="893445">
                  <a:moveTo>
                    <a:pt x="7620" y="13716"/>
                  </a:moveTo>
                  <a:lnTo>
                    <a:pt x="0" y="13716"/>
                  </a:lnTo>
                  <a:lnTo>
                    <a:pt x="0" y="19812"/>
                  </a:lnTo>
                  <a:lnTo>
                    <a:pt x="7620" y="19812"/>
                  </a:lnTo>
                  <a:lnTo>
                    <a:pt x="7620" y="13716"/>
                  </a:lnTo>
                  <a:close/>
                </a:path>
                <a:path w="7620" h="893445">
                  <a:moveTo>
                    <a:pt x="7620" y="0"/>
                  </a:moveTo>
                  <a:lnTo>
                    <a:pt x="0" y="0"/>
                  </a:lnTo>
                  <a:lnTo>
                    <a:pt x="0" y="6096"/>
                  </a:lnTo>
                  <a:lnTo>
                    <a:pt x="7620" y="6096"/>
                  </a:lnTo>
                  <a:lnTo>
                    <a:pt x="7620" y="0"/>
                  </a:lnTo>
                  <a:close/>
                </a:path>
              </a:pathLst>
            </a:custGeom>
            <a:solidFill>
              <a:srgbClr val="BC4946"/>
            </a:solidFill>
          </p:spPr>
          <p:txBody>
            <a:bodyPr wrap="square" lIns="0" tIns="0" rIns="0" bIns="0" rtlCol="0"/>
            <a:lstStyle/>
            <a:p>
              <a:endParaRPr/>
            </a:p>
          </p:txBody>
        </p:sp>
        <p:sp>
          <p:nvSpPr>
            <p:cNvPr id="7" name="object 7"/>
            <p:cNvSpPr/>
            <p:nvPr/>
          </p:nvSpPr>
          <p:spPr>
            <a:xfrm>
              <a:off x="4858512" y="5221236"/>
              <a:ext cx="7620" cy="893444"/>
            </a:xfrm>
            <a:custGeom>
              <a:avLst/>
              <a:gdLst/>
              <a:ahLst/>
              <a:cxnLst/>
              <a:rect l="l" t="t" r="r" b="b"/>
              <a:pathLst>
                <a:path w="7620" h="893445">
                  <a:moveTo>
                    <a:pt x="7620" y="886968"/>
                  </a:moveTo>
                  <a:lnTo>
                    <a:pt x="0" y="886968"/>
                  </a:lnTo>
                  <a:lnTo>
                    <a:pt x="0" y="893064"/>
                  </a:lnTo>
                  <a:lnTo>
                    <a:pt x="7620" y="893064"/>
                  </a:lnTo>
                  <a:lnTo>
                    <a:pt x="7620" y="886968"/>
                  </a:lnTo>
                  <a:close/>
                </a:path>
                <a:path w="7620" h="893445">
                  <a:moveTo>
                    <a:pt x="7620" y="874776"/>
                  </a:moveTo>
                  <a:lnTo>
                    <a:pt x="0" y="874776"/>
                  </a:lnTo>
                  <a:lnTo>
                    <a:pt x="0" y="880872"/>
                  </a:lnTo>
                  <a:lnTo>
                    <a:pt x="7620" y="880872"/>
                  </a:lnTo>
                  <a:lnTo>
                    <a:pt x="7620" y="874776"/>
                  </a:lnTo>
                  <a:close/>
                </a:path>
                <a:path w="7620" h="893445">
                  <a:moveTo>
                    <a:pt x="7620" y="861060"/>
                  </a:moveTo>
                  <a:lnTo>
                    <a:pt x="0" y="861060"/>
                  </a:lnTo>
                  <a:lnTo>
                    <a:pt x="0" y="868680"/>
                  </a:lnTo>
                  <a:lnTo>
                    <a:pt x="7620" y="868680"/>
                  </a:lnTo>
                  <a:lnTo>
                    <a:pt x="7620" y="861060"/>
                  </a:lnTo>
                  <a:close/>
                </a:path>
                <a:path w="7620" h="893445">
                  <a:moveTo>
                    <a:pt x="7620" y="848868"/>
                  </a:moveTo>
                  <a:lnTo>
                    <a:pt x="0" y="848868"/>
                  </a:lnTo>
                  <a:lnTo>
                    <a:pt x="0" y="854964"/>
                  </a:lnTo>
                  <a:lnTo>
                    <a:pt x="7620" y="854964"/>
                  </a:lnTo>
                  <a:lnTo>
                    <a:pt x="7620" y="848868"/>
                  </a:lnTo>
                  <a:close/>
                </a:path>
                <a:path w="7620" h="893445">
                  <a:moveTo>
                    <a:pt x="7620" y="836676"/>
                  </a:moveTo>
                  <a:lnTo>
                    <a:pt x="0" y="836676"/>
                  </a:lnTo>
                  <a:lnTo>
                    <a:pt x="0" y="842772"/>
                  </a:lnTo>
                  <a:lnTo>
                    <a:pt x="7620" y="842772"/>
                  </a:lnTo>
                  <a:lnTo>
                    <a:pt x="7620" y="836676"/>
                  </a:lnTo>
                  <a:close/>
                </a:path>
                <a:path w="7620" h="893445">
                  <a:moveTo>
                    <a:pt x="7620" y="822960"/>
                  </a:moveTo>
                  <a:lnTo>
                    <a:pt x="0" y="822960"/>
                  </a:lnTo>
                  <a:lnTo>
                    <a:pt x="0" y="830580"/>
                  </a:lnTo>
                  <a:lnTo>
                    <a:pt x="7620" y="830580"/>
                  </a:lnTo>
                  <a:lnTo>
                    <a:pt x="7620" y="822960"/>
                  </a:lnTo>
                  <a:close/>
                </a:path>
                <a:path w="7620" h="893445">
                  <a:moveTo>
                    <a:pt x="7620" y="810768"/>
                  </a:moveTo>
                  <a:lnTo>
                    <a:pt x="0" y="810768"/>
                  </a:lnTo>
                  <a:lnTo>
                    <a:pt x="0" y="816864"/>
                  </a:lnTo>
                  <a:lnTo>
                    <a:pt x="7620" y="816864"/>
                  </a:lnTo>
                  <a:lnTo>
                    <a:pt x="7620" y="810768"/>
                  </a:lnTo>
                  <a:close/>
                </a:path>
                <a:path w="7620" h="893445">
                  <a:moveTo>
                    <a:pt x="7620" y="798563"/>
                  </a:moveTo>
                  <a:lnTo>
                    <a:pt x="0" y="798563"/>
                  </a:lnTo>
                  <a:lnTo>
                    <a:pt x="0" y="804672"/>
                  </a:lnTo>
                  <a:lnTo>
                    <a:pt x="7620" y="804672"/>
                  </a:lnTo>
                  <a:lnTo>
                    <a:pt x="7620" y="798563"/>
                  </a:lnTo>
                  <a:close/>
                </a:path>
                <a:path w="7620" h="893445">
                  <a:moveTo>
                    <a:pt x="7620" y="786384"/>
                  </a:moveTo>
                  <a:lnTo>
                    <a:pt x="0" y="786384"/>
                  </a:lnTo>
                  <a:lnTo>
                    <a:pt x="0" y="792480"/>
                  </a:lnTo>
                  <a:lnTo>
                    <a:pt x="7620" y="792480"/>
                  </a:lnTo>
                  <a:lnTo>
                    <a:pt x="7620" y="786384"/>
                  </a:lnTo>
                  <a:close/>
                </a:path>
                <a:path w="7620" h="893445">
                  <a:moveTo>
                    <a:pt x="7620" y="772668"/>
                  </a:moveTo>
                  <a:lnTo>
                    <a:pt x="0" y="772668"/>
                  </a:lnTo>
                  <a:lnTo>
                    <a:pt x="0" y="778764"/>
                  </a:lnTo>
                  <a:lnTo>
                    <a:pt x="7620" y="778764"/>
                  </a:lnTo>
                  <a:lnTo>
                    <a:pt x="7620" y="772668"/>
                  </a:lnTo>
                  <a:close/>
                </a:path>
                <a:path w="7620" h="893445">
                  <a:moveTo>
                    <a:pt x="7620" y="760476"/>
                  </a:moveTo>
                  <a:lnTo>
                    <a:pt x="0" y="760476"/>
                  </a:lnTo>
                  <a:lnTo>
                    <a:pt x="0" y="766572"/>
                  </a:lnTo>
                  <a:lnTo>
                    <a:pt x="7620" y="766572"/>
                  </a:lnTo>
                  <a:lnTo>
                    <a:pt x="7620" y="760476"/>
                  </a:lnTo>
                  <a:close/>
                </a:path>
                <a:path w="7620" h="893445">
                  <a:moveTo>
                    <a:pt x="7620" y="748284"/>
                  </a:moveTo>
                  <a:lnTo>
                    <a:pt x="0" y="748284"/>
                  </a:lnTo>
                  <a:lnTo>
                    <a:pt x="0" y="754380"/>
                  </a:lnTo>
                  <a:lnTo>
                    <a:pt x="7620" y="754380"/>
                  </a:lnTo>
                  <a:lnTo>
                    <a:pt x="7620" y="748284"/>
                  </a:lnTo>
                  <a:close/>
                </a:path>
                <a:path w="7620" h="893445">
                  <a:moveTo>
                    <a:pt x="7620" y="734568"/>
                  </a:moveTo>
                  <a:lnTo>
                    <a:pt x="0" y="734568"/>
                  </a:lnTo>
                  <a:lnTo>
                    <a:pt x="0" y="740664"/>
                  </a:lnTo>
                  <a:lnTo>
                    <a:pt x="7620" y="740664"/>
                  </a:lnTo>
                  <a:lnTo>
                    <a:pt x="7620" y="734568"/>
                  </a:lnTo>
                  <a:close/>
                </a:path>
                <a:path w="7620" h="893445">
                  <a:moveTo>
                    <a:pt x="7620" y="722363"/>
                  </a:moveTo>
                  <a:lnTo>
                    <a:pt x="0" y="722363"/>
                  </a:lnTo>
                  <a:lnTo>
                    <a:pt x="0" y="728459"/>
                  </a:lnTo>
                  <a:lnTo>
                    <a:pt x="7620" y="728459"/>
                  </a:lnTo>
                  <a:lnTo>
                    <a:pt x="7620" y="722363"/>
                  </a:lnTo>
                  <a:close/>
                </a:path>
                <a:path w="7620" h="893445">
                  <a:moveTo>
                    <a:pt x="7620" y="710171"/>
                  </a:moveTo>
                  <a:lnTo>
                    <a:pt x="0" y="710171"/>
                  </a:lnTo>
                  <a:lnTo>
                    <a:pt x="0" y="716267"/>
                  </a:lnTo>
                  <a:lnTo>
                    <a:pt x="7620" y="716267"/>
                  </a:lnTo>
                  <a:lnTo>
                    <a:pt x="7620" y="710171"/>
                  </a:lnTo>
                  <a:close/>
                </a:path>
                <a:path w="7620" h="893445">
                  <a:moveTo>
                    <a:pt x="7620" y="696455"/>
                  </a:moveTo>
                  <a:lnTo>
                    <a:pt x="0" y="696455"/>
                  </a:lnTo>
                  <a:lnTo>
                    <a:pt x="0" y="702551"/>
                  </a:lnTo>
                  <a:lnTo>
                    <a:pt x="7620" y="702551"/>
                  </a:lnTo>
                  <a:lnTo>
                    <a:pt x="7620" y="696455"/>
                  </a:lnTo>
                  <a:close/>
                </a:path>
                <a:path w="7620" h="893445">
                  <a:moveTo>
                    <a:pt x="7620" y="684263"/>
                  </a:moveTo>
                  <a:lnTo>
                    <a:pt x="0" y="684263"/>
                  </a:lnTo>
                  <a:lnTo>
                    <a:pt x="0" y="690359"/>
                  </a:lnTo>
                  <a:lnTo>
                    <a:pt x="7620" y="690359"/>
                  </a:lnTo>
                  <a:lnTo>
                    <a:pt x="7620" y="684263"/>
                  </a:lnTo>
                  <a:close/>
                </a:path>
                <a:path w="7620" h="893445">
                  <a:moveTo>
                    <a:pt x="7620" y="672071"/>
                  </a:moveTo>
                  <a:lnTo>
                    <a:pt x="0" y="672071"/>
                  </a:lnTo>
                  <a:lnTo>
                    <a:pt x="0" y="678167"/>
                  </a:lnTo>
                  <a:lnTo>
                    <a:pt x="7620" y="678167"/>
                  </a:lnTo>
                  <a:lnTo>
                    <a:pt x="7620" y="672071"/>
                  </a:lnTo>
                  <a:close/>
                </a:path>
                <a:path w="7620" h="893445">
                  <a:moveTo>
                    <a:pt x="7620" y="658368"/>
                  </a:moveTo>
                  <a:lnTo>
                    <a:pt x="0" y="658368"/>
                  </a:lnTo>
                  <a:lnTo>
                    <a:pt x="0" y="665988"/>
                  </a:lnTo>
                  <a:lnTo>
                    <a:pt x="7620" y="665988"/>
                  </a:lnTo>
                  <a:lnTo>
                    <a:pt x="7620" y="658368"/>
                  </a:lnTo>
                  <a:close/>
                </a:path>
                <a:path w="7620" h="893445">
                  <a:moveTo>
                    <a:pt x="7620" y="646176"/>
                  </a:moveTo>
                  <a:lnTo>
                    <a:pt x="0" y="646176"/>
                  </a:lnTo>
                  <a:lnTo>
                    <a:pt x="0" y="652272"/>
                  </a:lnTo>
                  <a:lnTo>
                    <a:pt x="7620" y="652272"/>
                  </a:lnTo>
                  <a:lnTo>
                    <a:pt x="7620" y="646176"/>
                  </a:lnTo>
                  <a:close/>
                </a:path>
                <a:path w="7620" h="893445">
                  <a:moveTo>
                    <a:pt x="7620" y="633984"/>
                  </a:moveTo>
                  <a:lnTo>
                    <a:pt x="0" y="633984"/>
                  </a:lnTo>
                  <a:lnTo>
                    <a:pt x="0" y="640080"/>
                  </a:lnTo>
                  <a:lnTo>
                    <a:pt x="7620" y="640080"/>
                  </a:lnTo>
                  <a:lnTo>
                    <a:pt x="7620" y="633984"/>
                  </a:lnTo>
                  <a:close/>
                </a:path>
                <a:path w="7620" h="893445">
                  <a:moveTo>
                    <a:pt x="7620" y="620268"/>
                  </a:moveTo>
                  <a:lnTo>
                    <a:pt x="0" y="620268"/>
                  </a:lnTo>
                  <a:lnTo>
                    <a:pt x="0" y="627888"/>
                  </a:lnTo>
                  <a:lnTo>
                    <a:pt x="7620" y="627888"/>
                  </a:lnTo>
                  <a:lnTo>
                    <a:pt x="7620" y="620268"/>
                  </a:lnTo>
                  <a:close/>
                </a:path>
                <a:path w="7620" h="893445">
                  <a:moveTo>
                    <a:pt x="7620" y="608063"/>
                  </a:moveTo>
                  <a:lnTo>
                    <a:pt x="0" y="608063"/>
                  </a:lnTo>
                  <a:lnTo>
                    <a:pt x="0" y="614172"/>
                  </a:lnTo>
                  <a:lnTo>
                    <a:pt x="7620" y="614172"/>
                  </a:lnTo>
                  <a:lnTo>
                    <a:pt x="7620" y="608063"/>
                  </a:lnTo>
                  <a:close/>
                </a:path>
                <a:path w="7620" h="893445">
                  <a:moveTo>
                    <a:pt x="7620" y="595884"/>
                  </a:moveTo>
                  <a:lnTo>
                    <a:pt x="0" y="595884"/>
                  </a:lnTo>
                  <a:lnTo>
                    <a:pt x="0" y="601980"/>
                  </a:lnTo>
                  <a:lnTo>
                    <a:pt x="7620" y="601980"/>
                  </a:lnTo>
                  <a:lnTo>
                    <a:pt x="7620" y="595884"/>
                  </a:lnTo>
                  <a:close/>
                </a:path>
                <a:path w="7620" h="893445">
                  <a:moveTo>
                    <a:pt x="7620" y="583692"/>
                  </a:moveTo>
                  <a:lnTo>
                    <a:pt x="0" y="583692"/>
                  </a:lnTo>
                  <a:lnTo>
                    <a:pt x="0" y="589788"/>
                  </a:lnTo>
                  <a:lnTo>
                    <a:pt x="7620" y="589788"/>
                  </a:lnTo>
                  <a:lnTo>
                    <a:pt x="7620" y="583692"/>
                  </a:lnTo>
                  <a:close/>
                </a:path>
                <a:path w="7620" h="893445">
                  <a:moveTo>
                    <a:pt x="7620" y="569976"/>
                  </a:moveTo>
                  <a:lnTo>
                    <a:pt x="0" y="569976"/>
                  </a:lnTo>
                  <a:lnTo>
                    <a:pt x="0" y="576072"/>
                  </a:lnTo>
                  <a:lnTo>
                    <a:pt x="7620" y="576072"/>
                  </a:lnTo>
                  <a:lnTo>
                    <a:pt x="7620" y="569976"/>
                  </a:lnTo>
                  <a:close/>
                </a:path>
                <a:path w="7620" h="893445">
                  <a:moveTo>
                    <a:pt x="7620" y="557784"/>
                  </a:moveTo>
                  <a:lnTo>
                    <a:pt x="0" y="557784"/>
                  </a:lnTo>
                  <a:lnTo>
                    <a:pt x="0" y="563880"/>
                  </a:lnTo>
                  <a:lnTo>
                    <a:pt x="7620" y="563880"/>
                  </a:lnTo>
                  <a:lnTo>
                    <a:pt x="7620" y="557784"/>
                  </a:lnTo>
                  <a:close/>
                </a:path>
                <a:path w="7620" h="893445">
                  <a:moveTo>
                    <a:pt x="7620" y="545592"/>
                  </a:moveTo>
                  <a:lnTo>
                    <a:pt x="0" y="545592"/>
                  </a:lnTo>
                  <a:lnTo>
                    <a:pt x="0" y="551688"/>
                  </a:lnTo>
                  <a:lnTo>
                    <a:pt x="7620" y="551688"/>
                  </a:lnTo>
                  <a:lnTo>
                    <a:pt x="7620" y="545592"/>
                  </a:lnTo>
                  <a:close/>
                </a:path>
                <a:path w="7620" h="893445">
                  <a:moveTo>
                    <a:pt x="7620" y="531863"/>
                  </a:moveTo>
                  <a:lnTo>
                    <a:pt x="0" y="531863"/>
                  </a:lnTo>
                  <a:lnTo>
                    <a:pt x="0" y="537959"/>
                  </a:lnTo>
                  <a:lnTo>
                    <a:pt x="7620" y="537959"/>
                  </a:lnTo>
                  <a:lnTo>
                    <a:pt x="7620" y="531863"/>
                  </a:lnTo>
                  <a:close/>
                </a:path>
                <a:path w="7620" h="893445">
                  <a:moveTo>
                    <a:pt x="7620" y="519671"/>
                  </a:moveTo>
                  <a:lnTo>
                    <a:pt x="0" y="519671"/>
                  </a:lnTo>
                  <a:lnTo>
                    <a:pt x="0" y="525767"/>
                  </a:lnTo>
                  <a:lnTo>
                    <a:pt x="7620" y="525767"/>
                  </a:lnTo>
                  <a:lnTo>
                    <a:pt x="7620" y="519671"/>
                  </a:lnTo>
                  <a:close/>
                </a:path>
                <a:path w="7620" h="893445">
                  <a:moveTo>
                    <a:pt x="7620" y="507479"/>
                  </a:moveTo>
                  <a:lnTo>
                    <a:pt x="0" y="507479"/>
                  </a:lnTo>
                  <a:lnTo>
                    <a:pt x="0" y="513575"/>
                  </a:lnTo>
                  <a:lnTo>
                    <a:pt x="7620" y="513575"/>
                  </a:lnTo>
                  <a:lnTo>
                    <a:pt x="7620" y="507479"/>
                  </a:lnTo>
                  <a:close/>
                </a:path>
                <a:path w="7620" h="893445">
                  <a:moveTo>
                    <a:pt x="7620" y="493763"/>
                  </a:moveTo>
                  <a:lnTo>
                    <a:pt x="0" y="493763"/>
                  </a:lnTo>
                  <a:lnTo>
                    <a:pt x="0" y="501383"/>
                  </a:lnTo>
                  <a:lnTo>
                    <a:pt x="7620" y="501383"/>
                  </a:lnTo>
                  <a:lnTo>
                    <a:pt x="7620" y="493763"/>
                  </a:lnTo>
                  <a:close/>
                </a:path>
                <a:path w="7620" h="893445">
                  <a:moveTo>
                    <a:pt x="7620" y="481571"/>
                  </a:moveTo>
                  <a:lnTo>
                    <a:pt x="0" y="481571"/>
                  </a:lnTo>
                  <a:lnTo>
                    <a:pt x="0" y="487667"/>
                  </a:lnTo>
                  <a:lnTo>
                    <a:pt x="7620" y="487667"/>
                  </a:lnTo>
                  <a:lnTo>
                    <a:pt x="7620" y="481571"/>
                  </a:lnTo>
                  <a:close/>
                </a:path>
                <a:path w="7620" h="893445">
                  <a:moveTo>
                    <a:pt x="7620" y="469392"/>
                  </a:moveTo>
                  <a:lnTo>
                    <a:pt x="0" y="469392"/>
                  </a:lnTo>
                  <a:lnTo>
                    <a:pt x="0" y="475488"/>
                  </a:lnTo>
                  <a:lnTo>
                    <a:pt x="7620" y="475488"/>
                  </a:lnTo>
                  <a:lnTo>
                    <a:pt x="7620" y="469392"/>
                  </a:lnTo>
                  <a:close/>
                </a:path>
                <a:path w="7620" h="893445">
                  <a:moveTo>
                    <a:pt x="7620" y="455676"/>
                  </a:moveTo>
                  <a:lnTo>
                    <a:pt x="0" y="455676"/>
                  </a:lnTo>
                  <a:lnTo>
                    <a:pt x="0" y="463296"/>
                  </a:lnTo>
                  <a:lnTo>
                    <a:pt x="7620" y="463296"/>
                  </a:lnTo>
                  <a:lnTo>
                    <a:pt x="7620" y="455676"/>
                  </a:lnTo>
                  <a:close/>
                </a:path>
                <a:path w="7620" h="893445">
                  <a:moveTo>
                    <a:pt x="7620" y="443484"/>
                  </a:moveTo>
                  <a:lnTo>
                    <a:pt x="0" y="443484"/>
                  </a:lnTo>
                  <a:lnTo>
                    <a:pt x="0" y="449580"/>
                  </a:lnTo>
                  <a:lnTo>
                    <a:pt x="7620" y="449580"/>
                  </a:lnTo>
                  <a:lnTo>
                    <a:pt x="7620" y="443484"/>
                  </a:lnTo>
                  <a:close/>
                </a:path>
                <a:path w="7620" h="893445">
                  <a:moveTo>
                    <a:pt x="7620" y="431292"/>
                  </a:moveTo>
                  <a:lnTo>
                    <a:pt x="0" y="431292"/>
                  </a:lnTo>
                  <a:lnTo>
                    <a:pt x="0" y="437388"/>
                  </a:lnTo>
                  <a:lnTo>
                    <a:pt x="7620" y="437388"/>
                  </a:lnTo>
                  <a:lnTo>
                    <a:pt x="7620" y="431292"/>
                  </a:lnTo>
                  <a:close/>
                </a:path>
                <a:path w="7620" h="893445">
                  <a:moveTo>
                    <a:pt x="7620" y="417563"/>
                  </a:moveTo>
                  <a:lnTo>
                    <a:pt x="0" y="417563"/>
                  </a:lnTo>
                  <a:lnTo>
                    <a:pt x="0" y="425196"/>
                  </a:lnTo>
                  <a:lnTo>
                    <a:pt x="7620" y="425196"/>
                  </a:lnTo>
                  <a:lnTo>
                    <a:pt x="7620" y="417563"/>
                  </a:lnTo>
                  <a:close/>
                </a:path>
                <a:path w="7620" h="893445">
                  <a:moveTo>
                    <a:pt x="7620" y="405384"/>
                  </a:moveTo>
                  <a:lnTo>
                    <a:pt x="0" y="405384"/>
                  </a:lnTo>
                  <a:lnTo>
                    <a:pt x="0" y="411480"/>
                  </a:lnTo>
                  <a:lnTo>
                    <a:pt x="7620" y="411480"/>
                  </a:lnTo>
                  <a:lnTo>
                    <a:pt x="7620" y="405384"/>
                  </a:lnTo>
                  <a:close/>
                </a:path>
                <a:path w="7620" h="893445">
                  <a:moveTo>
                    <a:pt x="7620" y="393192"/>
                  </a:moveTo>
                  <a:lnTo>
                    <a:pt x="0" y="393192"/>
                  </a:lnTo>
                  <a:lnTo>
                    <a:pt x="0" y="399288"/>
                  </a:lnTo>
                  <a:lnTo>
                    <a:pt x="7620" y="399288"/>
                  </a:lnTo>
                  <a:lnTo>
                    <a:pt x="7620" y="393192"/>
                  </a:lnTo>
                  <a:close/>
                </a:path>
                <a:path w="7620" h="893445">
                  <a:moveTo>
                    <a:pt x="7620" y="381000"/>
                  </a:moveTo>
                  <a:lnTo>
                    <a:pt x="0" y="381000"/>
                  </a:lnTo>
                  <a:lnTo>
                    <a:pt x="0" y="387096"/>
                  </a:lnTo>
                  <a:lnTo>
                    <a:pt x="7620" y="387096"/>
                  </a:lnTo>
                  <a:lnTo>
                    <a:pt x="7620" y="381000"/>
                  </a:lnTo>
                  <a:close/>
                </a:path>
                <a:path w="7620" h="893445">
                  <a:moveTo>
                    <a:pt x="7620" y="367284"/>
                  </a:moveTo>
                  <a:lnTo>
                    <a:pt x="0" y="367284"/>
                  </a:lnTo>
                  <a:lnTo>
                    <a:pt x="0" y="373380"/>
                  </a:lnTo>
                  <a:lnTo>
                    <a:pt x="7620" y="373380"/>
                  </a:lnTo>
                  <a:lnTo>
                    <a:pt x="7620" y="367284"/>
                  </a:lnTo>
                  <a:close/>
                </a:path>
                <a:path w="7620" h="893445">
                  <a:moveTo>
                    <a:pt x="7620" y="355092"/>
                  </a:moveTo>
                  <a:lnTo>
                    <a:pt x="0" y="355092"/>
                  </a:lnTo>
                  <a:lnTo>
                    <a:pt x="0" y="361188"/>
                  </a:lnTo>
                  <a:lnTo>
                    <a:pt x="7620" y="361188"/>
                  </a:lnTo>
                  <a:lnTo>
                    <a:pt x="7620" y="355092"/>
                  </a:lnTo>
                  <a:close/>
                </a:path>
                <a:path w="7620" h="893445">
                  <a:moveTo>
                    <a:pt x="7620" y="342900"/>
                  </a:moveTo>
                  <a:lnTo>
                    <a:pt x="0" y="342900"/>
                  </a:lnTo>
                  <a:lnTo>
                    <a:pt x="0" y="348996"/>
                  </a:lnTo>
                  <a:lnTo>
                    <a:pt x="7620" y="348996"/>
                  </a:lnTo>
                  <a:lnTo>
                    <a:pt x="7620" y="342900"/>
                  </a:lnTo>
                  <a:close/>
                </a:path>
                <a:path w="7620" h="893445">
                  <a:moveTo>
                    <a:pt x="7620" y="329184"/>
                  </a:moveTo>
                  <a:lnTo>
                    <a:pt x="0" y="329184"/>
                  </a:lnTo>
                  <a:lnTo>
                    <a:pt x="0" y="335280"/>
                  </a:lnTo>
                  <a:lnTo>
                    <a:pt x="7620" y="335280"/>
                  </a:lnTo>
                  <a:lnTo>
                    <a:pt x="7620" y="329184"/>
                  </a:lnTo>
                  <a:close/>
                </a:path>
                <a:path w="7620" h="893445">
                  <a:moveTo>
                    <a:pt x="7620" y="316992"/>
                  </a:moveTo>
                  <a:lnTo>
                    <a:pt x="0" y="316992"/>
                  </a:lnTo>
                  <a:lnTo>
                    <a:pt x="0" y="323088"/>
                  </a:lnTo>
                  <a:lnTo>
                    <a:pt x="7620" y="323088"/>
                  </a:lnTo>
                  <a:lnTo>
                    <a:pt x="7620" y="316992"/>
                  </a:lnTo>
                  <a:close/>
                </a:path>
                <a:path w="7620" h="893445">
                  <a:moveTo>
                    <a:pt x="7620" y="304800"/>
                  </a:moveTo>
                  <a:lnTo>
                    <a:pt x="0" y="304800"/>
                  </a:lnTo>
                  <a:lnTo>
                    <a:pt x="0" y="310896"/>
                  </a:lnTo>
                  <a:lnTo>
                    <a:pt x="7620" y="310896"/>
                  </a:lnTo>
                  <a:lnTo>
                    <a:pt x="7620" y="304800"/>
                  </a:lnTo>
                  <a:close/>
                </a:path>
                <a:path w="7620" h="893445">
                  <a:moveTo>
                    <a:pt x="7620" y="291084"/>
                  </a:moveTo>
                  <a:lnTo>
                    <a:pt x="0" y="291084"/>
                  </a:lnTo>
                  <a:lnTo>
                    <a:pt x="0" y="298704"/>
                  </a:lnTo>
                  <a:lnTo>
                    <a:pt x="7620" y="298704"/>
                  </a:lnTo>
                  <a:lnTo>
                    <a:pt x="7620" y="291084"/>
                  </a:lnTo>
                  <a:close/>
                </a:path>
                <a:path w="7620" h="893445">
                  <a:moveTo>
                    <a:pt x="7620" y="278892"/>
                  </a:moveTo>
                  <a:lnTo>
                    <a:pt x="0" y="278892"/>
                  </a:lnTo>
                  <a:lnTo>
                    <a:pt x="0" y="284988"/>
                  </a:lnTo>
                  <a:lnTo>
                    <a:pt x="7620" y="284988"/>
                  </a:lnTo>
                  <a:lnTo>
                    <a:pt x="7620" y="278892"/>
                  </a:lnTo>
                  <a:close/>
                </a:path>
                <a:path w="7620" h="893445">
                  <a:moveTo>
                    <a:pt x="7620" y="266700"/>
                  </a:moveTo>
                  <a:lnTo>
                    <a:pt x="0" y="266700"/>
                  </a:lnTo>
                  <a:lnTo>
                    <a:pt x="0" y="272796"/>
                  </a:lnTo>
                  <a:lnTo>
                    <a:pt x="7620" y="272796"/>
                  </a:lnTo>
                  <a:lnTo>
                    <a:pt x="7620" y="266700"/>
                  </a:lnTo>
                  <a:close/>
                </a:path>
                <a:path w="7620" h="893445">
                  <a:moveTo>
                    <a:pt x="7620" y="252984"/>
                  </a:moveTo>
                  <a:lnTo>
                    <a:pt x="0" y="252984"/>
                  </a:lnTo>
                  <a:lnTo>
                    <a:pt x="0" y="260604"/>
                  </a:lnTo>
                  <a:lnTo>
                    <a:pt x="7620" y="260604"/>
                  </a:lnTo>
                  <a:lnTo>
                    <a:pt x="7620" y="252984"/>
                  </a:lnTo>
                  <a:close/>
                </a:path>
                <a:path w="7620" h="893445">
                  <a:moveTo>
                    <a:pt x="7620" y="240792"/>
                  </a:moveTo>
                  <a:lnTo>
                    <a:pt x="0" y="240792"/>
                  </a:lnTo>
                  <a:lnTo>
                    <a:pt x="0" y="246888"/>
                  </a:lnTo>
                  <a:lnTo>
                    <a:pt x="7620" y="246888"/>
                  </a:lnTo>
                  <a:lnTo>
                    <a:pt x="7620" y="240792"/>
                  </a:lnTo>
                  <a:close/>
                </a:path>
                <a:path w="7620" h="893445">
                  <a:moveTo>
                    <a:pt x="7620" y="228587"/>
                  </a:moveTo>
                  <a:lnTo>
                    <a:pt x="0" y="228587"/>
                  </a:lnTo>
                  <a:lnTo>
                    <a:pt x="0" y="234683"/>
                  </a:lnTo>
                  <a:lnTo>
                    <a:pt x="7620" y="234683"/>
                  </a:lnTo>
                  <a:lnTo>
                    <a:pt x="7620" y="228587"/>
                  </a:lnTo>
                  <a:close/>
                </a:path>
                <a:path w="7620" h="893445">
                  <a:moveTo>
                    <a:pt x="7620" y="214871"/>
                  </a:moveTo>
                  <a:lnTo>
                    <a:pt x="0" y="214871"/>
                  </a:lnTo>
                  <a:lnTo>
                    <a:pt x="0" y="222491"/>
                  </a:lnTo>
                  <a:lnTo>
                    <a:pt x="7620" y="222491"/>
                  </a:lnTo>
                  <a:lnTo>
                    <a:pt x="7620" y="214871"/>
                  </a:lnTo>
                  <a:close/>
                </a:path>
                <a:path w="7620" h="893445">
                  <a:moveTo>
                    <a:pt x="7620" y="202679"/>
                  </a:moveTo>
                  <a:lnTo>
                    <a:pt x="0" y="202679"/>
                  </a:lnTo>
                  <a:lnTo>
                    <a:pt x="0" y="208775"/>
                  </a:lnTo>
                  <a:lnTo>
                    <a:pt x="7620" y="208775"/>
                  </a:lnTo>
                  <a:lnTo>
                    <a:pt x="7620" y="202679"/>
                  </a:lnTo>
                  <a:close/>
                </a:path>
                <a:path w="7620" h="893445">
                  <a:moveTo>
                    <a:pt x="7620" y="190487"/>
                  </a:moveTo>
                  <a:lnTo>
                    <a:pt x="0" y="190487"/>
                  </a:lnTo>
                  <a:lnTo>
                    <a:pt x="0" y="196583"/>
                  </a:lnTo>
                  <a:lnTo>
                    <a:pt x="7620" y="196583"/>
                  </a:lnTo>
                  <a:lnTo>
                    <a:pt x="7620" y="190487"/>
                  </a:lnTo>
                  <a:close/>
                </a:path>
                <a:path w="7620" h="893445">
                  <a:moveTo>
                    <a:pt x="7620" y="178308"/>
                  </a:moveTo>
                  <a:lnTo>
                    <a:pt x="0" y="178308"/>
                  </a:lnTo>
                  <a:lnTo>
                    <a:pt x="0" y="184404"/>
                  </a:lnTo>
                  <a:lnTo>
                    <a:pt x="7620" y="184404"/>
                  </a:lnTo>
                  <a:lnTo>
                    <a:pt x="7620" y="178308"/>
                  </a:lnTo>
                  <a:close/>
                </a:path>
                <a:path w="7620" h="893445">
                  <a:moveTo>
                    <a:pt x="7620" y="164592"/>
                  </a:moveTo>
                  <a:lnTo>
                    <a:pt x="0" y="164592"/>
                  </a:lnTo>
                  <a:lnTo>
                    <a:pt x="0" y="170688"/>
                  </a:lnTo>
                  <a:lnTo>
                    <a:pt x="7620" y="170688"/>
                  </a:lnTo>
                  <a:lnTo>
                    <a:pt x="7620" y="164592"/>
                  </a:lnTo>
                  <a:close/>
                </a:path>
                <a:path w="7620" h="893445">
                  <a:moveTo>
                    <a:pt x="7620" y="152400"/>
                  </a:moveTo>
                  <a:lnTo>
                    <a:pt x="0" y="152400"/>
                  </a:lnTo>
                  <a:lnTo>
                    <a:pt x="0" y="158496"/>
                  </a:lnTo>
                  <a:lnTo>
                    <a:pt x="7620" y="158496"/>
                  </a:lnTo>
                  <a:lnTo>
                    <a:pt x="7620" y="152400"/>
                  </a:lnTo>
                  <a:close/>
                </a:path>
                <a:path w="7620" h="893445">
                  <a:moveTo>
                    <a:pt x="7620" y="140208"/>
                  </a:moveTo>
                  <a:lnTo>
                    <a:pt x="0" y="140208"/>
                  </a:lnTo>
                  <a:lnTo>
                    <a:pt x="0" y="146304"/>
                  </a:lnTo>
                  <a:lnTo>
                    <a:pt x="7620" y="146304"/>
                  </a:lnTo>
                  <a:lnTo>
                    <a:pt x="7620" y="140208"/>
                  </a:lnTo>
                  <a:close/>
                </a:path>
                <a:path w="7620" h="893445">
                  <a:moveTo>
                    <a:pt x="7620" y="126492"/>
                  </a:moveTo>
                  <a:lnTo>
                    <a:pt x="0" y="126492"/>
                  </a:lnTo>
                  <a:lnTo>
                    <a:pt x="0" y="132588"/>
                  </a:lnTo>
                  <a:lnTo>
                    <a:pt x="7620" y="132588"/>
                  </a:lnTo>
                  <a:lnTo>
                    <a:pt x="7620" y="126492"/>
                  </a:lnTo>
                  <a:close/>
                </a:path>
                <a:path w="7620" h="893445">
                  <a:moveTo>
                    <a:pt x="7620" y="114300"/>
                  </a:moveTo>
                  <a:lnTo>
                    <a:pt x="0" y="114300"/>
                  </a:lnTo>
                  <a:lnTo>
                    <a:pt x="0" y="120396"/>
                  </a:lnTo>
                  <a:lnTo>
                    <a:pt x="7620" y="120396"/>
                  </a:lnTo>
                  <a:lnTo>
                    <a:pt x="7620" y="114300"/>
                  </a:lnTo>
                  <a:close/>
                </a:path>
                <a:path w="7620" h="893445">
                  <a:moveTo>
                    <a:pt x="7620" y="102108"/>
                  </a:moveTo>
                  <a:lnTo>
                    <a:pt x="0" y="102108"/>
                  </a:lnTo>
                  <a:lnTo>
                    <a:pt x="0" y="108204"/>
                  </a:lnTo>
                  <a:lnTo>
                    <a:pt x="7620" y="108204"/>
                  </a:lnTo>
                  <a:lnTo>
                    <a:pt x="7620" y="102108"/>
                  </a:lnTo>
                  <a:close/>
                </a:path>
                <a:path w="7620" h="893445">
                  <a:moveTo>
                    <a:pt x="7620" y="88392"/>
                  </a:moveTo>
                  <a:lnTo>
                    <a:pt x="0" y="88392"/>
                  </a:lnTo>
                  <a:lnTo>
                    <a:pt x="0" y="96012"/>
                  </a:lnTo>
                  <a:lnTo>
                    <a:pt x="7620" y="96012"/>
                  </a:lnTo>
                  <a:lnTo>
                    <a:pt x="7620" y="88392"/>
                  </a:lnTo>
                  <a:close/>
                </a:path>
                <a:path w="7620" h="893445">
                  <a:moveTo>
                    <a:pt x="7620" y="76187"/>
                  </a:moveTo>
                  <a:lnTo>
                    <a:pt x="0" y="76187"/>
                  </a:lnTo>
                  <a:lnTo>
                    <a:pt x="0" y="82283"/>
                  </a:lnTo>
                  <a:lnTo>
                    <a:pt x="7620" y="82283"/>
                  </a:lnTo>
                  <a:lnTo>
                    <a:pt x="7620" y="76187"/>
                  </a:lnTo>
                  <a:close/>
                </a:path>
                <a:path w="7620" h="893445">
                  <a:moveTo>
                    <a:pt x="7620" y="63995"/>
                  </a:moveTo>
                  <a:lnTo>
                    <a:pt x="0" y="63995"/>
                  </a:lnTo>
                  <a:lnTo>
                    <a:pt x="0" y="70091"/>
                  </a:lnTo>
                  <a:lnTo>
                    <a:pt x="7620" y="70091"/>
                  </a:lnTo>
                  <a:lnTo>
                    <a:pt x="7620" y="63995"/>
                  </a:lnTo>
                  <a:close/>
                </a:path>
                <a:path w="7620" h="893445">
                  <a:moveTo>
                    <a:pt x="7620" y="50279"/>
                  </a:moveTo>
                  <a:lnTo>
                    <a:pt x="0" y="50279"/>
                  </a:lnTo>
                  <a:lnTo>
                    <a:pt x="0" y="57899"/>
                  </a:lnTo>
                  <a:lnTo>
                    <a:pt x="7620" y="57899"/>
                  </a:lnTo>
                  <a:lnTo>
                    <a:pt x="7620" y="50279"/>
                  </a:lnTo>
                  <a:close/>
                </a:path>
                <a:path w="7620" h="893445">
                  <a:moveTo>
                    <a:pt x="7620" y="38087"/>
                  </a:moveTo>
                  <a:lnTo>
                    <a:pt x="0" y="38087"/>
                  </a:lnTo>
                  <a:lnTo>
                    <a:pt x="0" y="44183"/>
                  </a:lnTo>
                  <a:lnTo>
                    <a:pt x="7620" y="44183"/>
                  </a:lnTo>
                  <a:lnTo>
                    <a:pt x="7620" y="38087"/>
                  </a:lnTo>
                  <a:close/>
                </a:path>
                <a:path w="7620" h="893445">
                  <a:moveTo>
                    <a:pt x="7620" y="25908"/>
                  </a:moveTo>
                  <a:lnTo>
                    <a:pt x="0" y="25908"/>
                  </a:lnTo>
                  <a:lnTo>
                    <a:pt x="0" y="32004"/>
                  </a:lnTo>
                  <a:lnTo>
                    <a:pt x="7620" y="32004"/>
                  </a:lnTo>
                  <a:lnTo>
                    <a:pt x="7620" y="25908"/>
                  </a:lnTo>
                  <a:close/>
                </a:path>
                <a:path w="7620" h="893445">
                  <a:moveTo>
                    <a:pt x="7620" y="12192"/>
                  </a:moveTo>
                  <a:lnTo>
                    <a:pt x="0" y="12192"/>
                  </a:lnTo>
                  <a:lnTo>
                    <a:pt x="0" y="19812"/>
                  </a:lnTo>
                  <a:lnTo>
                    <a:pt x="7620" y="19812"/>
                  </a:lnTo>
                  <a:lnTo>
                    <a:pt x="7620" y="12192"/>
                  </a:lnTo>
                  <a:close/>
                </a:path>
                <a:path w="7620" h="893445">
                  <a:moveTo>
                    <a:pt x="7620" y="0"/>
                  </a:moveTo>
                  <a:lnTo>
                    <a:pt x="0" y="0"/>
                  </a:lnTo>
                  <a:lnTo>
                    <a:pt x="0" y="6096"/>
                  </a:lnTo>
                  <a:lnTo>
                    <a:pt x="7620" y="6096"/>
                  </a:lnTo>
                  <a:lnTo>
                    <a:pt x="7620" y="0"/>
                  </a:lnTo>
                  <a:close/>
                </a:path>
              </a:pathLst>
            </a:custGeom>
            <a:solidFill>
              <a:srgbClr val="BC4946"/>
            </a:solidFill>
          </p:spPr>
          <p:txBody>
            <a:bodyPr wrap="square" lIns="0" tIns="0" rIns="0" bIns="0" rtlCol="0"/>
            <a:lstStyle/>
            <a:p>
              <a:endParaRPr/>
            </a:p>
          </p:txBody>
        </p:sp>
        <p:sp>
          <p:nvSpPr>
            <p:cNvPr id="8" name="object 8"/>
            <p:cNvSpPr/>
            <p:nvPr/>
          </p:nvSpPr>
          <p:spPr>
            <a:xfrm>
              <a:off x="4858511" y="6108191"/>
              <a:ext cx="7620" cy="6350"/>
            </a:xfrm>
            <a:custGeom>
              <a:avLst/>
              <a:gdLst/>
              <a:ahLst/>
              <a:cxnLst/>
              <a:rect l="l" t="t" r="r" b="b"/>
              <a:pathLst>
                <a:path w="7620" h="6350">
                  <a:moveTo>
                    <a:pt x="7620" y="6095"/>
                  </a:moveTo>
                  <a:lnTo>
                    <a:pt x="0" y="6095"/>
                  </a:lnTo>
                  <a:lnTo>
                    <a:pt x="0" y="0"/>
                  </a:lnTo>
                  <a:lnTo>
                    <a:pt x="7620" y="0"/>
                  </a:lnTo>
                  <a:lnTo>
                    <a:pt x="7620" y="6095"/>
                  </a:lnTo>
                  <a:close/>
                </a:path>
              </a:pathLst>
            </a:custGeom>
            <a:solidFill>
              <a:srgbClr val="BC4946"/>
            </a:solidFill>
          </p:spPr>
          <p:txBody>
            <a:bodyPr wrap="square" lIns="0" tIns="0" rIns="0" bIns="0" rtlCol="0"/>
            <a:lstStyle/>
            <a:p>
              <a:endParaRPr/>
            </a:p>
          </p:txBody>
        </p:sp>
      </p:grpSp>
      <p:sp>
        <p:nvSpPr>
          <p:cNvPr id="9" name="object 9"/>
          <p:cNvSpPr txBox="1"/>
          <p:nvPr/>
        </p:nvSpPr>
        <p:spPr>
          <a:xfrm>
            <a:off x="552710" y="2983457"/>
            <a:ext cx="1066800" cy="394970"/>
          </a:xfrm>
          <a:prstGeom prst="rect">
            <a:avLst/>
          </a:prstGeom>
        </p:spPr>
        <p:txBody>
          <a:bodyPr vert="horz" wrap="square" lIns="0" tIns="12700" rIns="0" bIns="0" rtlCol="0">
            <a:spAutoFit/>
          </a:bodyPr>
          <a:lstStyle/>
          <a:p>
            <a:pPr marL="12700" marR="5080" indent="255904">
              <a:lnSpc>
                <a:spcPct val="100899"/>
              </a:lnSpc>
              <a:spcBef>
                <a:spcPts val="100"/>
              </a:spcBef>
            </a:pPr>
            <a:r>
              <a:rPr sz="1200" spc="-10" dirty="0">
                <a:latin typeface="Calibri"/>
                <a:cs typeface="Calibri"/>
              </a:rPr>
              <a:t>Ensuring </a:t>
            </a:r>
            <a:r>
              <a:rPr sz="1200" dirty="0">
                <a:latin typeface="Calibri"/>
                <a:cs typeface="Calibri"/>
              </a:rPr>
              <a:t>Energy</a:t>
            </a:r>
            <a:r>
              <a:rPr sz="1200" spc="-20" dirty="0">
                <a:latin typeface="Calibri"/>
                <a:cs typeface="Calibri"/>
              </a:rPr>
              <a:t> </a:t>
            </a:r>
            <a:r>
              <a:rPr sz="1200" spc="-10" dirty="0">
                <a:latin typeface="Calibri"/>
                <a:cs typeface="Calibri"/>
              </a:rPr>
              <a:t>Efficiency</a:t>
            </a:r>
            <a:endParaRPr sz="1200">
              <a:latin typeface="Calibri"/>
              <a:cs typeface="Calibri"/>
            </a:endParaRPr>
          </a:p>
        </p:txBody>
      </p:sp>
      <p:sp>
        <p:nvSpPr>
          <p:cNvPr id="10" name="object 10"/>
          <p:cNvSpPr txBox="1"/>
          <p:nvPr/>
        </p:nvSpPr>
        <p:spPr>
          <a:xfrm>
            <a:off x="3077930" y="2983457"/>
            <a:ext cx="1188085" cy="394970"/>
          </a:xfrm>
          <a:prstGeom prst="rect">
            <a:avLst/>
          </a:prstGeom>
        </p:spPr>
        <p:txBody>
          <a:bodyPr vert="horz" wrap="square" lIns="0" tIns="12700" rIns="0" bIns="0" rtlCol="0">
            <a:spAutoFit/>
          </a:bodyPr>
          <a:lstStyle/>
          <a:p>
            <a:pPr marL="12700" marR="5080" indent="27305">
              <a:lnSpc>
                <a:spcPct val="100899"/>
              </a:lnSpc>
              <a:spcBef>
                <a:spcPts val="100"/>
              </a:spcBef>
            </a:pPr>
            <a:r>
              <a:rPr sz="1200" spc="-10" dirty="0">
                <a:latin typeface="Calibri"/>
                <a:cs typeface="Calibri"/>
              </a:rPr>
              <a:t>Renewable</a:t>
            </a:r>
            <a:r>
              <a:rPr sz="1200" spc="10" dirty="0">
                <a:latin typeface="Calibri"/>
                <a:cs typeface="Calibri"/>
              </a:rPr>
              <a:t> </a:t>
            </a:r>
            <a:r>
              <a:rPr sz="1200" spc="-20" dirty="0">
                <a:latin typeface="Calibri"/>
                <a:cs typeface="Calibri"/>
              </a:rPr>
              <a:t>Power </a:t>
            </a:r>
            <a:r>
              <a:rPr sz="1200" dirty="0">
                <a:latin typeface="Calibri"/>
                <a:cs typeface="Calibri"/>
              </a:rPr>
              <a:t>(Energy</a:t>
            </a:r>
            <a:r>
              <a:rPr sz="1200" spc="-20" dirty="0">
                <a:latin typeface="Calibri"/>
                <a:cs typeface="Calibri"/>
              </a:rPr>
              <a:t> </a:t>
            </a:r>
            <a:r>
              <a:rPr sz="1200" spc="-10" dirty="0">
                <a:latin typeface="Calibri"/>
                <a:cs typeface="Calibri"/>
              </a:rPr>
              <a:t>Transition)</a:t>
            </a:r>
            <a:endParaRPr sz="1200">
              <a:latin typeface="Calibri"/>
              <a:cs typeface="Calibri"/>
            </a:endParaRPr>
          </a:p>
        </p:txBody>
      </p:sp>
      <p:sp>
        <p:nvSpPr>
          <p:cNvPr id="11" name="object 11"/>
          <p:cNvSpPr txBox="1"/>
          <p:nvPr/>
        </p:nvSpPr>
        <p:spPr>
          <a:xfrm>
            <a:off x="485669" y="4419042"/>
            <a:ext cx="1169670" cy="394970"/>
          </a:xfrm>
          <a:prstGeom prst="rect">
            <a:avLst/>
          </a:prstGeom>
        </p:spPr>
        <p:txBody>
          <a:bodyPr vert="horz" wrap="square" lIns="0" tIns="12700" rIns="0" bIns="0" rtlCol="0">
            <a:spAutoFit/>
          </a:bodyPr>
          <a:lstStyle/>
          <a:p>
            <a:pPr marL="86995" marR="5080" indent="-74930">
              <a:lnSpc>
                <a:spcPct val="100899"/>
              </a:lnSpc>
              <a:spcBef>
                <a:spcPts val="100"/>
              </a:spcBef>
            </a:pPr>
            <a:r>
              <a:rPr sz="1200" dirty="0">
                <a:latin typeface="Calibri"/>
                <a:cs typeface="Calibri"/>
              </a:rPr>
              <a:t>Actively</a:t>
            </a:r>
            <a:r>
              <a:rPr sz="1200" spc="-35" dirty="0">
                <a:latin typeface="Calibri"/>
                <a:cs typeface="Calibri"/>
              </a:rPr>
              <a:t> </a:t>
            </a:r>
            <a:r>
              <a:rPr sz="1200" spc="-10" dirty="0">
                <a:latin typeface="Calibri"/>
                <a:cs typeface="Calibri"/>
              </a:rPr>
              <a:t>Improving </a:t>
            </a:r>
            <a:r>
              <a:rPr sz="1200" dirty="0">
                <a:latin typeface="Calibri"/>
                <a:cs typeface="Calibri"/>
              </a:rPr>
              <a:t>Material</a:t>
            </a:r>
            <a:r>
              <a:rPr sz="1200" spc="-55" dirty="0">
                <a:latin typeface="Calibri"/>
                <a:cs typeface="Calibri"/>
              </a:rPr>
              <a:t> </a:t>
            </a:r>
            <a:r>
              <a:rPr sz="1200" spc="-10" dirty="0">
                <a:latin typeface="Calibri"/>
                <a:cs typeface="Calibri"/>
              </a:rPr>
              <a:t>Quality</a:t>
            </a:r>
            <a:endParaRPr sz="1200">
              <a:latin typeface="Calibri"/>
              <a:cs typeface="Calibri"/>
            </a:endParaRPr>
          </a:p>
        </p:txBody>
      </p:sp>
      <p:sp>
        <p:nvSpPr>
          <p:cNvPr id="12" name="object 12"/>
          <p:cNvSpPr txBox="1"/>
          <p:nvPr/>
        </p:nvSpPr>
        <p:spPr>
          <a:xfrm>
            <a:off x="455155" y="5694635"/>
            <a:ext cx="1238250" cy="394970"/>
          </a:xfrm>
          <a:prstGeom prst="rect">
            <a:avLst/>
          </a:prstGeom>
        </p:spPr>
        <p:txBody>
          <a:bodyPr vert="horz" wrap="square" lIns="0" tIns="12700" rIns="0" bIns="0" rtlCol="0">
            <a:spAutoFit/>
          </a:bodyPr>
          <a:lstStyle/>
          <a:p>
            <a:pPr marL="234950" marR="5080" indent="-222885">
              <a:lnSpc>
                <a:spcPct val="100800"/>
              </a:lnSpc>
              <a:spcBef>
                <a:spcPts val="100"/>
              </a:spcBef>
            </a:pPr>
            <a:r>
              <a:rPr sz="1200" dirty="0">
                <a:latin typeface="Calibri"/>
                <a:cs typeface="Calibri"/>
              </a:rPr>
              <a:t>Utilizing</a:t>
            </a:r>
            <a:r>
              <a:rPr sz="1200" spc="-25" dirty="0">
                <a:latin typeface="Calibri"/>
                <a:cs typeface="Calibri"/>
              </a:rPr>
              <a:t> </a:t>
            </a:r>
            <a:r>
              <a:rPr sz="1200" spc="-10" dirty="0">
                <a:latin typeface="Calibri"/>
                <a:cs typeface="Calibri"/>
              </a:rPr>
              <a:t>Alternative </a:t>
            </a:r>
            <a:r>
              <a:rPr sz="1200" dirty="0">
                <a:latin typeface="Calibri"/>
                <a:cs typeface="Calibri"/>
              </a:rPr>
              <a:t>Fuel</a:t>
            </a:r>
            <a:r>
              <a:rPr sz="1200" spc="-30" dirty="0">
                <a:latin typeface="Calibri"/>
                <a:cs typeface="Calibri"/>
              </a:rPr>
              <a:t> </a:t>
            </a:r>
            <a:r>
              <a:rPr sz="1200" spc="-10" dirty="0">
                <a:latin typeface="Calibri"/>
                <a:cs typeface="Calibri"/>
              </a:rPr>
              <a:t>Sources</a:t>
            </a:r>
            <a:endParaRPr sz="1200">
              <a:latin typeface="Calibri"/>
              <a:cs typeface="Calibri"/>
            </a:endParaRPr>
          </a:p>
        </p:txBody>
      </p:sp>
      <p:sp>
        <p:nvSpPr>
          <p:cNvPr id="13" name="object 13"/>
          <p:cNvSpPr txBox="1"/>
          <p:nvPr/>
        </p:nvSpPr>
        <p:spPr>
          <a:xfrm>
            <a:off x="3018480" y="5694635"/>
            <a:ext cx="1297305" cy="394970"/>
          </a:xfrm>
          <a:prstGeom prst="rect">
            <a:avLst/>
          </a:prstGeom>
        </p:spPr>
        <p:txBody>
          <a:bodyPr vert="horz" wrap="square" lIns="0" tIns="12700" rIns="0" bIns="0" rtlCol="0">
            <a:spAutoFit/>
          </a:bodyPr>
          <a:lstStyle/>
          <a:p>
            <a:pPr marL="12700" marR="5080" indent="121920">
              <a:lnSpc>
                <a:spcPct val="100800"/>
              </a:lnSpc>
              <a:spcBef>
                <a:spcPts val="100"/>
              </a:spcBef>
            </a:pPr>
            <a:r>
              <a:rPr sz="1200" dirty="0">
                <a:latin typeface="Calibri"/>
                <a:cs typeface="Calibri"/>
              </a:rPr>
              <a:t>Increase</a:t>
            </a:r>
            <a:r>
              <a:rPr sz="1200" spc="-50" dirty="0">
                <a:latin typeface="Calibri"/>
                <a:cs typeface="Calibri"/>
              </a:rPr>
              <a:t> </a:t>
            </a:r>
            <a:r>
              <a:rPr sz="1200" dirty="0">
                <a:latin typeface="Calibri"/>
                <a:cs typeface="Calibri"/>
              </a:rPr>
              <a:t>in</a:t>
            </a:r>
            <a:r>
              <a:rPr sz="1200" spc="-30" dirty="0">
                <a:latin typeface="Calibri"/>
                <a:cs typeface="Calibri"/>
              </a:rPr>
              <a:t> </a:t>
            </a:r>
            <a:r>
              <a:rPr sz="1200" spc="-20" dirty="0">
                <a:latin typeface="Calibri"/>
                <a:cs typeface="Calibri"/>
              </a:rPr>
              <a:t>Scrap </a:t>
            </a:r>
            <a:r>
              <a:rPr sz="1200" dirty="0">
                <a:latin typeface="Calibri"/>
                <a:cs typeface="Calibri"/>
              </a:rPr>
              <a:t>(Material</a:t>
            </a:r>
            <a:r>
              <a:rPr sz="1200" spc="-45" dirty="0">
                <a:latin typeface="Calibri"/>
                <a:cs typeface="Calibri"/>
              </a:rPr>
              <a:t> </a:t>
            </a:r>
            <a:r>
              <a:rPr sz="1200" spc="-10" dirty="0">
                <a:latin typeface="Calibri"/>
                <a:cs typeface="Calibri"/>
              </a:rPr>
              <a:t>Circularity)</a:t>
            </a:r>
            <a:endParaRPr sz="1200">
              <a:latin typeface="Calibri"/>
              <a:cs typeface="Calibri"/>
            </a:endParaRPr>
          </a:p>
        </p:txBody>
      </p:sp>
      <p:sp>
        <p:nvSpPr>
          <p:cNvPr id="14" name="object 14"/>
          <p:cNvSpPr txBox="1"/>
          <p:nvPr/>
        </p:nvSpPr>
        <p:spPr>
          <a:xfrm>
            <a:off x="5028635" y="3012392"/>
            <a:ext cx="1558290" cy="579120"/>
          </a:xfrm>
          <a:prstGeom prst="rect">
            <a:avLst/>
          </a:prstGeom>
        </p:spPr>
        <p:txBody>
          <a:bodyPr vert="horz" wrap="square" lIns="0" tIns="12700" rIns="0" bIns="0" rtlCol="0">
            <a:spAutoFit/>
          </a:bodyPr>
          <a:lstStyle/>
          <a:p>
            <a:pPr marL="12700" marR="5080" algn="ctr">
              <a:lnSpc>
                <a:spcPct val="100800"/>
              </a:lnSpc>
              <a:spcBef>
                <a:spcPts val="100"/>
              </a:spcBef>
            </a:pPr>
            <a:r>
              <a:rPr sz="1200" dirty="0">
                <a:latin typeface="Calibri"/>
                <a:cs typeface="Calibri"/>
              </a:rPr>
              <a:t>Commercial</a:t>
            </a:r>
            <a:r>
              <a:rPr sz="1200" spc="-60" dirty="0">
                <a:latin typeface="Calibri"/>
                <a:cs typeface="Calibri"/>
              </a:rPr>
              <a:t> </a:t>
            </a:r>
            <a:r>
              <a:rPr sz="1200" spc="-10" dirty="0">
                <a:latin typeface="Calibri"/>
                <a:cs typeface="Calibri"/>
              </a:rPr>
              <a:t>Deployment </a:t>
            </a:r>
            <a:r>
              <a:rPr sz="1200" dirty="0">
                <a:latin typeface="Calibri"/>
                <a:cs typeface="Calibri"/>
              </a:rPr>
              <a:t>of</a:t>
            </a:r>
            <a:r>
              <a:rPr sz="1200" spc="-20" dirty="0">
                <a:latin typeface="Calibri"/>
                <a:cs typeface="Calibri"/>
              </a:rPr>
              <a:t> </a:t>
            </a:r>
            <a:r>
              <a:rPr sz="1200" dirty="0">
                <a:latin typeface="Calibri"/>
                <a:cs typeface="Calibri"/>
              </a:rPr>
              <a:t>Green</a:t>
            </a:r>
            <a:r>
              <a:rPr sz="1200" spc="-20" dirty="0">
                <a:latin typeface="Calibri"/>
                <a:cs typeface="Calibri"/>
              </a:rPr>
              <a:t> </a:t>
            </a:r>
            <a:r>
              <a:rPr sz="1200" dirty="0">
                <a:latin typeface="Calibri"/>
                <a:cs typeface="Calibri"/>
              </a:rPr>
              <a:t>Hydrogen</a:t>
            </a:r>
            <a:r>
              <a:rPr sz="1200" spc="-45" dirty="0">
                <a:latin typeface="Calibri"/>
                <a:cs typeface="Calibri"/>
              </a:rPr>
              <a:t> </a:t>
            </a:r>
            <a:r>
              <a:rPr sz="1200" spc="-25" dirty="0">
                <a:latin typeface="Calibri"/>
                <a:cs typeface="Calibri"/>
              </a:rPr>
              <a:t>for </a:t>
            </a:r>
            <a:r>
              <a:rPr sz="1200" spc="-10" dirty="0">
                <a:latin typeface="Calibri"/>
                <a:cs typeface="Calibri"/>
              </a:rPr>
              <a:t>Steelmaking</a:t>
            </a:r>
            <a:endParaRPr sz="1200">
              <a:latin typeface="Calibri"/>
              <a:cs typeface="Calibri"/>
            </a:endParaRPr>
          </a:p>
        </p:txBody>
      </p:sp>
      <p:sp>
        <p:nvSpPr>
          <p:cNvPr id="15" name="object 15"/>
          <p:cNvSpPr txBox="1"/>
          <p:nvPr/>
        </p:nvSpPr>
        <p:spPr>
          <a:xfrm>
            <a:off x="5275528" y="4446474"/>
            <a:ext cx="1043305" cy="210185"/>
          </a:xfrm>
          <a:prstGeom prst="rect">
            <a:avLst/>
          </a:prstGeom>
        </p:spPr>
        <p:txBody>
          <a:bodyPr vert="horz" wrap="square" lIns="0" tIns="13970" rIns="0" bIns="0" rtlCol="0">
            <a:spAutoFit/>
          </a:bodyPr>
          <a:lstStyle/>
          <a:p>
            <a:pPr marL="12700">
              <a:lnSpc>
                <a:spcPct val="100000"/>
              </a:lnSpc>
              <a:spcBef>
                <a:spcPts val="110"/>
              </a:spcBef>
            </a:pPr>
            <a:r>
              <a:rPr sz="1200" spc="-20" dirty="0">
                <a:latin typeface="Calibri"/>
                <a:cs typeface="Calibri"/>
              </a:rPr>
              <a:t>Scrap-</a:t>
            </a:r>
            <a:r>
              <a:rPr sz="1200" dirty="0">
                <a:latin typeface="Calibri"/>
                <a:cs typeface="Calibri"/>
              </a:rPr>
              <a:t>based</a:t>
            </a:r>
            <a:r>
              <a:rPr sz="1200" spc="45" dirty="0">
                <a:latin typeface="Calibri"/>
                <a:cs typeface="Calibri"/>
              </a:rPr>
              <a:t> </a:t>
            </a:r>
            <a:r>
              <a:rPr sz="1200" spc="-25" dirty="0">
                <a:latin typeface="Calibri"/>
                <a:cs typeface="Calibri"/>
              </a:rPr>
              <a:t>EAF</a:t>
            </a:r>
            <a:endParaRPr sz="1200">
              <a:latin typeface="Calibri"/>
              <a:cs typeface="Calibri"/>
            </a:endParaRPr>
          </a:p>
        </p:txBody>
      </p:sp>
      <p:sp>
        <p:nvSpPr>
          <p:cNvPr id="16" name="object 16"/>
          <p:cNvSpPr txBox="1"/>
          <p:nvPr/>
        </p:nvSpPr>
        <p:spPr>
          <a:xfrm>
            <a:off x="8226462" y="3067257"/>
            <a:ext cx="1557020" cy="394970"/>
          </a:xfrm>
          <a:prstGeom prst="rect">
            <a:avLst/>
          </a:prstGeom>
        </p:spPr>
        <p:txBody>
          <a:bodyPr vert="horz" wrap="square" lIns="0" tIns="12700" rIns="0" bIns="0" rtlCol="0">
            <a:spAutoFit/>
          </a:bodyPr>
          <a:lstStyle/>
          <a:p>
            <a:pPr marL="80645" marR="30480" indent="-43180">
              <a:lnSpc>
                <a:spcPct val="100899"/>
              </a:lnSpc>
              <a:spcBef>
                <a:spcPts val="100"/>
              </a:spcBef>
            </a:pPr>
            <a:r>
              <a:rPr sz="1200" dirty="0">
                <a:latin typeface="Calibri"/>
                <a:cs typeface="Calibri"/>
              </a:rPr>
              <a:t>Use</a:t>
            </a:r>
            <a:r>
              <a:rPr sz="1200" spc="-35"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Syngas</a:t>
            </a:r>
            <a:r>
              <a:rPr sz="1200" spc="-25" dirty="0">
                <a:latin typeface="Calibri"/>
                <a:cs typeface="Calibri"/>
              </a:rPr>
              <a:t> </a:t>
            </a:r>
            <a:r>
              <a:rPr sz="1200" dirty="0">
                <a:latin typeface="Calibri"/>
                <a:cs typeface="Calibri"/>
              </a:rPr>
              <a:t>&amp;</a:t>
            </a:r>
            <a:r>
              <a:rPr sz="1200" spc="15" dirty="0">
                <a:latin typeface="Calibri"/>
                <a:cs typeface="Calibri"/>
              </a:rPr>
              <a:t> </a:t>
            </a:r>
            <a:r>
              <a:rPr sz="1200" dirty="0">
                <a:latin typeface="Calibri"/>
                <a:cs typeface="Calibri"/>
              </a:rPr>
              <a:t>TGR</a:t>
            </a:r>
            <a:r>
              <a:rPr sz="1125" baseline="22222" dirty="0">
                <a:latin typeface="Calibri"/>
                <a:cs typeface="Calibri"/>
              </a:rPr>
              <a:t>1</a:t>
            </a:r>
            <a:r>
              <a:rPr sz="1125" spc="172" baseline="22222" dirty="0">
                <a:latin typeface="Calibri"/>
                <a:cs typeface="Calibri"/>
              </a:rPr>
              <a:t> </a:t>
            </a:r>
            <a:r>
              <a:rPr sz="1200" spc="-25" dirty="0">
                <a:latin typeface="Calibri"/>
                <a:cs typeface="Calibri"/>
              </a:rPr>
              <a:t>in </a:t>
            </a:r>
            <a:r>
              <a:rPr sz="1200" dirty="0">
                <a:latin typeface="Calibri"/>
                <a:cs typeface="Calibri"/>
              </a:rPr>
              <a:t>BF</a:t>
            </a:r>
            <a:r>
              <a:rPr sz="1200" spc="-15" dirty="0">
                <a:latin typeface="Calibri"/>
                <a:cs typeface="Calibri"/>
              </a:rPr>
              <a:t> </a:t>
            </a:r>
            <a:r>
              <a:rPr sz="1200" dirty="0">
                <a:latin typeface="Calibri"/>
                <a:cs typeface="Calibri"/>
              </a:rPr>
              <a:t>(Carbon</a:t>
            </a:r>
            <a:r>
              <a:rPr sz="1200" spc="-30" dirty="0">
                <a:latin typeface="Calibri"/>
                <a:cs typeface="Calibri"/>
              </a:rPr>
              <a:t> </a:t>
            </a:r>
            <a:r>
              <a:rPr sz="1200" spc="-10" dirty="0">
                <a:latin typeface="Calibri"/>
                <a:cs typeface="Calibri"/>
              </a:rPr>
              <a:t>Circularity)</a:t>
            </a:r>
            <a:endParaRPr sz="1200">
              <a:latin typeface="Calibri"/>
              <a:cs typeface="Calibri"/>
            </a:endParaRPr>
          </a:p>
        </p:txBody>
      </p:sp>
      <p:sp>
        <p:nvSpPr>
          <p:cNvPr id="17" name="object 17"/>
          <p:cNvSpPr txBox="1"/>
          <p:nvPr/>
        </p:nvSpPr>
        <p:spPr>
          <a:xfrm>
            <a:off x="5426889" y="5778436"/>
            <a:ext cx="1639570" cy="394970"/>
          </a:xfrm>
          <a:prstGeom prst="rect">
            <a:avLst/>
          </a:prstGeom>
        </p:spPr>
        <p:txBody>
          <a:bodyPr vert="horz" wrap="square" lIns="0" tIns="12700" rIns="0" bIns="0" rtlCol="0">
            <a:spAutoFit/>
          </a:bodyPr>
          <a:lstStyle/>
          <a:p>
            <a:pPr marL="38100" marR="30480" indent="444500">
              <a:lnSpc>
                <a:spcPct val="100800"/>
              </a:lnSpc>
              <a:spcBef>
                <a:spcPts val="100"/>
              </a:spcBef>
            </a:pPr>
            <a:r>
              <a:rPr sz="1200" dirty="0">
                <a:latin typeface="Calibri"/>
                <a:cs typeface="Calibri"/>
              </a:rPr>
              <a:t>Large</a:t>
            </a:r>
            <a:r>
              <a:rPr sz="1200" spc="-25" dirty="0">
                <a:latin typeface="Calibri"/>
                <a:cs typeface="Calibri"/>
              </a:rPr>
              <a:t> </a:t>
            </a:r>
            <a:r>
              <a:rPr sz="1200" spc="-20" dirty="0">
                <a:latin typeface="Calibri"/>
                <a:cs typeface="Calibri"/>
              </a:rPr>
              <a:t>Scale </a:t>
            </a:r>
            <a:r>
              <a:rPr sz="1200" spc="-10" dirty="0">
                <a:latin typeface="Calibri"/>
                <a:cs typeface="Calibri"/>
              </a:rPr>
              <a:t>Implementation</a:t>
            </a:r>
            <a:r>
              <a:rPr sz="1200" spc="-15" dirty="0">
                <a:latin typeface="Calibri"/>
                <a:cs typeface="Calibri"/>
              </a:rPr>
              <a:t> </a:t>
            </a:r>
            <a:r>
              <a:rPr sz="1200" dirty="0">
                <a:latin typeface="Calibri"/>
                <a:cs typeface="Calibri"/>
              </a:rPr>
              <a:t>of</a:t>
            </a:r>
            <a:r>
              <a:rPr sz="1200" spc="30" dirty="0">
                <a:latin typeface="Calibri"/>
                <a:cs typeface="Calibri"/>
              </a:rPr>
              <a:t> </a:t>
            </a:r>
            <a:r>
              <a:rPr sz="1200" spc="-20" dirty="0">
                <a:latin typeface="Calibri"/>
                <a:cs typeface="Calibri"/>
              </a:rPr>
              <a:t>CCUS</a:t>
            </a:r>
            <a:r>
              <a:rPr sz="1125" spc="-30" baseline="22222" dirty="0">
                <a:latin typeface="Calibri"/>
                <a:cs typeface="Calibri"/>
              </a:rPr>
              <a:t>2</a:t>
            </a:r>
            <a:endParaRPr sz="1125" baseline="22222">
              <a:latin typeface="Calibri"/>
              <a:cs typeface="Calibri"/>
            </a:endParaRPr>
          </a:p>
        </p:txBody>
      </p:sp>
      <p:sp>
        <p:nvSpPr>
          <p:cNvPr id="18" name="object 18"/>
          <p:cNvSpPr txBox="1"/>
          <p:nvPr/>
        </p:nvSpPr>
        <p:spPr>
          <a:xfrm>
            <a:off x="8480483" y="4498333"/>
            <a:ext cx="1120140" cy="210185"/>
          </a:xfrm>
          <a:prstGeom prst="rect">
            <a:avLst/>
          </a:prstGeom>
        </p:spPr>
        <p:txBody>
          <a:bodyPr vert="horz" wrap="square" lIns="0" tIns="13970" rIns="0" bIns="0" rtlCol="0">
            <a:spAutoFit/>
          </a:bodyPr>
          <a:lstStyle/>
          <a:p>
            <a:pPr marL="12700">
              <a:lnSpc>
                <a:spcPct val="100000"/>
              </a:lnSpc>
              <a:spcBef>
                <a:spcPts val="110"/>
              </a:spcBef>
            </a:pPr>
            <a:r>
              <a:rPr sz="1200" dirty="0">
                <a:latin typeface="Calibri"/>
                <a:cs typeface="Calibri"/>
              </a:rPr>
              <a:t>Carbon</a:t>
            </a:r>
            <a:r>
              <a:rPr sz="1200" spc="-15" dirty="0">
                <a:latin typeface="Calibri"/>
                <a:cs typeface="Calibri"/>
              </a:rPr>
              <a:t> </a:t>
            </a:r>
            <a:r>
              <a:rPr sz="1200" spc="-10" dirty="0">
                <a:latin typeface="Calibri"/>
                <a:cs typeface="Calibri"/>
              </a:rPr>
              <a:t>Offsetting</a:t>
            </a:r>
            <a:endParaRPr sz="1200">
              <a:latin typeface="Calibri"/>
              <a:cs typeface="Calibri"/>
            </a:endParaRPr>
          </a:p>
        </p:txBody>
      </p:sp>
      <p:pic>
        <p:nvPicPr>
          <p:cNvPr id="19" name="object 19"/>
          <p:cNvPicPr/>
          <p:nvPr/>
        </p:nvPicPr>
        <p:blipFill>
          <a:blip r:embed="rId2" cstate="print"/>
          <a:stretch>
            <a:fillRect/>
          </a:stretch>
        </p:blipFill>
        <p:spPr>
          <a:xfrm>
            <a:off x="835152" y="2447544"/>
            <a:ext cx="507491" cy="510539"/>
          </a:xfrm>
          <a:prstGeom prst="rect">
            <a:avLst/>
          </a:prstGeom>
        </p:spPr>
      </p:pic>
      <p:pic>
        <p:nvPicPr>
          <p:cNvPr id="20" name="object 20"/>
          <p:cNvPicPr/>
          <p:nvPr/>
        </p:nvPicPr>
        <p:blipFill>
          <a:blip r:embed="rId3" cstate="print"/>
          <a:stretch>
            <a:fillRect/>
          </a:stretch>
        </p:blipFill>
        <p:spPr>
          <a:xfrm>
            <a:off x="3505200" y="2426208"/>
            <a:ext cx="402335" cy="524256"/>
          </a:xfrm>
          <a:prstGeom prst="rect">
            <a:avLst/>
          </a:prstGeom>
        </p:spPr>
      </p:pic>
      <p:pic>
        <p:nvPicPr>
          <p:cNvPr id="21" name="object 21"/>
          <p:cNvPicPr/>
          <p:nvPr/>
        </p:nvPicPr>
        <p:blipFill>
          <a:blip r:embed="rId4" cstate="print"/>
          <a:stretch>
            <a:fillRect/>
          </a:stretch>
        </p:blipFill>
        <p:spPr>
          <a:xfrm>
            <a:off x="859536" y="5173979"/>
            <a:ext cx="463295" cy="493775"/>
          </a:xfrm>
          <a:prstGeom prst="rect">
            <a:avLst/>
          </a:prstGeom>
        </p:spPr>
      </p:pic>
      <p:pic>
        <p:nvPicPr>
          <p:cNvPr id="22" name="object 22"/>
          <p:cNvPicPr/>
          <p:nvPr/>
        </p:nvPicPr>
        <p:blipFill>
          <a:blip r:embed="rId5" cstate="print"/>
          <a:stretch>
            <a:fillRect/>
          </a:stretch>
        </p:blipFill>
        <p:spPr>
          <a:xfrm>
            <a:off x="819912" y="3797808"/>
            <a:ext cx="544067" cy="606551"/>
          </a:xfrm>
          <a:prstGeom prst="rect">
            <a:avLst/>
          </a:prstGeom>
        </p:spPr>
      </p:pic>
      <p:pic>
        <p:nvPicPr>
          <p:cNvPr id="23" name="object 23"/>
          <p:cNvPicPr/>
          <p:nvPr/>
        </p:nvPicPr>
        <p:blipFill>
          <a:blip r:embed="rId6" cstate="print"/>
          <a:stretch>
            <a:fillRect/>
          </a:stretch>
        </p:blipFill>
        <p:spPr>
          <a:xfrm>
            <a:off x="3442715" y="5173979"/>
            <a:ext cx="496824" cy="502919"/>
          </a:xfrm>
          <a:prstGeom prst="rect">
            <a:avLst/>
          </a:prstGeom>
        </p:spPr>
      </p:pic>
      <p:pic>
        <p:nvPicPr>
          <p:cNvPr id="24" name="object 24"/>
          <p:cNvPicPr/>
          <p:nvPr/>
        </p:nvPicPr>
        <p:blipFill>
          <a:blip r:embed="rId7" cstate="print"/>
          <a:stretch>
            <a:fillRect/>
          </a:stretch>
        </p:blipFill>
        <p:spPr>
          <a:xfrm>
            <a:off x="5594603" y="2462784"/>
            <a:ext cx="408091" cy="512063"/>
          </a:xfrm>
          <a:prstGeom prst="rect">
            <a:avLst/>
          </a:prstGeom>
        </p:spPr>
      </p:pic>
      <p:pic>
        <p:nvPicPr>
          <p:cNvPr id="25" name="object 25"/>
          <p:cNvPicPr/>
          <p:nvPr/>
        </p:nvPicPr>
        <p:blipFill>
          <a:blip r:embed="rId8" cstate="print"/>
          <a:stretch>
            <a:fillRect/>
          </a:stretch>
        </p:blipFill>
        <p:spPr>
          <a:xfrm>
            <a:off x="6050279" y="5146548"/>
            <a:ext cx="425195" cy="585215"/>
          </a:xfrm>
          <a:prstGeom prst="rect">
            <a:avLst/>
          </a:prstGeom>
        </p:spPr>
      </p:pic>
      <p:pic>
        <p:nvPicPr>
          <p:cNvPr id="26" name="object 26"/>
          <p:cNvPicPr/>
          <p:nvPr/>
        </p:nvPicPr>
        <p:blipFill>
          <a:blip r:embed="rId9" cstate="print"/>
          <a:stretch>
            <a:fillRect/>
          </a:stretch>
        </p:blipFill>
        <p:spPr>
          <a:xfrm>
            <a:off x="5471160" y="3962400"/>
            <a:ext cx="662939" cy="443483"/>
          </a:xfrm>
          <a:prstGeom prst="rect">
            <a:avLst/>
          </a:prstGeom>
        </p:spPr>
      </p:pic>
      <p:pic>
        <p:nvPicPr>
          <p:cNvPr id="27" name="object 27"/>
          <p:cNvPicPr/>
          <p:nvPr/>
        </p:nvPicPr>
        <p:blipFill>
          <a:blip r:embed="rId10" cstate="print"/>
          <a:stretch>
            <a:fillRect/>
          </a:stretch>
        </p:blipFill>
        <p:spPr>
          <a:xfrm>
            <a:off x="8842247" y="2552700"/>
            <a:ext cx="420623" cy="496824"/>
          </a:xfrm>
          <a:prstGeom prst="rect">
            <a:avLst/>
          </a:prstGeom>
        </p:spPr>
      </p:pic>
      <p:pic>
        <p:nvPicPr>
          <p:cNvPr id="28" name="object 28"/>
          <p:cNvPicPr/>
          <p:nvPr/>
        </p:nvPicPr>
        <p:blipFill>
          <a:blip r:embed="rId11" cstate="print"/>
          <a:stretch>
            <a:fillRect/>
          </a:stretch>
        </p:blipFill>
        <p:spPr>
          <a:xfrm>
            <a:off x="8831580" y="3930396"/>
            <a:ext cx="547115" cy="490727"/>
          </a:xfrm>
          <a:prstGeom prst="rect">
            <a:avLst/>
          </a:prstGeom>
        </p:spPr>
      </p:pic>
      <p:sp>
        <p:nvSpPr>
          <p:cNvPr id="29" name="object 29"/>
          <p:cNvSpPr txBox="1">
            <a:spLocks noGrp="1"/>
          </p:cNvSpPr>
          <p:nvPr>
            <p:ph type="title"/>
          </p:nvPr>
        </p:nvSpPr>
        <p:spPr>
          <a:prstGeom prst="rect">
            <a:avLst/>
          </a:prstGeom>
        </p:spPr>
        <p:txBody>
          <a:bodyPr vert="horz" wrap="square" lIns="0" tIns="988858" rIns="0" bIns="0" rtlCol="0">
            <a:spAutoFit/>
          </a:bodyPr>
          <a:lstStyle/>
          <a:p>
            <a:pPr marL="657860">
              <a:lnSpc>
                <a:spcPct val="100000"/>
              </a:lnSpc>
              <a:spcBef>
                <a:spcPts val="95"/>
              </a:spcBef>
            </a:pPr>
            <a:r>
              <a:rPr sz="2200" b="1" spc="-35" dirty="0">
                <a:solidFill>
                  <a:srgbClr val="000000"/>
                </a:solidFill>
                <a:latin typeface="Calibri"/>
                <a:cs typeface="Calibri"/>
              </a:rPr>
              <a:t>Targeting</a:t>
            </a:r>
            <a:r>
              <a:rPr sz="2200" b="1" spc="-90" dirty="0">
                <a:solidFill>
                  <a:srgbClr val="000000"/>
                </a:solidFill>
                <a:latin typeface="Calibri"/>
                <a:cs typeface="Calibri"/>
              </a:rPr>
              <a:t> </a:t>
            </a:r>
            <a:r>
              <a:rPr sz="2200" b="1" dirty="0">
                <a:solidFill>
                  <a:srgbClr val="000000"/>
                </a:solidFill>
                <a:latin typeface="Calibri"/>
                <a:cs typeface="Calibri"/>
              </a:rPr>
              <a:t>Net</a:t>
            </a:r>
            <a:r>
              <a:rPr sz="2200" b="1" spc="-90" dirty="0">
                <a:solidFill>
                  <a:srgbClr val="000000"/>
                </a:solidFill>
                <a:latin typeface="Calibri"/>
                <a:cs typeface="Calibri"/>
              </a:rPr>
              <a:t> </a:t>
            </a:r>
            <a:r>
              <a:rPr sz="2200" b="1" dirty="0">
                <a:solidFill>
                  <a:srgbClr val="000000"/>
                </a:solidFill>
                <a:latin typeface="Calibri"/>
                <a:cs typeface="Calibri"/>
              </a:rPr>
              <a:t>Zero</a:t>
            </a:r>
            <a:r>
              <a:rPr sz="2200" b="1" spc="-65" dirty="0">
                <a:solidFill>
                  <a:srgbClr val="000000"/>
                </a:solidFill>
                <a:latin typeface="Calibri"/>
                <a:cs typeface="Calibri"/>
              </a:rPr>
              <a:t> </a:t>
            </a:r>
            <a:r>
              <a:rPr sz="2200" b="1" dirty="0">
                <a:solidFill>
                  <a:srgbClr val="000000"/>
                </a:solidFill>
                <a:latin typeface="Calibri"/>
                <a:cs typeface="Calibri"/>
              </a:rPr>
              <a:t>by</a:t>
            </a:r>
            <a:r>
              <a:rPr sz="2200" b="1" spc="-50" dirty="0">
                <a:solidFill>
                  <a:srgbClr val="000000"/>
                </a:solidFill>
                <a:latin typeface="Calibri"/>
                <a:cs typeface="Calibri"/>
              </a:rPr>
              <a:t> </a:t>
            </a:r>
            <a:r>
              <a:rPr sz="2200" b="1" spc="-20" dirty="0">
                <a:solidFill>
                  <a:srgbClr val="000000"/>
                </a:solidFill>
                <a:latin typeface="Calibri"/>
                <a:cs typeface="Calibri"/>
              </a:rPr>
              <a:t>2050</a:t>
            </a:r>
            <a:endParaRPr sz="2200">
              <a:latin typeface="Calibri"/>
              <a:cs typeface="Calibri"/>
            </a:endParaRPr>
          </a:p>
        </p:txBody>
      </p:sp>
      <p:grpSp>
        <p:nvGrpSpPr>
          <p:cNvPr id="30" name="object 30"/>
          <p:cNvGrpSpPr/>
          <p:nvPr/>
        </p:nvGrpSpPr>
        <p:grpSpPr>
          <a:xfrm>
            <a:off x="332231" y="1857755"/>
            <a:ext cx="4343400" cy="344805"/>
            <a:chOff x="332231" y="1857755"/>
            <a:chExt cx="4343400" cy="344805"/>
          </a:xfrm>
        </p:grpSpPr>
        <p:sp>
          <p:nvSpPr>
            <p:cNvPr id="31" name="object 31"/>
            <p:cNvSpPr/>
            <p:nvPr/>
          </p:nvSpPr>
          <p:spPr>
            <a:xfrm>
              <a:off x="335280" y="1860804"/>
              <a:ext cx="4337685" cy="338455"/>
            </a:xfrm>
            <a:custGeom>
              <a:avLst/>
              <a:gdLst/>
              <a:ahLst/>
              <a:cxnLst/>
              <a:rect l="l" t="t" r="r" b="b"/>
              <a:pathLst>
                <a:path w="4337685" h="338455">
                  <a:moveTo>
                    <a:pt x="4280916" y="338328"/>
                  </a:moveTo>
                  <a:lnTo>
                    <a:pt x="57912" y="338328"/>
                  </a:lnTo>
                  <a:lnTo>
                    <a:pt x="35051" y="333756"/>
                  </a:lnTo>
                  <a:lnTo>
                    <a:pt x="16764" y="321563"/>
                  </a:lnTo>
                  <a:lnTo>
                    <a:pt x="4572" y="304800"/>
                  </a:lnTo>
                  <a:lnTo>
                    <a:pt x="0" y="281940"/>
                  </a:lnTo>
                  <a:lnTo>
                    <a:pt x="0" y="56387"/>
                  </a:lnTo>
                  <a:lnTo>
                    <a:pt x="4572" y="35052"/>
                  </a:lnTo>
                  <a:lnTo>
                    <a:pt x="16764" y="16764"/>
                  </a:lnTo>
                  <a:lnTo>
                    <a:pt x="35051" y="4572"/>
                  </a:lnTo>
                  <a:lnTo>
                    <a:pt x="57912" y="0"/>
                  </a:lnTo>
                  <a:lnTo>
                    <a:pt x="4280916" y="0"/>
                  </a:lnTo>
                  <a:lnTo>
                    <a:pt x="4303776" y="4572"/>
                  </a:lnTo>
                  <a:lnTo>
                    <a:pt x="4320540" y="16764"/>
                  </a:lnTo>
                  <a:lnTo>
                    <a:pt x="4332732" y="35052"/>
                  </a:lnTo>
                  <a:lnTo>
                    <a:pt x="4337304" y="56387"/>
                  </a:lnTo>
                  <a:lnTo>
                    <a:pt x="4337304" y="281940"/>
                  </a:lnTo>
                  <a:lnTo>
                    <a:pt x="4332732" y="304800"/>
                  </a:lnTo>
                  <a:lnTo>
                    <a:pt x="4320540" y="321563"/>
                  </a:lnTo>
                  <a:lnTo>
                    <a:pt x="4303776" y="333756"/>
                  </a:lnTo>
                  <a:lnTo>
                    <a:pt x="4280916" y="338328"/>
                  </a:lnTo>
                  <a:close/>
                </a:path>
              </a:pathLst>
            </a:custGeom>
            <a:solidFill>
              <a:srgbClr val="001F5E"/>
            </a:solidFill>
          </p:spPr>
          <p:txBody>
            <a:bodyPr wrap="square" lIns="0" tIns="0" rIns="0" bIns="0" rtlCol="0"/>
            <a:lstStyle/>
            <a:p>
              <a:endParaRPr/>
            </a:p>
          </p:txBody>
        </p:sp>
        <p:sp>
          <p:nvSpPr>
            <p:cNvPr id="32" name="object 32"/>
            <p:cNvSpPr/>
            <p:nvPr/>
          </p:nvSpPr>
          <p:spPr>
            <a:xfrm>
              <a:off x="335279" y="1860803"/>
              <a:ext cx="4337685" cy="338455"/>
            </a:xfrm>
            <a:custGeom>
              <a:avLst/>
              <a:gdLst/>
              <a:ahLst/>
              <a:cxnLst/>
              <a:rect l="l" t="t" r="r" b="b"/>
              <a:pathLst>
                <a:path w="4337685" h="338455">
                  <a:moveTo>
                    <a:pt x="0" y="56387"/>
                  </a:moveTo>
                  <a:lnTo>
                    <a:pt x="4572" y="35051"/>
                  </a:lnTo>
                  <a:lnTo>
                    <a:pt x="16764" y="16763"/>
                  </a:lnTo>
                  <a:lnTo>
                    <a:pt x="35052" y="4571"/>
                  </a:lnTo>
                  <a:lnTo>
                    <a:pt x="57912" y="0"/>
                  </a:lnTo>
                  <a:lnTo>
                    <a:pt x="4280916" y="0"/>
                  </a:lnTo>
                  <a:lnTo>
                    <a:pt x="4303775" y="4571"/>
                  </a:lnTo>
                  <a:lnTo>
                    <a:pt x="4320540" y="16763"/>
                  </a:lnTo>
                  <a:lnTo>
                    <a:pt x="4332732" y="35051"/>
                  </a:lnTo>
                  <a:lnTo>
                    <a:pt x="4337303" y="56387"/>
                  </a:lnTo>
                  <a:lnTo>
                    <a:pt x="4337303" y="281939"/>
                  </a:lnTo>
                  <a:lnTo>
                    <a:pt x="4332732" y="304799"/>
                  </a:lnTo>
                  <a:lnTo>
                    <a:pt x="4320540" y="321563"/>
                  </a:lnTo>
                  <a:lnTo>
                    <a:pt x="4303775" y="333756"/>
                  </a:lnTo>
                  <a:lnTo>
                    <a:pt x="4280916" y="338328"/>
                  </a:lnTo>
                  <a:lnTo>
                    <a:pt x="57912" y="338328"/>
                  </a:lnTo>
                  <a:lnTo>
                    <a:pt x="35052" y="333756"/>
                  </a:lnTo>
                  <a:lnTo>
                    <a:pt x="16764" y="321563"/>
                  </a:lnTo>
                  <a:lnTo>
                    <a:pt x="4572" y="304799"/>
                  </a:lnTo>
                  <a:lnTo>
                    <a:pt x="0" y="281939"/>
                  </a:lnTo>
                  <a:lnTo>
                    <a:pt x="0" y="56387"/>
                  </a:lnTo>
                  <a:close/>
                </a:path>
              </a:pathLst>
            </a:custGeom>
            <a:ln w="6096">
              <a:solidFill>
                <a:srgbClr val="1F487C"/>
              </a:solidFill>
            </a:ln>
          </p:spPr>
          <p:txBody>
            <a:bodyPr wrap="square" lIns="0" tIns="0" rIns="0" bIns="0" rtlCol="0"/>
            <a:lstStyle/>
            <a:p>
              <a:endParaRPr/>
            </a:p>
          </p:txBody>
        </p:sp>
      </p:grpSp>
      <p:sp>
        <p:nvSpPr>
          <p:cNvPr id="33" name="object 33"/>
          <p:cNvSpPr txBox="1"/>
          <p:nvPr/>
        </p:nvSpPr>
        <p:spPr>
          <a:xfrm>
            <a:off x="2037079" y="1875536"/>
            <a:ext cx="939165" cy="259715"/>
          </a:xfrm>
          <a:prstGeom prst="rect">
            <a:avLst/>
          </a:prstGeom>
        </p:spPr>
        <p:txBody>
          <a:bodyPr vert="horz" wrap="square" lIns="0" tIns="17145" rIns="0" bIns="0" rtlCol="0">
            <a:spAutoFit/>
          </a:bodyPr>
          <a:lstStyle/>
          <a:p>
            <a:pPr marL="12700">
              <a:lnSpc>
                <a:spcPct val="100000"/>
              </a:lnSpc>
              <a:spcBef>
                <a:spcPts val="135"/>
              </a:spcBef>
            </a:pPr>
            <a:r>
              <a:rPr sz="1500" b="1" dirty="0">
                <a:solidFill>
                  <a:srgbClr val="FFFFFF"/>
                </a:solidFill>
                <a:latin typeface="Calibri"/>
                <a:cs typeface="Calibri"/>
              </a:rPr>
              <a:t>Short-</a:t>
            </a:r>
            <a:r>
              <a:rPr sz="1500" b="1" spc="-20" dirty="0">
                <a:solidFill>
                  <a:srgbClr val="FFFFFF"/>
                </a:solidFill>
                <a:latin typeface="Calibri"/>
                <a:cs typeface="Calibri"/>
              </a:rPr>
              <a:t>Term</a:t>
            </a:r>
            <a:endParaRPr sz="1500">
              <a:latin typeface="Calibri"/>
              <a:cs typeface="Calibri"/>
            </a:endParaRPr>
          </a:p>
        </p:txBody>
      </p:sp>
      <p:grpSp>
        <p:nvGrpSpPr>
          <p:cNvPr id="34" name="object 34"/>
          <p:cNvGrpSpPr/>
          <p:nvPr/>
        </p:nvGrpSpPr>
        <p:grpSpPr>
          <a:xfrm>
            <a:off x="5026152" y="1871472"/>
            <a:ext cx="4712335" cy="344805"/>
            <a:chOff x="5026152" y="1871472"/>
            <a:chExt cx="4712335" cy="344805"/>
          </a:xfrm>
        </p:grpSpPr>
        <p:sp>
          <p:nvSpPr>
            <p:cNvPr id="35" name="object 35"/>
            <p:cNvSpPr/>
            <p:nvPr/>
          </p:nvSpPr>
          <p:spPr>
            <a:xfrm>
              <a:off x="5029199" y="1874520"/>
              <a:ext cx="4706620" cy="338455"/>
            </a:xfrm>
            <a:custGeom>
              <a:avLst/>
              <a:gdLst/>
              <a:ahLst/>
              <a:cxnLst/>
              <a:rect l="l" t="t" r="r" b="b"/>
              <a:pathLst>
                <a:path w="4706620" h="338455">
                  <a:moveTo>
                    <a:pt x="4649724" y="338328"/>
                  </a:moveTo>
                  <a:lnTo>
                    <a:pt x="57912" y="338328"/>
                  </a:lnTo>
                  <a:lnTo>
                    <a:pt x="35051" y="333756"/>
                  </a:lnTo>
                  <a:lnTo>
                    <a:pt x="16764" y="321563"/>
                  </a:lnTo>
                  <a:lnTo>
                    <a:pt x="4572" y="303276"/>
                  </a:lnTo>
                  <a:lnTo>
                    <a:pt x="0" y="281940"/>
                  </a:lnTo>
                  <a:lnTo>
                    <a:pt x="0" y="56387"/>
                  </a:lnTo>
                  <a:lnTo>
                    <a:pt x="4572" y="35052"/>
                  </a:lnTo>
                  <a:lnTo>
                    <a:pt x="16764" y="16764"/>
                  </a:lnTo>
                  <a:lnTo>
                    <a:pt x="35051" y="4572"/>
                  </a:lnTo>
                  <a:lnTo>
                    <a:pt x="57912" y="0"/>
                  </a:lnTo>
                  <a:lnTo>
                    <a:pt x="4649724" y="0"/>
                  </a:lnTo>
                  <a:lnTo>
                    <a:pt x="4672584" y="4572"/>
                  </a:lnTo>
                  <a:lnTo>
                    <a:pt x="4689348" y="16764"/>
                  </a:lnTo>
                  <a:lnTo>
                    <a:pt x="4701540" y="35052"/>
                  </a:lnTo>
                  <a:lnTo>
                    <a:pt x="4706112" y="56387"/>
                  </a:lnTo>
                  <a:lnTo>
                    <a:pt x="4706112" y="281940"/>
                  </a:lnTo>
                  <a:lnTo>
                    <a:pt x="4701540" y="303276"/>
                  </a:lnTo>
                  <a:lnTo>
                    <a:pt x="4689348" y="321563"/>
                  </a:lnTo>
                  <a:lnTo>
                    <a:pt x="4672584" y="333756"/>
                  </a:lnTo>
                  <a:lnTo>
                    <a:pt x="4649724" y="338328"/>
                  </a:lnTo>
                  <a:close/>
                </a:path>
              </a:pathLst>
            </a:custGeom>
            <a:solidFill>
              <a:srgbClr val="001F5E"/>
            </a:solidFill>
          </p:spPr>
          <p:txBody>
            <a:bodyPr wrap="square" lIns="0" tIns="0" rIns="0" bIns="0" rtlCol="0"/>
            <a:lstStyle/>
            <a:p>
              <a:endParaRPr/>
            </a:p>
          </p:txBody>
        </p:sp>
        <p:sp>
          <p:nvSpPr>
            <p:cNvPr id="36" name="object 36"/>
            <p:cNvSpPr/>
            <p:nvPr/>
          </p:nvSpPr>
          <p:spPr>
            <a:xfrm>
              <a:off x="5029200" y="1874520"/>
              <a:ext cx="4706620" cy="338455"/>
            </a:xfrm>
            <a:custGeom>
              <a:avLst/>
              <a:gdLst/>
              <a:ahLst/>
              <a:cxnLst/>
              <a:rect l="l" t="t" r="r" b="b"/>
              <a:pathLst>
                <a:path w="4706620" h="338455">
                  <a:moveTo>
                    <a:pt x="0" y="56387"/>
                  </a:moveTo>
                  <a:lnTo>
                    <a:pt x="4572" y="35051"/>
                  </a:lnTo>
                  <a:lnTo>
                    <a:pt x="16764" y="16763"/>
                  </a:lnTo>
                  <a:lnTo>
                    <a:pt x="35052" y="4571"/>
                  </a:lnTo>
                  <a:lnTo>
                    <a:pt x="57912" y="0"/>
                  </a:lnTo>
                  <a:lnTo>
                    <a:pt x="4649724" y="0"/>
                  </a:lnTo>
                  <a:lnTo>
                    <a:pt x="4672583" y="4571"/>
                  </a:lnTo>
                  <a:lnTo>
                    <a:pt x="4689348" y="16763"/>
                  </a:lnTo>
                  <a:lnTo>
                    <a:pt x="4701540" y="35051"/>
                  </a:lnTo>
                  <a:lnTo>
                    <a:pt x="4706111" y="56387"/>
                  </a:lnTo>
                  <a:lnTo>
                    <a:pt x="4706111" y="281939"/>
                  </a:lnTo>
                  <a:lnTo>
                    <a:pt x="4701540" y="303276"/>
                  </a:lnTo>
                  <a:lnTo>
                    <a:pt x="4689348" y="321563"/>
                  </a:lnTo>
                  <a:lnTo>
                    <a:pt x="4672583" y="333756"/>
                  </a:lnTo>
                  <a:lnTo>
                    <a:pt x="4649724" y="338328"/>
                  </a:lnTo>
                  <a:lnTo>
                    <a:pt x="57912" y="338328"/>
                  </a:lnTo>
                  <a:lnTo>
                    <a:pt x="35052" y="333756"/>
                  </a:lnTo>
                  <a:lnTo>
                    <a:pt x="16764" y="321563"/>
                  </a:lnTo>
                  <a:lnTo>
                    <a:pt x="4572" y="303276"/>
                  </a:lnTo>
                  <a:lnTo>
                    <a:pt x="0" y="281939"/>
                  </a:lnTo>
                  <a:lnTo>
                    <a:pt x="0" y="56387"/>
                  </a:lnTo>
                  <a:close/>
                </a:path>
              </a:pathLst>
            </a:custGeom>
            <a:ln w="6095">
              <a:solidFill>
                <a:srgbClr val="1F487C"/>
              </a:solidFill>
            </a:ln>
          </p:spPr>
          <p:txBody>
            <a:bodyPr wrap="square" lIns="0" tIns="0" rIns="0" bIns="0" rtlCol="0"/>
            <a:lstStyle/>
            <a:p>
              <a:endParaRPr/>
            </a:p>
          </p:txBody>
        </p:sp>
      </p:grpSp>
      <p:sp>
        <p:nvSpPr>
          <p:cNvPr id="37" name="object 37"/>
          <p:cNvSpPr txBox="1"/>
          <p:nvPr/>
        </p:nvSpPr>
        <p:spPr>
          <a:xfrm>
            <a:off x="6406376" y="1890775"/>
            <a:ext cx="1955800" cy="259715"/>
          </a:xfrm>
          <a:prstGeom prst="rect">
            <a:avLst/>
          </a:prstGeom>
        </p:spPr>
        <p:txBody>
          <a:bodyPr vert="horz" wrap="square" lIns="0" tIns="17145" rIns="0" bIns="0" rtlCol="0">
            <a:spAutoFit/>
          </a:bodyPr>
          <a:lstStyle/>
          <a:p>
            <a:pPr marL="12700">
              <a:lnSpc>
                <a:spcPct val="100000"/>
              </a:lnSpc>
              <a:spcBef>
                <a:spcPts val="135"/>
              </a:spcBef>
            </a:pPr>
            <a:r>
              <a:rPr sz="1500" b="1" dirty="0">
                <a:solidFill>
                  <a:srgbClr val="FFFFFF"/>
                </a:solidFill>
                <a:latin typeface="Calibri"/>
                <a:cs typeface="Calibri"/>
              </a:rPr>
              <a:t>Medium</a:t>
            </a:r>
            <a:r>
              <a:rPr sz="1500" b="1" spc="105" dirty="0">
                <a:solidFill>
                  <a:srgbClr val="FFFFFF"/>
                </a:solidFill>
                <a:latin typeface="Calibri"/>
                <a:cs typeface="Calibri"/>
              </a:rPr>
              <a:t> </a:t>
            </a:r>
            <a:r>
              <a:rPr sz="1500" b="1" dirty="0">
                <a:solidFill>
                  <a:srgbClr val="FFFFFF"/>
                </a:solidFill>
                <a:latin typeface="Calibri"/>
                <a:cs typeface="Calibri"/>
              </a:rPr>
              <a:t>and</a:t>
            </a:r>
            <a:r>
              <a:rPr sz="1500" b="1" spc="120" dirty="0">
                <a:solidFill>
                  <a:srgbClr val="FFFFFF"/>
                </a:solidFill>
                <a:latin typeface="Calibri"/>
                <a:cs typeface="Calibri"/>
              </a:rPr>
              <a:t> </a:t>
            </a:r>
            <a:r>
              <a:rPr sz="1500" b="1" spc="-10" dirty="0">
                <a:solidFill>
                  <a:srgbClr val="FFFFFF"/>
                </a:solidFill>
                <a:latin typeface="Calibri"/>
                <a:cs typeface="Calibri"/>
              </a:rPr>
              <a:t>Long-</a:t>
            </a:r>
            <a:r>
              <a:rPr sz="1500" b="1" spc="-20" dirty="0">
                <a:solidFill>
                  <a:srgbClr val="FFFFFF"/>
                </a:solidFill>
                <a:latin typeface="Calibri"/>
                <a:cs typeface="Calibri"/>
              </a:rPr>
              <a:t>Term</a:t>
            </a:r>
            <a:endParaRPr sz="1500">
              <a:latin typeface="Calibri"/>
              <a:cs typeface="Calibri"/>
            </a:endParaRPr>
          </a:p>
        </p:txBody>
      </p:sp>
      <p:sp>
        <p:nvSpPr>
          <p:cNvPr id="38" name="object 38"/>
          <p:cNvSpPr txBox="1"/>
          <p:nvPr/>
        </p:nvSpPr>
        <p:spPr>
          <a:xfrm>
            <a:off x="6663923" y="4437380"/>
            <a:ext cx="1504315" cy="394970"/>
          </a:xfrm>
          <a:prstGeom prst="rect">
            <a:avLst/>
          </a:prstGeom>
        </p:spPr>
        <p:txBody>
          <a:bodyPr vert="horz" wrap="square" lIns="0" tIns="12700" rIns="0" bIns="0" rtlCol="0">
            <a:spAutoFit/>
          </a:bodyPr>
          <a:lstStyle/>
          <a:p>
            <a:pPr marL="181610" marR="5080" indent="-169545">
              <a:lnSpc>
                <a:spcPct val="100800"/>
              </a:lnSpc>
              <a:spcBef>
                <a:spcPts val="100"/>
              </a:spcBef>
            </a:pPr>
            <a:r>
              <a:rPr sz="1200" dirty="0">
                <a:latin typeface="Calibri"/>
                <a:cs typeface="Calibri"/>
              </a:rPr>
              <a:t>Increasing</a:t>
            </a:r>
            <a:r>
              <a:rPr sz="1200" spc="35" dirty="0">
                <a:latin typeface="Calibri"/>
                <a:cs typeface="Calibri"/>
              </a:rPr>
              <a:t> </a:t>
            </a:r>
            <a:r>
              <a:rPr sz="1200" spc="-20" dirty="0">
                <a:latin typeface="Calibri"/>
                <a:cs typeface="Calibri"/>
              </a:rPr>
              <a:t>Demand-side </a:t>
            </a:r>
            <a:r>
              <a:rPr sz="1200" dirty="0">
                <a:latin typeface="Calibri"/>
                <a:cs typeface="Calibri"/>
              </a:rPr>
              <a:t>Material</a:t>
            </a:r>
            <a:r>
              <a:rPr sz="1200" spc="-55" dirty="0">
                <a:latin typeface="Calibri"/>
                <a:cs typeface="Calibri"/>
              </a:rPr>
              <a:t> </a:t>
            </a:r>
            <a:r>
              <a:rPr sz="1200" spc="-10" dirty="0">
                <a:latin typeface="Calibri"/>
                <a:cs typeface="Calibri"/>
              </a:rPr>
              <a:t>Efficiency</a:t>
            </a:r>
            <a:endParaRPr sz="1200">
              <a:latin typeface="Calibri"/>
              <a:cs typeface="Calibri"/>
            </a:endParaRPr>
          </a:p>
        </p:txBody>
      </p:sp>
      <p:sp>
        <p:nvSpPr>
          <p:cNvPr id="39" name="object 39"/>
          <p:cNvSpPr txBox="1"/>
          <p:nvPr/>
        </p:nvSpPr>
        <p:spPr>
          <a:xfrm>
            <a:off x="3097771" y="4428211"/>
            <a:ext cx="1162050" cy="394970"/>
          </a:xfrm>
          <a:prstGeom prst="rect">
            <a:avLst/>
          </a:prstGeom>
        </p:spPr>
        <p:txBody>
          <a:bodyPr vert="horz" wrap="square" lIns="0" tIns="12700" rIns="0" bIns="0" rtlCol="0">
            <a:spAutoFit/>
          </a:bodyPr>
          <a:lstStyle/>
          <a:p>
            <a:pPr marL="289560" marR="5080" indent="-277495">
              <a:lnSpc>
                <a:spcPct val="100800"/>
              </a:lnSpc>
              <a:spcBef>
                <a:spcPts val="100"/>
              </a:spcBef>
            </a:pPr>
            <a:r>
              <a:rPr sz="1200" dirty="0">
                <a:latin typeface="Calibri"/>
                <a:cs typeface="Calibri"/>
              </a:rPr>
              <a:t>Enhancing</a:t>
            </a:r>
            <a:r>
              <a:rPr sz="1200" spc="-70" dirty="0">
                <a:latin typeface="Calibri"/>
                <a:cs typeface="Calibri"/>
              </a:rPr>
              <a:t> </a:t>
            </a:r>
            <a:r>
              <a:rPr sz="1200" spc="-10" dirty="0">
                <a:latin typeface="Calibri"/>
                <a:cs typeface="Calibri"/>
              </a:rPr>
              <a:t>Process Efficiency</a:t>
            </a:r>
            <a:endParaRPr sz="1200">
              <a:latin typeface="Calibri"/>
              <a:cs typeface="Calibri"/>
            </a:endParaRPr>
          </a:p>
        </p:txBody>
      </p:sp>
      <p:pic>
        <p:nvPicPr>
          <p:cNvPr id="40" name="object 40"/>
          <p:cNvPicPr/>
          <p:nvPr/>
        </p:nvPicPr>
        <p:blipFill>
          <a:blip r:embed="rId12" cstate="print"/>
          <a:stretch>
            <a:fillRect/>
          </a:stretch>
        </p:blipFill>
        <p:spPr>
          <a:xfrm>
            <a:off x="7132319" y="3872484"/>
            <a:ext cx="528827" cy="527303"/>
          </a:xfrm>
          <a:prstGeom prst="rect">
            <a:avLst/>
          </a:prstGeom>
        </p:spPr>
      </p:pic>
      <p:pic>
        <p:nvPicPr>
          <p:cNvPr id="41" name="object 41"/>
          <p:cNvPicPr/>
          <p:nvPr/>
        </p:nvPicPr>
        <p:blipFill>
          <a:blip r:embed="rId13" cstate="print"/>
          <a:stretch>
            <a:fillRect/>
          </a:stretch>
        </p:blipFill>
        <p:spPr>
          <a:xfrm>
            <a:off x="7124700" y="2462783"/>
            <a:ext cx="618743" cy="556259"/>
          </a:xfrm>
          <a:prstGeom prst="rect">
            <a:avLst/>
          </a:prstGeom>
        </p:spPr>
      </p:pic>
      <p:sp>
        <p:nvSpPr>
          <p:cNvPr id="42" name="object 42"/>
          <p:cNvSpPr txBox="1"/>
          <p:nvPr/>
        </p:nvSpPr>
        <p:spPr>
          <a:xfrm>
            <a:off x="6994617" y="3048994"/>
            <a:ext cx="859155" cy="394970"/>
          </a:xfrm>
          <a:prstGeom prst="rect">
            <a:avLst/>
          </a:prstGeom>
        </p:spPr>
        <p:txBody>
          <a:bodyPr vert="horz" wrap="square" lIns="0" tIns="12700" rIns="0" bIns="0" rtlCol="0">
            <a:spAutoFit/>
          </a:bodyPr>
          <a:lstStyle/>
          <a:p>
            <a:pPr marL="146685" marR="5080" indent="-134620">
              <a:lnSpc>
                <a:spcPct val="100800"/>
              </a:lnSpc>
              <a:spcBef>
                <a:spcPts val="100"/>
              </a:spcBef>
            </a:pPr>
            <a:r>
              <a:rPr sz="1200" dirty="0">
                <a:latin typeface="Calibri"/>
                <a:cs typeface="Calibri"/>
              </a:rPr>
              <a:t>Nature</a:t>
            </a:r>
            <a:r>
              <a:rPr sz="1200" spc="-40" dirty="0">
                <a:latin typeface="Calibri"/>
                <a:cs typeface="Calibri"/>
              </a:rPr>
              <a:t> </a:t>
            </a:r>
            <a:r>
              <a:rPr sz="1200" spc="-10" dirty="0">
                <a:latin typeface="Calibri"/>
                <a:cs typeface="Calibri"/>
              </a:rPr>
              <a:t>Based Solutions</a:t>
            </a:r>
            <a:endParaRPr sz="1200">
              <a:latin typeface="Calibri"/>
              <a:cs typeface="Calibri"/>
            </a:endParaRPr>
          </a:p>
        </p:txBody>
      </p:sp>
      <p:pic>
        <p:nvPicPr>
          <p:cNvPr id="43" name="object 43"/>
          <p:cNvPicPr/>
          <p:nvPr/>
        </p:nvPicPr>
        <p:blipFill>
          <a:blip r:embed="rId14" cstate="print"/>
          <a:stretch>
            <a:fillRect/>
          </a:stretch>
        </p:blipFill>
        <p:spPr>
          <a:xfrm>
            <a:off x="8072628" y="5212079"/>
            <a:ext cx="786383" cy="519683"/>
          </a:xfrm>
          <a:prstGeom prst="rect">
            <a:avLst/>
          </a:prstGeom>
        </p:spPr>
      </p:pic>
      <p:sp>
        <p:nvSpPr>
          <p:cNvPr id="44" name="object 44"/>
          <p:cNvSpPr txBox="1"/>
          <p:nvPr/>
        </p:nvSpPr>
        <p:spPr>
          <a:xfrm>
            <a:off x="7460970" y="5778436"/>
            <a:ext cx="1845310" cy="394970"/>
          </a:xfrm>
          <a:prstGeom prst="rect">
            <a:avLst/>
          </a:prstGeom>
        </p:spPr>
        <p:txBody>
          <a:bodyPr vert="horz" wrap="square" lIns="0" tIns="12700" rIns="0" bIns="0" rtlCol="0">
            <a:spAutoFit/>
          </a:bodyPr>
          <a:lstStyle/>
          <a:p>
            <a:pPr marL="12700" marR="5080" indent="205104">
              <a:lnSpc>
                <a:spcPct val="100800"/>
              </a:lnSpc>
              <a:spcBef>
                <a:spcPts val="100"/>
              </a:spcBef>
            </a:pPr>
            <a:r>
              <a:rPr sz="1200" dirty="0">
                <a:latin typeface="Calibri"/>
                <a:cs typeface="Calibri"/>
              </a:rPr>
              <a:t>Alternate</a:t>
            </a:r>
            <a:r>
              <a:rPr sz="1200" spc="50" dirty="0">
                <a:latin typeface="Calibri"/>
                <a:cs typeface="Calibri"/>
              </a:rPr>
              <a:t> </a:t>
            </a:r>
            <a:r>
              <a:rPr sz="1200" spc="-20" dirty="0">
                <a:latin typeface="Calibri"/>
                <a:cs typeface="Calibri"/>
              </a:rPr>
              <a:t>Steel-</a:t>
            </a:r>
            <a:r>
              <a:rPr sz="1200" spc="-10" dirty="0">
                <a:latin typeface="Calibri"/>
                <a:cs typeface="Calibri"/>
              </a:rPr>
              <a:t>making </a:t>
            </a:r>
            <a:r>
              <a:rPr sz="1200" spc="-20" dirty="0">
                <a:latin typeface="Calibri"/>
                <a:cs typeface="Calibri"/>
              </a:rPr>
              <a:t>Technologies,</a:t>
            </a:r>
            <a:r>
              <a:rPr sz="1200" spc="15" dirty="0">
                <a:latin typeface="Calibri"/>
                <a:cs typeface="Calibri"/>
              </a:rPr>
              <a:t> </a:t>
            </a:r>
            <a:r>
              <a:rPr sz="1200" dirty="0">
                <a:latin typeface="Calibri"/>
                <a:cs typeface="Calibri"/>
              </a:rPr>
              <a:t>e.g.</a:t>
            </a:r>
            <a:r>
              <a:rPr sz="1200" spc="80" dirty="0">
                <a:latin typeface="Calibri"/>
                <a:cs typeface="Calibri"/>
              </a:rPr>
              <a:t> </a:t>
            </a:r>
            <a:r>
              <a:rPr sz="1200" spc="-10" dirty="0">
                <a:latin typeface="Calibri"/>
                <a:cs typeface="Calibri"/>
              </a:rPr>
              <a:t>Electrolysis</a:t>
            </a:r>
            <a:endParaRPr sz="1200">
              <a:latin typeface="Calibri"/>
              <a:cs typeface="Calibri"/>
            </a:endParaRPr>
          </a:p>
        </p:txBody>
      </p:sp>
      <p:pic>
        <p:nvPicPr>
          <p:cNvPr id="45" name="object 45"/>
          <p:cNvPicPr/>
          <p:nvPr/>
        </p:nvPicPr>
        <p:blipFill>
          <a:blip r:embed="rId15" cstate="print"/>
          <a:stretch>
            <a:fillRect/>
          </a:stretch>
        </p:blipFill>
        <p:spPr>
          <a:xfrm>
            <a:off x="3400044" y="3813048"/>
            <a:ext cx="632459" cy="615695"/>
          </a:xfrm>
          <a:prstGeom prst="rect">
            <a:avLst/>
          </a:prstGeom>
        </p:spPr>
      </p:pic>
      <p:pic>
        <p:nvPicPr>
          <p:cNvPr id="46" name="object 46"/>
          <p:cNvPicPr/>
          <p:nvPr/>
        </p:nvPicPr>
        <p:blipFill>
          <a:blip r:embed="rId16" cstate="print"/>
          <a:stretch>
            <a:fillRect/>
          </a:stretch>
        </p:blipFill>
        <p:spPr>
          <a:xfrm>
            <a:off x="9078467" y="330708"/>
            <a:ext cx="960120" cy="4033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057656"/>
            <a:ext cx="4332732" cy="3576827"/>
          </a:xfrm>
          <a:prstGeom prst="rect">
            <a:avLst/>
          </a:prstGeom>
        </p:spPr>
      </p:pic>
      <p:sp>
        <p:nvSpPr>
          <p:cNvPr id="3" name="object 3"/>
          <p:cNvSpPr txBox="1">
            <a:spLocks noGrp="1"/>
          </p:cNvSpPr>
          <p:nvPr>
            <p:ph type="title"/>
          </p:nvPr>
        </p:nvSpPr>
        <p:spPr>
          <a:prstGeom prst="rect">
            <a:avLst/>
          </a:prstGeom>
        </p:spPr>
        <p:txBody>
          <a:bodyPr vert="horz" wrap="square" lIns="0" tIns="258868" rIns="0" bIns="0" rtlCol="0">
            <a:spAutoFit/>
          </a:bodyPr>
          <a:lstStyle/>
          <a:p>
            <a:pPr marL="4838065">
              <a:lnSpc>
                <a:spcPct val="100000"/>
              </a:lnSpc>
              <a:spcBef>
                <a:spcPts val="95"/>
              </a:spcBef>
            </a:pPr>
            <a:r>
              <a:rPr sz="1600" b="1" spc="-125" dirty="0">
                <a:solidFill>
                  <a:srgbClr val="231F1F"/>
                </a:solidFill>
                <a:latin typeface="Cambria"/>
                <a:cs typeface="Cambria"/>
              </a:rPr>
              <a:t>Our</a:t>
            </a:r>
            <a:r>
              <a:rPr sz="1600" b="1" spc="-160" dirty="0">
                <a:solidFill>
                  <a:srgbClr val="231F1F"/>
                </a:solidFill>
                <a:latin typeface="Cambria"/>
                <a:cs typeface="Cambria"/>
              </a:rPr>
              <a:t> </a:t>
            </a:r>
            <a:r>
              <a:rPr sz="1600" b="1" spc="-80" dirty="0">
                <a:solidFill>
                  <a:srgbClr val="231F1F"/>
                </a:solidFill>
                <a:latin typeface="Cambria"/>
                <a:cs typeface="Cambria"/>
              </a:rPr>
              <a:t>focus </a:t>
            </a:r>
            <a:r>
              <a:rPr sz="1600" b="1" spc="-90" dirty="0">
                <a:solidFill>
                  <a:srgbClr val="231F1F"/>
                </a:solidFill>
                <a:latin typeface="Cambria"/>
                <a:cs typeface="Cambria"/>
              </a:rPr>
              <a:t>areas</a:t>
            </a:r>
            <a:r>
              <a:rPr sz="1600" b="1" spc="-114" dirty="0">
                <a:solidFill>
                  <a:srgbClr val="231F1F"/>
                </a:solidFill>
                <a:latin typeface="Cambria"/>
                <a:cs typeface="Cambria"/>
              </a:rPr>
              <a:t> </a:t>
            </a:r>
            <a:r>
              <a:rPr sz="1600" b="1" spc="-75" dirty="0">
                <a:solidFill>
                  <a:srgbClr val="231F1F"/>
                </a:solidFill>
                <a:latin typeface="Cambria"/>
                <a:cs typeface="Cambria"/>
              </a:rPr>
              <a:t>and</a:t>
            </a:r>
            <a:r>
              <a:rPr sz="1600" b="1" spc="-95" dirty="0">
                <a:solidFill>
                  <a:srgbClr val="231F1F"/>
                </a:solidFill>
                <a:latin typeface="Cambria"/>
                <a:cs typeface="Cambria"/>
              </a:rPr>
              <a:t> </a:t>
            </a:r>
            <a:r>
              <a:rPr sz="1600" b="1" spc="-65" dirty="0">
                <a:solidFill>
                  <a:srgbClr val="231F1F"/>
                </a:solidFill>
                <a:latin typeface="Cambria"/>
                <a:cs typeface="Cambria"/>
              </a:rPr>
              <a:t>performance</a:t>
            </a:r>
            <a:endParaRPr sz="1600">
              <a:latin typeface="Cambria"/>
              <a:cs typeface="Cambria"/>
            </a:endParaRPr>
          </a:p>
        </p:txBody>
      </p:sp>
      <p:grpSp>
        <p:nvGrpSpPr>
          <p:cNvPr id="4" name="object 4"/>
          <p:cNvGrpSpPr/>
          <p:nvPr/>
        </p:nvGrpSpPr>
        <p:grpSpPr>
          <a:xfrm>
            <a:off x="4457700" y="1696211"/>
            <a:ext cx="5436235" cy="4247515"/>
            <a:chOff x="4457700" y="1696211"/>
            <a:chExt cx="5436235" cy="4247515"/>
          </a:xfrm>
        </p:grpSpPr>
        <p:sp>
          <p:nvSpPr>
            <p:cNvPr id="5" name="object 5"/>
            <p:cNvSpPr/>
            <p:nvPr/>
          </p:nvSpPr>
          <p:spPr>
            <a:xfrm>
              <a:off x="5554980" y="1696211"/>
              <a:ext cx="1522730" cy="228600"/>
            </a:xfrm>
            <a:custGeom>
              <a:avLst/>
              <a:gdLst/>
              <a:ahLst/>
              <a:cxnLst/>
              <a:rect l="l" t="t" r="r" b="b"/>
              <a:pathLst>
                <a:path w="1522729" h="228600">
                  <a:moveTo>
                    <a:pt x="1522475" y="228600"/>
                  </a:moveTo>
                  <a:lnTo>
                    <a:pt x="0" y="228600"/>
                  </a:lnTo>
                  <a:lnTo>
                    <a:pt x="0" y="0"/>
                  </a:lnTo>
                  <a:lnTo>
                    <a:pt x="1522475" y="0"/>
                  </a:lnTo>
                  <a:lnTo>
                    <a:pt x="1522475" y="228600"/>
                  </a:lnTo>
                  <a:close/>
                </a:path>
              </a:pathLst>
            </a:custGeom>
            <a:solidFill>
              <a:srgbClr val="F2F9F2"/>
            </a:solidFill>
          </p:spPr>
          <p:txBody>
            <a:bodyPr wrap="square" lIns="0" tIns="0" rIns="0" bIns="0" rtlCol="0"/>
            <a:lstStyle/>
            <a:p>
              <a:endParaRPr/>
            </a:p>
          </p:txBody>
        </p:sp>
        <p:sp>
          <p:nvSpPr>
            <p:cNvPr id="6" name="object 6"/>
            <p:cNvSpPr/>
            <p:nvPr/>
          </p:nvSpPr>
          <p:spPr>
            <a:xfrm>
              <a:off x="7077455" y="1696211"/>
              <a:ext cx="536575" cy="228600"/>
            </a:xfrm>
            <a:custGeom>
              <a:avLst/>
              <a:gdLst/>
              <a:ahLst/>
              <a:cxnLst/>
              <a:rect l="l" t="t" r="r" b="b"/>
              <a:pathLst>
                <a:path w="536575" h="228600">
                  <a:moveTo>
                    <a:pt x="536448" y="228600"/>
                  </a:moveTo>
                  <a:lnTo>
                    <a:pt x="0" y="228600"/>
                  </a:lnTo>
                  <a:lnTo>
                    <a:pt x="0" y="0"/>
                  </a:lnTo>
                  <a:lnTo>
                    <a:pt x="536448" y="0"/>
                  </a:lnTo>
                  <a:lnTo>
                    <a:pt x="536448" y="228600"/>
                  </a:lnTo>
                  <a:close/>
                </a:path>
              </a:pathLst>
            </a:custGeom>
            <a:solidFill>
              <a:srgbClr val="E1EFE6"/>
            </a:solidFill>
          </p:spPr>
          <p:txBody>
            <a:bodyPr wrap="square" lIns="0" tIns="0" rIns="0" bIns="0" rtlCol="0"/>
            <a:lstStyle/>
            <a:p>
              <a:endParaRPr/>
            </a:p>
          </p:txBody>
        </p:sp>
        <p:sp>
          <p:nvSpPr>
            <p:cNvPr id="7" name="object 7"/>
            <p:cNvSpPr/>
            <p:nvPr/>
          </p:nvSpPr>
          <p:spPr>
            <a:xfrm>
              <a:off x="7613903" y="1696211"/>
              <a:ext cx="535305" cy="228600"/>
            </a:xfrm>
            <a:custGeom>
              <a:avLst/>
              <a:gdLst/>
              <a:ahLst/>
              <a:cxnLst/>
              <a:rect l="l" t="t" r="r" b="b"/>
              <a:pathLst>
                <a:path w="535304" h="228600">
                  <a:moveTo>
                    <a:pt x="534924" y="228600"/>
                  </a:moveTo>
                  <a:lnTo>
                    <a:pt x="0" y="228600"/>
                  </a:lnTo>
                  <a:lnTo>
                    <a:pt x="0" y="0"/>
                  </a:lnTo>
                  <a:lnTo>
                    <a:pt x="534924" y="0"/>
                  </a:lnTo>
                  <a:lnTo>
                    <a:pt x="534924" y="228600"/>
                  </a:lnTo>
                  <a:close/>
                </a:path>
              </a:pathLst>
            </a:custGeom>
            <a:solidFill>
              <a:srgbClr val="014467"/>
            </a:solidFill>
          </p:spPr>
          <p:txBody>
            <a:bodyPr wrap="square" lIns="0" tIns="0" rIns="0" bIns="0" rtlCol="0"/>
            <a:lstStyle/>
            <a:p>
              <a:endParaRPr/>
            </a:p>
          </p:txBody>
        </p:sp>
        <p:sp>
          <p:nvSpPr>
            <p:cNvPr id="8" name="object 8"/>
            <p:cNvSpPr/>
            <p:nvPr/>
          </p:nvSpPr>
          <p:spPr>
            <a:xfrm>
              <a:off x="8148828" y="1696211"/>
              <a:ext cx="584200" cy="228600"/>
            </a:xfrm>
            <a:custGeom>
              <a:avLst/>
              <a:gdLst/>
              <a:ahLst/>
              <a:cxnLst/>
              <a:rect l="l" t="t" r="r" b="b"/>
              <a:pathLst>
                <a:path w="584200" h="228600">
                  <a:moveTo>
                    <a:pt x="583691" y="228600"/>
                  </a:moveTo>
                  <a:lnTo>
                    <a:pt x="0" y="228600"/>
                  </a:lnTo>
                  <a:lnTo>
                    <a:pt x="0" y="0"/>
                  </a:lnTo>
                  <a:lnTo>
                    <a:pt x="583691" y="0"/>
                  </a:lnTo>
                  <a:lnTo>
                    <a:pt x="583691" y="228600"/>
                  </a:lnTo>
                  <a:close/>
                </a:path>
              </a:pathLst>
            </a:custGeom>
            <a:solidFill>
              <a:srgbClr val="E1EFE6"/>
            </a:solidFill>
          </p:spPr>
          <p:txBody>
            <a:bodyPr wrap="square" lIns="0" tIns="0" rIns="0" bIns="0" rtlCol="0"/>
            <a:lstStyle/>
            <a:p>
              <a:endParaRPr/>
            </a:p>
          </p:txBody>
        </p:sp>
        <p:sp>
          <p:nvSpPr>
            <p:cNvPr id="9" name="object 9"/>
            <p:cNvSpPr/>
            <p:nvPr/>
          </p:nvSpPr>
          <p:spPr>
            <a:xfrm>
              <a:off x="8732520" y="1696211"/>
              <a:ext cx="582295" cy="228600"/>
            </a:xfrm>
            <a:custGeom>
              <a:avLst/>
              <a:gdLst/>
              <a:ahLst/>
              <a:cxnLst/>
              <a:rect l="l" t="t" r="r" b="b"/>
              <a:pathLst>
                <a:path w="582295" h="228600">
                  <a:moveTo>
                    <a:pt x="582167" y="228600"/>
                  </a:moveTo>
                  <a:lnTo>
                    <a:pt x="0" y="228600"/>
                  </a:lnTo>
                  <a:lnTo>
                    <a:pt x="0" y="0"/>
                  </a:lnTo>
                  <a:lnTo>
                    <a:pt x="582167" y="0"/>
                  </a:lnTo>
                  <a:lnTo>
                    <a:pt x="582167" y="228600"/>
                  </a:lnTo>
                  <a:close/>
                </a:path>
              </a:pathLst>
            </a:custGeom>
            <a:solidFill>
              <a:srgbClr val="F2F9F2"/>
            </a:solidFill>
          </p:spPr>
          <p:txBody>
            <a:bodyPr wrap="square" lIns="0" tIns="0" rIns="0" bIns="0" rtlCol="0"/>
            <a:lstStyle/>
            <a:p>
              <a:endParaRPr/>
            </a:p>
          </p:txBody>
        </p:sp>
        <p:sp>
          <p:nvSpPr>
            <p:cNvPr id="10" name="object 10"/>
            <p:cNvSpPr/>
            <p:nvPr/>
          </p:nvSpPr>
          <p:spPr>
            <a:xfrm>
              <a:off x="9314688" y="1696211"/>
              <a:ext cx="579120" cy="228600"/>
            </a:xfrm>
            <a:custGeom>
              <a:avLst/>
              <a:gdLst/>
              <a:ahLst/>
              <a:cxnLst/>
              <a:rect l="l" t="t" r="r" b="b"/>
              <a:pathLst>
                <a:path w="579120" h="228600">
                  <a:moveTo>
                    <a:pt x="579119" y="228600"/>
                  </a:moveTo>
                  <a:lnTo>
                    <a:pt x="0" y="228600"/>
                  </a:lnTo>
                  <a:lnTo>
                    <a:pt x="0" y="0"/>
                  </a:lnTo>
                  <a:lnTo>
                    <a:pt x="579119" y="0"/>
                  </a:lnTo>
                  <a:lnTo>
                    <a:pt x="579119" y="228600"/>
                  </a:lnTo>
                  <a:close/>
                </a:path>
              </a:pathLst>
            </a:custGeom>
            <a:solidFill>
              <a:srgbClr val="E1EFE6"/>
            </a:solidFill>
          </p:spPr>
          <p:txBody>
            <a:bodyPr wrap="square" lIns="0" tIns="0" rIns="0" bIns="0" rtlCol="0"/>
            <a:lstStyle/>
            <a:p>
              <a:endParaRPr/>
            </a:p>
          </p:txBody>
        </p:sp>
        <p:pic>
          <p:nvPicPr>
            <p:cNvPr id="11" name="object 11"/>
            <p:cNvPicPr/>
            <p:nvPr/>
          </p:nvPicPr>
          <p:blipFill>
            <a:blip r:embed="rId3" cstate="print"/>
            <a:stretch>
              <a:fillRect/>
            </a:stretch>
          </p:blipFill>
          <p:spPr>
            <a:xfrm>
              <a:off x="4457700" y="1924811"/>
              <a:ext cx="1097280" cy="1335023"/>
            </a:xfrm>
            <a:prstGeom prst="rect">
              <a:avLst/>
            </a:prstGeom>
          </p:spPr>
        </p:pic>
        <p:sp>
          <p:nvSpPr>
            <p:cNvPr id="12" name="object 12"/>
            <p:cNvSpPr/>
            <p:nvPr/>
          </p:nvSpPr>
          <p:spPr>
            <a:xfrm>
              <a:off x="7613903" y="1924811"/>
              <a:ext cx="535305" cy="4018915"/>
            </a:xfrm>
            <a:custGeom>
              <a:avLst/>
              <a:gdLst/>
              <a:ahLst/>
              <a:cxnLst/>
              <a:rect l="l" t="t" r="r" b="b"/>
              <a:pathLst>
                <a:path w="535304" h="4018915">
                  <a:moveTo>
                    <a:pt x="0" y="0"/>
                  </a:moveTo>
                  <a:lnTo>
                    <a:pt x="0" y="4018787"/>
                  </a:lnTo>
                </a:path>
                <a:path w="535304" h="4018915">
                  <a:moveTo>
                    <a:pt x="534924" y="0"/>
                  </a:moveTo>
                  <a:lnTo>
                    <a:pt x="534924" y="4018787"/>
                  </a:lnTo>
                </a:path>
              </a:pathLst>
            </a:custGeom>
            <a:ln w="4762">
              <a:solidFill>
                <a:srgbClr val="ACB8BF"/>
              </a:solidFill>
            </a:ln>
          </p:spPr>
          <p:txBody>
            <a:bodyPr wrap="square" lIns="0" tIns="0" rIns="0" bIns="0" rtlCol="0"/>
            <a:lstStyle/>
            <a:p>
              <a:endParaRPr/>
            </a:p>
          </p:txBody>
        </p:sp>
        <p:sp>
          <p:nvSpPr>
            <p:cNvPr id="13" name="object 13"/>
            <p:cNvSpPr/>
            <p:nvPr/>
          </p:nvSpPr>
          <p:spPr>
            <a:xfrm>
              <a:off x="5554980" y="2430779"/>
              <a:ext cx="4338955" cy="0"/>
            </a:xfrm>
            <a:custGeom>
              <a:avLst/>
              <a:gdLst/>
              <a:ahLst/>
              <a:cxnLst/>
              <a:rect l="l" t="t" r="r" b="b"/>
              <a:pathLst>
                <a:path w="4338955">
                  <a:moveTo>
                    <a:pt x="0" y="0"/>
                  </a:moveTo>
                  <a:lnTo>
                    <a:pt x="4338827" y="0"/>
                  </a:lnTo>
                </a:path>
              </a:pathLst>
            </a:custGeom>
            <a:ln w="4762">
              <a:solidFill>
                <a:srgbClr val="D6DBDF"/>
              </a:solidFill>
            </a:ln>
          </p:spPr>
          <p:txBody>
            <a:bodyPr wrap="square" lIns="0" tIns="0" rIns="0" bIns="0" rtlCol="0"/>
            <a:lstStyle/>
            <a:p>
              <a:endParaRPr/>
            </a:p>
          </p:txBody>
        </p:sp>
      </p:grpSp>
      <p:grpSp>
        <p:nvGrpSpPr>
          <p:cNvPr id="14" name="object 14"/>
          <p:cNvGrpSpPr/>
          <p:nvPr/>
        </p:nvGrpSpPr>
        <p:grpSpPr>
          <a:xfrm>
            <a:off x="4457700" y="3721608"/>
            <a:ext cx="1097280" cy="1987550"/>
            <a:chOff x="4457700" y="3721608"/>
            <a:chExt cx="1097280" cy="1987550"/>
          </a:xfrm>
        </p:grpSpPr>
        <p:pic>
          <p:nvPicPr>
            <p:cNvPr id="15" name="object 15"/>
            <p:cNvPicPr/>
            <p:nvPr/>
          </p:nvPicPr>
          <p:blipFill>
            <a:blip r:embed="rId4" cstate="print"/>
            <a:stretch>
              <a:fillRect/>
            </a:stretch>
          </p:blipFill>
          <p:spPr>
            <a:xfrm>
              <a:off x="4457700" y="3721608"/>
              <a:ext cx="1097280" cy="1060703"/>
            </a:xfrm>
            <a:prstGeom prst="rect">
              <a:avLst/>
            </a:prstGeom>
          </p:spPr>
        </p:pic>
        <p:pic>
          <p:nvPicPr>
            <p:cNvPr id="16" name="object 16"/>
            <p:cNvPicPr/>
            <p:nvPr/>
          </p:nvPicPr>
          <p:blipFill>
            <a:blip r:embed="rId5" cstate="print"/>
            <a:stretch>
              <a:fillRect/>
            </a:stretch>
          </p:blipFill>
          <p:spPr>
            <a:xfrm>
              <a:off x="4457700" y="4782311"/>
              <a:ext cx="1097280" cy="926591"/>
            </a:xfrm>
            <a:prstGeom prst="rect">
              <a:avLst/>
            </a:prstGeom>
          </p:spPr>
        </p:pic>
      </p:grpSp>
      <p:sp>
        <p:nvSpPr>
          <p:cNvPr id="17" name="object 17"/>
          <p:cNvSpPr/>
          <p:nvPr/>
        </p:nvSpPr>
        <p:spPr>
          <a:xfrm>
            <a:off x="4457700" y="2660903"/>
            <a:ext cx="5436235" cy="0"/>
          </a:xfrm>
          <a:custGeom>
            <a:avLst/>
            <a:gdLst/>
            <a:ahLst/>
            <a:cxnLst/>
            <a:rect l="l" t="t" r="r" b="b"/>
            <a:pathLst>
              <a:path w="5436234">
                <a:moveTo>
                  <a:pt x="0" y="0"/>
                </a:moveTo>
                <a:lnTo>
                  <a:pt x="5436107" y="0"/>
                </a:lnTo>
              </a:path>
            </a:pathLst>
          </a:custGeom>
          <a:ln w="4762">
            <a:solidFill>
              <a:srgbClr val="D6DBDF"/>
            </a:solidFill>
          </a:ln>
        </p:spPr>
        <p:txBody>
          <a:bodyPr wrap="square" lIns="0" tIns="0" rIns="0" bIns="0" rtlCol="0"/>
          <a:lstStyle/>
          <a:p>
            <a:endParaRPr/>
          </a:p>
        </p:txBody>
      </p:sp>
      <p:sp>
        <p:nvSpPr>
          <p:cNvPr id="18" name="object 18"/>
          <p:cNvSpPr/>
          <p:nvPr/>
        </p:nvSpPr>
        <p:spPr>
          <a:xfrm>
            <a:off x="5554979" y="2892551"/>
            <a:ext cx="4338955" cy="0"/>
          </a:xfrm>
          <a:custGeom>
            <a:avLst/>
            <a:gdLst/>
            <a:ahLst/>
            <a:cxnLst/>
            <a:rect l="l" t="t" r="r" b="b"/>
            <a:pathLst>
              <a:path w="4338955">
                <a:moveTo>
                  <a:pt x="0" y="0"/>
                </a:moveTo>
                <a:lnTo>
                  <a:pt x="4338827" y="0"/>
                </a:lnTo>
              </a:path>
            </a:pathLst>
          </a:custGeom>
          <a:ln w="4762">
            <a:solidFill>
              <a:srgbClr val="D6DBDF"/>
            </a:solidFill>
          </a:ln>
        </p:spPr>
        <p:txBody>
          <a:bodyPr wrap="square" lIns="0" tIns="0" rIns="0" bIns="0" rtlCol="0"/>
          <a:lstStyle/>
          <a:p>
            <a:endParaRPr/>
          </a:p>
        </p:txBody>
      </p:sp>
      <p:sp>
        <p:nvSpPr>
          <p:cNvPr id="19" name="object 19"/>
          <p:cNvSpPr txBox="1"/>
          <p:nvPr/>
        </p:nvSpPr>
        <p:spPr>
          <a:xfrm>
            <a:off x="4457700" y="1696211"/>
            <a:ext cx="1097280" cy="228600"/>
          </a:xfrm>
          <a:prstGeom prst="rect">
            <a:avLst/>
          </a:prstGeom>
          <a:solidFill>
            <a:srgbClr val="014467"/>
          </a:solidFill>
        </p:spPr>
        <p:txBody>
          <a:bodyPr vert="horz" wrap="square" lIns="0" tIns="29845" rIns="0" bIns="0" rtlCol="0">
            <a:spAutoFit/>
          </a:bodyPr>
          <a:lstStyle/>
          <a:p>
            <a:pPr marL="42545">
              <a:lnSpc>
                <a:spcPct val="100000"/>
              </a:lnSpc>
              <a:spcBef>
                <a:spcPts val="235"/>
              </a:spcBef>
            </a:pPr>
            <a:r>
              <a:rPr sz="700" b="1" spc="-20" dirty="0">
                <a:solidFill>
                  <a:srgbClr val="FFFFFF"/>
                </a:solidFill>
                <a:latin typeface="Cambria"/>
                <a:cs typeface="Cambria"/>
              </a:rPr>
              <a:t>Focus </a:t>
            </a:r>
            <a:r>
              <a:rPr sz="700" b="1" spc="-10" dirty="0">
                <a:solidFill>
                  <a:srgbClr val="FFFFFF"/>
                </a:solidFill>
                <a:latin typeface="Cambria"/>
                <a:cs typeface="Cambria"/>
              </a:rPr>
              <a:t>Areas</a:t>
            </a:r>
            <a:endParaRPr sz="700">
              <a:latin typeface="Cambria"/>
              <a:cs typeface="Cambria"/>
            </a:endParaRPr>
          </a:p>
        </p:txBody>
      </p:sp>
      <p:sp>
        <p:nvSpPr>
          <p:cNvPr id="20" name="object 20"/>
          <p:cNvSpPr txBox="1"/>
          <p:nvPr/>
        </p:nvSpPr>
        <p:spPr>
          <a:xfrm>
            <a:off x="5586445" y="1709394"/>
            <a:ext cx="215900" cy="137160"/>
          </a:xfrm>
          <a:prstGeom prst="rect">
            <a:avLst/>
          </a:prstGeom>
        </p:spPr>
        <p:txBody>
          <a:bodyPr vert="horz" wrap="square" lIns="0" tIns="16510" rIns="0" bIns="0" rtlCol="0">
            <a:spAutoFit/>
          </a:bodyPr>
          <a:lstStyle/>
          <a:p>
            <a:pPr marL="12700">
              <a:lnSpc>
                <a:spcPct val="100000"/>
              </a:lnSpc>
              <a:spcBef>
                <a:spcPts val="130"/>
              </a:spcBef>
            </a:pPr>
            <a:r>
              <a:rPr sz="700" b="1" spc="-20" dirty="0">
                <a:solidFill>
                  <a:srgbClr val="014467"/>
                </a:solidFill>
                <a:latin typeface="Cambria"/>
                <a:cs typeface="Cambria"/>
              </a:rPr>
              <a:t>KPIs</a:t>
            </a:r>
            <a:endParaRPr sz="700">
              <a:latin typeface="Cambria"/>
              <a:cs typeface="Cambria"/>
            </a:endParaRPr>
          </a:p>
        </p:txBody>
      </p:sp>
      <p:sp>
        <p:nvSpPr>
          <p:cNvPr id="21" name="object 21"/>
          <p:cNvSpPr txBox="1"/>
          <p:nvPr/>
        </p:nvSpPr>
        <p:spPr>
          <a:xfrm>
            <a:off x="7109187" y="1709394"/>
            <a:ext cx="243204" cy="137160"/>
          </a:xfrm>
          <a:prstGeom prst="rect">
            <a:avLst/>
          </a:prstGeom>
        </p:spPr>
        <p:txBody>
          <a:bodyPr vert="horz" wrap="square" lIns="0" tIns="16510" rIns="0" bIns="0" rtlCol="0">
            <a:spAutoFit/>
          </a:bodyPr>
          <a:lstStyle/>
          <a:p>
            <a:pPr marL="12700">
              <a:lnSpc>
                <a:spcPct val="100000"/>
              </a:lnSpc>
              <a:spcBef>
                <a:spcPts val="130"/>
              </a:spcBef>
            </a:pPr>
            <a:r>
              <a:rPr sz="700" b="1" spc="-10" dirty="0">
                <a:solidFill>
                  <a:srgbClr val="014467"/>
                </a:solidFill>
                <a:latin typeface="Cambria"/>
                <a:cs typeface="Cambria"/>
              </a:rPr>
              <a:t>Units</a:t>
            </a:r>
            <a:endParaRPr sz="700">
              <a:latin typeface="Cambria"/>
              <a:cs typeface="Cambria"/>
            </a:endParaRPr>
          </a:p>
        </p:txBody>
      </p:sp>
      <p:sp>
        <p:nvSpPr>
          <p:cNvPr id="22" name="object 22"/>
          <p:cNvSpPr txBox="1"/>
          <p:nvPr/>
        </p:nvSpPr>
        <p:spPr>
          <a:xfrm>
            <a:off x="7628589" y="1709394"/>
            <a:ext cx="498475" cy="137160"/>
          </a:xfrm>
          <a:prstGeom prst="rect">
            <a:avLst/>
          </a:prstGeom>
        </p:spPr>
        <p:txBody>
          <a:bodyPr vert="horz" wrap="square" lIns="0" tIns="16510" rIns="0" bIns="0" rtlCol="0">
            <a:spAutoFit/>
          </a:bodyPr>
          <a:lstStyle/>
          <a:p>
            <a:pPr marL="12700">
              <a:lnSpc>
                <a:spcPct val="100000"/>
              </a:lnSpc>
              <a:spcBef>
                <a:spcPts val="130"/>
              </a:spcBef>
            </a:pPr>
            <a:r>
              <a:rPr sz="700" b="1" spc="-20" dirty="0">
                <a:solidFill>
                  <a:srgbClr val="FFFFFF"/>
                </a:solidFill>
                <a:latin typeface="Cambria"/>
                <a:cs typeface="Cambria"/>
              </a:rPr>
              <a:t>FY</a:t>
            </a:r>
            <a:r>
              <a:rPr sz="700" b="1" spc="25" dirty="0">
                <a:solidFill>
                  <a:srgbClr val="FFFFFF"/>
                </a:solidFill>
                <a:latin typeface="Cambria"/>
                <a:cs typeface="Cambria"/>
              </a:rPr>
              <a:t> </a:t>
            </a:r>
            <a:r>
              <a:rPr sz="700" b="1" dirty="0">
                <a:solidFill>
                  <a:srgbClr val="FFFFFF"/>
                </a:solidFill>
                <a:latin typeface="Cambria"/>
                <a:cs typeface="Cambria"/>
              </a:rPr>
              <a:t>2023-</a:t>
            </a:r>
            <a:r>
              <a:rPr sz="700" b="1" spc="-25" dirty="0">
                <a:solidFill>
                  <a:srgbClr val="FFFFFF"/>
                </a:solidFill>
                <a:latin typeface="Cambria"/>
                <a:cs typeface="Cambria"/>
              </a:rPr>
              <a:t>24</a:t>
            </a:r>
            <a:endParaRPr sz="700">
              <a:latin typeface="Cambria"/>
              <a:cs typeface="Cambria"/>
            </a:endParaRPr>
          </a:p>
        </p:txBody>
      </p:sp>
      <p:sp>
        <p:nvSpPr>
          <p:cNvPr id="23" name="object 23"/>
          <p:cNvSpPr txBox="1"/>
          <p:nvPr/>
        </p:nvSpPr>
        <p:spPr>
          <a:xfrm>
            <a:off x="8221413" y="1709394"/>
            <a:ext cx="490855" cy="137160"/>
          </a:xfrm>
          <a:prstGeom prst="rect">
            <a:avLst/>
          </a:prstGeom>
        </p:spPr>
        <p:txBody>
          <a:bodyPr vert="horz" wrap="square" lIns="0" tIns="16510" rIns="0" bIns="0" rtlCol="0">
            <a:spAutoFit/>
          </a:bodyPr>
          <a:lstStyle/>
          <a:p>
            <a:pPr marL="12700">
              <a:lnSpc>
                <a:spcPct val="100000"/>
              </a:lnSpc>
              <a:spcBef>
                <a:spcPts val="130"/>
              </a:spcBef>
            </a:pPr>
            <a:r>
              <a:rPr sz="700" b="1" spc="-25" dirty="0">
                <a:solidFill>
                  <a:srgbClr val="014467"/>
                </a:solidFill>
                <a:latin typeface="Cambria"/>
                <a:cs typeface="Cambria"/>
              </a:rPr>
              <a:t>FY</a:t>
            </a:r>
            <a:r>
              <a:rPr sz="700" b="1" spc="-20" dirty="0">
                <a:solidFill>
                  <a:srgbClr val="014467"/>
                </a:solidFill>
                <a:latin typeface="Cambria"/>
                <a:cs typeface="Cambria"/>
              </a:rPr>
              <a:t> </a:t>
            </a:r>
            <a:r>
              <a:rPr sz="700" b="1" dirty="0">
                <a:solidFill>
                  <a:srgbClr val="014467"/>
                </a:solidFill>
                <a:latin typeface="Cambria"/>
                <a:cs typeface="Cambria"/>
              </a:rPr>
              <a:t>2022-</a:t>
            </a:r>
            <a:r>
              <a:rPr sz="700" b="1" spc="-25" dirty="0">
                <a:solidFill>
                  <a:srgbClr val="014467"/>
                </a:solidFill>
                <a:latin typeface="Cambria"/>
                <a:cs typeface="Cambria"/>
              </a:rPr>
              <a:t>23</a:t>
            </a:r>
            <a:endParaRPr sz="700">
              <a:latin typeface="Cambria"/>
              <a:cs typeface="Cambria"/>
            </a:endParaRPr>
          </a:p>
        </p:txBody>
      </p:sp>
      <p:sp>
        <p:nvSpPr>
          <p:cNvPr id="24" name="object 24"/>
          <p:cNvSpPr txBox="1"/>
          <p:nvPr/>
        </p:nvSpPr>
        <p:spPr>
          <a:xfrm>
            <a:off x="8802435" y="1709394"/>
            <a:ext cx="490855" cy="137160"/>
          </a:xfrm>
          <a:prstGeom prst="rect">
            <a:avLst/>
          </a:prstGeom>
        </p:spPr>
        <p:txBody>
          <a:bodyPr vert="horz" wrap="square" lIns="0" tIns="16510" rIns="0" bIns="0" rtlCol="0">
            <a:spAutoFit/>
          </a:bodyPr>
          <a:lstStyle/>
          <a:p>
            <a:pPr marL="12700">
              <a:lnSpc>
                <a:spcPct val="100000"/>
              </a:lnSpc>
              <a:spcBef>
                <a:spcPts val="130"/>
              </a:spcBef>
            </a:pPr>
            <a:r>
              <a:rPr sz="700" b="1" spc="-25" dirty="0">
                <a:solidFill>
                  <a:srgbClr val="014467"/>
                </a:solidFill>
                <a:latin typeface="Cambria"/>
                <a:cs typeface="Cambria"/>
              </a:rPr>
              <a:t>FY</a:t>
            </a:r>
            <a:r>
              <a:rPr sz="700" b="1" spc="-30" dirty="0">
                <a:solidFill>
                  <a:srgbClr val="014467"/>
                </a:solidFill>
                <a:latin typeface="Cambria"/>
                <a:cs typeface="Cambria"/>
              </a:rPr>
              <a:t> </a:t>
            </a:r>
            <a:r>
              <a:rPr sz="700" b="1" dirty="0">
                <a:solidFill>
                  <a:srgbClr val="014467"/>
                </a:solidFill>
                <a:latin typeface="Cambria"/>
                <a:cs typeface="Cambria"/>
              </a:rPr>
              <a:t>2021-</a:t>
            </a:r>
            <a:r>
              <a:rPr sz="700" b="1" spc="-25" dirty="0">
                <a:solidFill>
                  <a:srgbClr val="014467"/>
                </a:solidFill>
                <a:latin typeface="Cambria"/>
                <a:cs typeface="Cambria"/>
              </a:rPr>
              <a:t>22</a:t>
            </a:r>
            <a:endParaRPr sz="700">
              <a:latin typeface="Cambria"/>
              <a:cs typeface="Cambria"/>
            </a:endParaRPr>
          </a:p>
        </p:txBody>
      </p:sp>
      <p:sp>
        <p:nvSpPr>
          <p:cNvPr id="25" name="object 25"/>
          <p:cNvSpPr txBox="1"/>
          <p:nvPr/>
        </p:nvSpPr>
        <p:spPr>
          <a:xfrm>
            <a:off x="9375091" y="1709394"/>
            <a:ext cx="497205" cy="137160"/>
          </a:xfrm>
          <a:prstGeom prst="rect">
            <a:avLst/>
          </a:prstGeom>
        </p:spPr>
        <p:txBody>
          <a:bodyPr vert="horz" wrap="square" lIns="0" tIns="16510" rIns="0" bIns="0" rtlCol="0">
            <a:spAutoFit/>
          </a:bodyPr>
          <a:lstStyle/>
          <a:p>
            <a:pPr marL="12700">
              <a:lnSpc>
                <a:spcPct val="100000"/>
              </a:lnSpc>
              <a:spcBef>
                <a:spcPts val="130"/>
              </a:spcBef>
            </a:pPr>
            <a:r>
              <a:rPr sz="700" b="1" spc="-25" dirty="0">
                <a:solidFill>
                  <a:srgbClr val="014467"/>
                </a:solidFill>
                <a:latin typeface="Cambria"/>
                <a:cs typeface="Cambria"/>
              </a:rPr>
              <a:t>FY</a:t>
            </a:r>
            <a:r>
              <a:rPr sz="700" b="1" spc="25" dirty="0">
                <a:solidFill>
                  <a:srgbClr val="014467"/>
                </a:solidFill>
                <a:latin typeface="Cambria"/>
                <a:cs typeface="Cambria"/>
              </a:rPr>
              <a:t> </a:t>
            </a:r>
            <a:r>
              <a:rPr sz="700" b="1" dirty="0">
                <a:solidFill>
                  <a:srgbClr val="014467"/>
                </a:solidFill>
                <a:latin typeface="Cambria"/>
                <a:cs typeface="Cambria"/>
              </a:rPr>
              <a:t>2020-</a:t>
            </a:r>
            <a:r>
              <a:rPr sz="700" b="1" spc="-35" dirty="0">
                <a:solidFill>
                  <a:srgbClr val="014467"/>
                </a:solidFill>
                <a:latin typeface="Cambria"/>
                <a:cs typeface="Cambria"/>
              </a:rPr>
              <a:t>21</a:t>
            </a:r>
            <a:endParaRPr sz="700">
              <a:latin typeface="Cambria"/>
              <a:cs typeface="Cambria"/>
            </a:endParaRPr>
          </a:p>
        </p:txBody>
      </p:sp>
      <p:sp>
        <p:nvSpPr>
          <p:cNvPr id="26" name="object 26"/>
          <p:cNvSpPr txBox="1"/>
          <p:nvPr/>
        </p:nvSpPr>
        <p:spPr>
          <a:xfrm>
            <a:off x="4487703" y="2334308"/>
            <a:ext cx="699770" cy="146685"/>
          </a:xfrm>
          <a:prstGeom prst="rect">
            <a:avLst/>
          </a:prstGeom>
        </p:spPr>
        <p:txBody>
          <a:bodyPr vert="horz" wrap="square" lIns="0" tIns="11430" rIns="0" bIns="0" rtlCol="0">
            <a:spAutoFit/>
          </a:bodyPr>
          <a:lstStyle/>
          <a:p>
            <a:pPr marL="12700">
              <a:lnSpc>
                <a:spcPct val="100000"/>
              </a:lnSpc>
              <a:spcBef>
                <a:spcPts val="90"/>
              </a:spcBef>
            </a:pPr>
            <a:r>
              <a:rPr sz="800" b="1" spc="-45" dirty="0">
                <a:solidFill>
                  <a:srgbClr val="FFFFFF"/>
                </a:solidFill>
                <a:latin typeface="Cambria"/>
                <a:cs typeface="Cambria"/>
              </a:rPr>
              <a:t>Climate</a:t>
            </a:r>
            <a:r>
              <a:rPr sz="800" b="1" spc="-5" dirty="0">
                <a:solidFill>
                  <a:srgbClr val="FFFFFF"/>
                </a:solidFill>
                <a:latin typeface="Cambria"/>
                <a:cs typeface="Cambria"/>
              </a:rPr>
              <a:t> </a:t>
            </a:r>
            <a:r>
              <a:rPr sz="800" b="1" spc="-10" dirty="0">
                <a:solidFill>
                  <a:srgbClr val="FFFFFF"/>
                </a:solidFill>
                <a:latin typeface="Cambria"/>
                <a:cs typeface="Cambria"/>
              </a:rPr>
              <a:t>Change</a:t>
            </a:r>
            <a:endParaRPr sz="800">
              <a:latin typeface="Cambria"/>
              <a:cs typeface="Cambria"/>
            </a:endParaRPr>
          </a:p>
        </p:txBody>
      </p:sp>
      <p:sp>
        <p:nvSpPr>
          <p:cNvPr id="27" name="object 27"/>
          <p:cNvSpPr txBox="1"/>
          <p:nvPr/>
        </p:nvSpPr>
        <p:spPr>
          <a:xfrm>
            <a:off x="5561045" y="1980659"/>
            <a:ext cx="695325" cy="248285"/>
          </a:xfrm>
          <a:prstGeom prst="rect">
            <a:avLst/>
          </a:prstGeom>
        </p:spPr>
        <p:txBody>
          <a:bodyPr vert="horz" wrap="square" lIns="0" tIns="12065" rIns="0" bIns="0" rtlCol="0">
            <a:spAutoFit/>
          </a:bodyPr>
          <a:lstStyle/>
          <a:p>
            <a:pPr marL="38100" marR="30480">
              <a:lnSpc>
                <a:spcPct val="104299"/>
              </a:lnSpc>
              <a:spcBef>
                <a:spcPts val="95"/>
              </a:spcBef>
            </a:pPr>
            <a:r>
              <a:rPr sz="700" b="1" spc="-50" dirty="0">
                <a:solidFill>
                  <a:srgbClr val="231F1F"/>
                </a:solidFill>
                <a:latin typeface="Cambria"/>
                <a:cs typeface="Cambria"/>
              </a:rPr>
              <a:t>CO</a:t>
            </a:r>
            <a:r>
              <a:rPr sz="750" b="1" spc="-75" baseline="-22222" dirty="0">
                <a:solidFill>
                  <a:srgbClr val="231F1F"/>
                </a:solidFill>
                <a:latin typeface="Cambria"/>
                <a:cs typeface="Cambria"/>
              </a:rPr>
              <a:t>2</a:t>
            </a:r>
            <a:r>
              <a:rPr sz="750" b="1" spc="-37" baseline="-22222" dirty="0">
                <a:solidFill>
                  <a:srgbClr val="231F1F"/>
                </a:solidFill>
                <a:latin typeface="Cambria"/>
                <a:cs typeface="Cambria"/>
              </a:rPr>
              <a:t> </a:t>
            </a:r>
            <a:r>
              <a:rPr sz="700" b="1" spc="-10" dirty="0">
                <a:solidFill>
                  <a:srgbClr val="231F1F"/>
                </a:solidFill>
                <a:latin typeface="Cambria"/>
                <a:cs typeface="Cambria"/>
              </a:rPr>
              <a:t>emissions</a:t>
            </a:r>
            <a:r>
              <a:rPr sz="700" b="1" spc="500" dirty="0">
                <a:solidFill>
                  <a:srgbClr val="231F1F"/>
                </a:solidFill>
                <a:latin typeface="Cambria"/>
                <a:cs typeface="Cambria"/>
              </a:rPr>
              <a:t> </a:t>
            </a:r>
            <a:r>
              <a:rPr sz="700" b="1" spc="-10" dirty="0">
                <a:solidFill>
                  <a:srgbClr val="69757C"/>
                </a:solidFill>
                <a:latin typeface="Cambria"/>
                <a:cs typeface="Cambria"/>
              </a:rPr>
              <a:t>(Scope </a:t>
            </a:r>
            <a:r>
              <a:rPr sz="700" b="1" dirty="0">
                <a:solidFill>
                  <a:srgbClr val="69757C"/>
                </a:solidFill>
                <a:latin typeface="Cambria"/>
                <a:cs typeface="Cambria"/>
              </a:rPr>
              <a:t>1</a:t>
            </a:r>
            <a:r>
              <a:rPr sz="700" b="1" spc="-40" dirty="0">
                <a:solidFill>
                  <a:srgbClr val="69757C"/>
                </a:solidFill>
                <a:latin typeface="Cambria"/>
                <a:cs typeface="Cambria"/>
              </a:rPr>
              <a:t> </a:t>
            </a:r>
            <a:r>
              <a:rPr sz="700" b="1" dirty="0">
                <a:solidFill>
                  <a:srgbClr val="69757C"/>
                </a:solidFill>
                <a:latin typeface="Cambria"/>
                <a:cs typeface="Cambria"/>
              </a:rPr>
              <a:t>and</a:t>
            </a:r>
            <a:r>
              <a:rPr sz="700" b="1" spc="-40" dirty="0">
                <a:solidFill>
                  <a:srgbClr val="69757C"/>
                </a:solidFill>
                <a:latin typeface="Cambria"/>
                <a:cs typeface="Cambria"/>
              </a:rPr>
              <a:t> </a:t>
            </a:r>
            <a:r>
              <a:rPr sz="700" b="1" spc="-25" dirty="0">
                <a:solidFill>
                  <a:srgbClr val="69757C"/>
                </a:solidFill>
                <a:latin typeface="Cambria"/>
                <a:cs typeface="Cambria"/>
              </a:rPr>
              <a:t>2)</a:t>
            </a:r>
            <a:endParaRPr sz="700">
              <a:latin typeface="Cambria"/>
              <a:cs typeface="Cambria"/>
            </a:endParaRPr>
          </a:p>
        </p:txBody>
      </p:sp>
      <p:sp>
        <p:nvSpPr>
          <p:cNvPr id="28" name="object 28"/>
          <p:cNvSpPr txBox="1"/>
          <p:nvPr/>
        </p:nvSpPr>
        <p:spPr>
          <a:xfrm>
            <a:off x="7108904" y="2049247"/>
            <a:ext cx="354965" cy="137160"/>
          </a:xfrm>
          <a:prstGeom prst="rect">
            <a:avLst/>
          </a:prstGeom>
        </p:spPr>
        <p:txBody>
          <a:bodyPr vert="horz" wrap="square" lIns="0" tIns="16510" rIns="0" bIns="0" rtlCol="0">
            <a:spAutoFit/>
          </a:bodyPr>
          <a:lstStyle/>
          <a:p>
            <a:pPr marL="12700">
              <a:lnSpc>
                <a:spcPct val="100000"/>
              </a:lnSpc>
              <a:spcBef>
                <a:spcPts val="130"/>
              </a:spcBef>
            </a:pPr>
            <a:r>
              <a:rPr sz="700" dirty="0">
                <a:solidFill>
                  <a:srgbClr val="69757C"/>
                </a:solidFill>
                <a:latin typeface="Cambria"/>
                <a:cs typeface="Cambria"/>
              </a:rPr>
              <a:t>‘000</a:t>
            </a:r>
            <a:r>
              <a:rPr sz="700" spc="-5" dirty="0">
                <a:solidFill>
                  <a:srgbClr val="69757C"/>
                </a:solidFill>
                <a:latin typeface="Cambria"/>
                <a:cs typeface="Cambria"/>
              </a:rPr>
              <a:t> </a:t>
            </a:r>
            <a:r>
              <a:rPr sz="700" spc="-25" dirty="0">
                <a:solidFill>
                  <a:srgbClr val="69757C"/>
                </a:solidFill>
                <a:latin typeface="Cambria"/>
                <a:cs typeface="Cambria"/>
              </a:rPr>
              <a:t>tCO</a:t>
            </a:r>
            <a:endParaRPr sz="700">
              <a:latin typeface="Cambria"/>
              <a:cs typeface="Cambria"/>
            </a:endParaRPr>
          </a:p>
        </p:txBody>
      </p:sp>
      <p:sp>
        <p:nvSpPr>
          <p:cNvPr id="29" name="object 29"/>
          <p:cNvSpPr txBox="1"/>
          <p:nvPr/>
        </p:nvSpPr>
        <p:spPr>
          <a:xfrm>
            <a:off x="7436423" y="2104072"/>
            <a:ext cx="60325" cy="100965"/>
          </a:xfrm>
          <a:prstGeom prst="rect">
            <a:avLst/>
          </a:prstGeom>
        </p:spPr>
        <p:txBody>
          <a:bodyPr vert="horz" wrap="square" lIns="0" tIns="11430" rIns="0" bIns="0" rtlCol="0">
            <a:spAutoFit/>
          </a:bodyPr>
          <a:lstStyle/>
          <a:p>
            <a:pPr marL="12700">
              <a:lnSpc>
                <a:spcPct val="100000"/>
              </a:lnSpc>
              <a:spcBef>
                <a:spcPts val="90"/>
              </a:spcBef>
            </a:pPr>
            <a:r>
              <a:rPr sz="500" spc="-50" dirty="0">
                <a:solidFill>
                  <a:srgbClr val="69757C"/>
                </a:solidFill>
                <a:latin typeface="Cambria"/>
                <a:cs typeface="Cambria"/>
              </a:rPr>
              <a:t>2</a:t>
            </a:r>
            <a:endParaRPr sz="500">
              <a:latin typeface="Cambria"/>
              <a:cs typeface="Cambria"/>
            </a:endParaRPr>
          </a:p>
        </p:txBody>
      </p:sp>
      <p:sp>
        <p:nvSpPr>
          <p:cNvPr id="30" name="object 30"/>
          <p:cNvSpPr txBox="1"/>
          <p:nvPr/>
        </p:nvSpPr>
        <p:spPr>
          <a:xfrm>
            <a:off x="7707855" y="2049247"/>
            <a:ext cx="314325" cy="137160"/>
          </a:xfrm>
          <a:prstGeom prst="rect">
            <a:avLst/>
          </a:prstGeom>
        </p:spPr>
        <p:txBody>
          <a:bodyPr vert="horz" wrap="square" lIns="0" tIns="16510" rIns="0" bIns="0" rtlCol="0">
            <a:spAutoFit/>
          </a:bodyPr>
          <a:lstStyle/>
          <a:p>
            <a:pPr marL="12700">
              <a:lnSpc>
                <a:spcPct val="100000"/>
              </a:lnSpc>
              <a:spcBef>
                <a:spcPts val="130"/>
              </a:spcBef>
            </a:pPr>
            <a:r>
              <a:rPr sz="700" b="1" spc="-10" dirty="0">
                <a:solidFill>
                  <a:srgbClr val="014467"/>
                </a:solidFill>
                <a:latin typeface="Cambria"/>
                <a:cs typeface="Cambria"/>
              </a:rPr>
              <a:t>53,167</a:t>
            </a:r>
            <a:endParaRPr sz="700">
              <a:latin typeface="Cambria"/>
              <a:cs typeface="Cambria"/>
            </a:endParaRPr>
          </a:p>
        </p:txBody>
      </p:sp>
      <p:sp>
        <p:nvSpPr>
          <p:cNvPr id="31" name="object 31"/>
          <p:cNvSpPr txBox="1"/>
          <p:nvPr/>
        </p:nvSpPr>
        <p:spPr>
          <a:xfrm>
            <a:off x="8267146" y="2049247"/>
            <a:ext cx="314325" cy="137160"/>
          </a:xfrm>
          <a:prstGeom prst="rect">
            <a:avLst/>
          </a:prstGeom>
        </p:spPr>
        <p:txBody>
          <a:bodyPr vert="horz" wrap="square" lIns="0" tIns="16510" rIns="0" bIns="0" rtlCol="0">
            <a:spAutoFit/>
          </a:bodyPr>
          <a:lstStyle/>
          <a:p>
            <a:pPr marL="12700">
              <a:lnSpc>
                <a:spcPct val="100000"/>
              </a:lnSpc>
              <a:spcBef>
                <a:spcPts val="130"/>
              </a:spcBef>
            </a:pPr>
            <a:r>
              <a:rPr sz="700" b="1" spc="-10" dirty="0">
                <a:solidFill>
                  <a:srgbClr val="00A86E"/>
                </a:solidFill>
                <a:latin typeface="Cambria"/>
                <a:cs typeface="Cambria"/>
              </a:rPr>
              <a:t>49,359</a:t>
            </a:r>
            <a:endParaRPr sz="700">
              <a:latin typeface="Cambria"/>
              <a:cs typeface="Cambria"/>
            </a:endParaRPr>
          </a:p>
        </p:txBody>
      </p:sp>
      <p:sp>
        <p:nvSpPr>
          <p:cNvPr id="32" name="object 32"/>
          <p:cNvSpPr txBox="1"/>
          <p:nvPr/>
        </p:nvSpPr>
        <p:spPr>
          <a:xfrm>
            <a:off x="8849097" y="2049247"/>
            <a:ext cx="314325" cy="137160"/>
          </a:xfrm>
          <a:prstGeom prst="rect">
            <a:avLst/>
          </a:prstGeom>
        </p:spPr>
        <p:txBody>
          <a:bodyPr vert="horz" wrap="square" lIns="0" tIns="16510" rIns="0" bIns="0" rtlCol="0">
            <a:spAutoFit/>
          </a:bodyPr>
          <a:lstStyle/>
          <a:p>
            <a:pPr marL="12700">
              <a:lnSpc>
                <a:spcPct val="100000"/>
              </a:lnSpc>
              <a:spcBef>
                <a:spcPts val="130"/>
              </a:spcBef>
            </a:pPr>
            <a:r>
              <a:rPr sz="700" b="1" spc="-10" dirty="0">
                <a:solidFill>
                  <a:srgbClr val="00A86E"/>
                </a:solidFill>
                <a:latin typeface="Cambria"/>
                <a:cs typeface="Cambria"/>
              </a:rPr>
              <a:t>44,211</a:t>
            </a:r>
            <a:endParaRPr sz="700">
              <a:latin typeface="Cambria"/>
              <a:cs typeface="Cambria"/>
            </a:endParaRPr>
          </a:p>
        </p:txBody>
      </p:sp>
      <p:sp>
        <p:nvSpPr>
          <p:cNvPr id="33" name="object 33"/>
          <p:cNvSpPr txBox="1"/>
          <p:nvPr/>
        </p:nvSpPr>
        <p:spPr>
          <a:xfrm>
            <a:off x="9430119" y="2049247"/>
            <a:ext cx="314325" cy="137160"/>
          </a:xfrm>
          <a:prstGeom prst="rect">
            <a:avLst/>
          </a:prstGeom>
        </p:spPr>
        <p:txBody>
          <a:bodyPr vert="horz" wrap="square" lIns="0" tIns="16510" rIns="0" bIns="0" rtlCol="0">
            <a:spAutoFit/>
          </a:bodyPr>
          <a:lstStyle/>
          <a:p>
            <a:pPr marL="12700">
              <a:lnSpc>
                <a:spcPct val="100000"/>
              </a:lnSpc>
              <a:spcBef>
                <a:spcPts val="130"/>
              </a:spcBef>
            </a:pPr>
            <a:r>
              <a:rPr sz="700" b="1" spc="-10" dirty="0">
                <a:solidFill>
                  <a:srgbClr val="00A86E"/>
                </a:solidFill>
                <a:latin typeface="Cambria"/>
                <a:cs typeface="Cambria"/>
              </a:rPr>
              <a:t>37,523</a:t>
            </a:r>
            <a:endParaRPr sz="700">
              <a:latin typeface="Cambria"/>
              <a:cs typeface="Cambria"/>
            </a:endParaRPr>
          </a:p>
        </p:txBody>
      </p:sp>
      <p:sp>
        <p:nvSpPr>
          <p:cNvPr id="34" name="object 34"/>
          <p:cNvSpPr txBox="1"/>
          <p:nvPr/>
        </p:nvSpPr>
        <p:spPr>
          <a:xfrm>
            <a:off x="5561045" y="2440937"/>
            <a:ext cx="1927225" cy="137160"/>
          </a:xfrm>
          <a:prstGeom prst="rect">
            <a:avLst/>
          </a:prstGeom>
        </p:spPr>
        <p:txBody>
          <a:bodyPr vert="horz" wrap="square" lIns="0" tIns="16510" rIns="0" bIns="0" rtlCol="0">
            <a:spAutoFit/>
          </a:bodyPr>
          <a:lstStyle/>
          <a:p>
            <a:pPr marL="38100">
              <a:lnSpc>
                <a:spcPct val="100000"/>
              </a:lnSpc>
              <a:spcBef>
                <a:spcPts val="130"/>
              </a:spcBef>
            </a:pPr>
            <a:r>
              <a:rPr sz="700" b="1" spc="-50" dirty="0">
                <a:solidFill>
                  <a:srgbClr val="231F1F"/>
                </a:solidFill>
                <a:latin typeface="Cambria"/>
                <a:cs typeface="Cambria"/>
              </a:rPr>
              <a:t>CO</a:t>
            </a:r>
            <a:r>
              <a:rPr sz="750" b="1" spc="-75" baseline="-22222" dirty="0">
                <a:solidFill>
                  <a:srgbClr val="231F1F"/>
                </a:solidFill>
                <a:latin typeface="Cambria"/>
                <a:cs typeface="Cambria"/>
              </a:rPr>
              <a:t>2</a:t>
            </a:r>
            <a:r>
              <a:rPr sz="750" b="1" spc="-7" baseline="-22222" dirty="0">
                <a:solidFill>
                  <a:srgbClr val="231F1F"/>
                </a:solidFill>
                <a:latin typeface="Cambria"/>
                <a:cs typeface="Cambria"/>
              </a:rPr>
              <a:t> </a:t>
            </a:r>
            <a:r>
              <a:rPr sz="700" b="1" spc="-20" dirty="0">
                <a:solidFill>
                  <a:srgbClr val="231F1F"/>
                </a:solidFill>
                <a:latin typeface="Cambria"/>
                <a:cs typeface="Cambria"/>
              </a:rPr>
              <a:t>emissionintensity(Scope</a:t>
            </a:r>
            <a:r>
              <a:rPr sz="700" b="1" dirty="0">
                <a:solidFill>
                  <a:srgbClr val="231F1F"/>
                </a:solidFill>
                <a:latin typeface="Cambria"/>
                <a:cs typeface="Cambria"/>
              </a:rPr>
              <a:t> 1</a:t>
            </a:r>
            <a:r>
              <a:rPr sz="700" b="1" spc="35" dirty="0">
                <a:solidFill>
                  <a:srgbClr val="231F1F"/>
                </a:solidFill>
                <a:latin typeface="Cambria"/>
                <a:cs typeface="Cambria"/>
              </a:rPr>
              <a:t> </a:t>
            </a:r>
            <a:r>
              <a:rPr sz="700" b="1" spc="-10" dirty="0">
                <a:solidFill>
                  <a:srgbClr val="231F1F"/>
                </a:solidFill>
                <a:latin typeface="Cambria"/>
                <a:cs typeface="Cambria"/>
              </a:rPr>
              <a:t>and</a:t>
            </a:r>
            <a:r>
              <a:rPr sz="700" b="1" spc="-5" dirty="0">
                <a:solidFill>
                  <a:srgbClr val="231F1F"/>
                </a:solidFill>
                <a:latin typeface="Cambria"/>
                <a:cs typeface="Cambria"/>
              </a:rPr>
              <a:t> </a:t>
            </a:r>
            <a:r>
              <a:rPr sz="700" b="1" dirty="0">
                <a:solidFill>
                  <a:srgbClr val="231F1F"/>
                </a:solidFill>
                <a:latin typeface="Cambria"/>
                <a:cs typeface="Cambria"/>
              </a:rPr>
              <a:t>2)</a:t>
            </a:r>
            <a:r>
              <a:rPr sz="700" b="1" spc="250" dirty="0">
                <a:solidFill>
                  <a:srgbClr val="231F1F"/>
                </a:solidFill>
                <a:latin typeface="Cambria"/>
                <a:cs typeface="Cambria"/>
              </a:rPr>
              <a:t> </a:t>
            </a:r>
            <a:r>
              <a:rPr sz="700" spc="-10" dirty="0">
                <a:solidFill>
                  <a:srgbClr val="69757C"/>
                </a:solidFill>
                <a:latin typeface="Cambria"/>
                <a:cs typeface="Cambria"/>
              </a:rPr>
              <a:t>tCO</a:t>
            </a:r>
            <a:r>
              <a:rPr sz="750" spc="-15" baseline="-22222" dirty="0">
                <a:solidFill>
                  <a:srgbClr val="69757C"/>
                </a:solidFill>
                <a:latin typeface="Cambria"/>
                <a:cs typeface="Cambria"/>
              </a:rPr>
              <a:t>2</a:t>
            </a:r>
            <a:r>
              <a:rPr sz="700" spc="-10" dirty="0">
                <a:solidFill>
                  <a:srgbClr val="69757C"/>
                </a:solidFill>
                <a:latin typeface="Cambria"/>
                <a:cs typeface="Cambria"/>
              </a:rPr>
              <a:t>/tcs</a:t>
            </a:r>
            <a:endParaRPr sz="700">
              <a:latin typeface="Cambria"/>
              <a:cs typeface="Cambria"/>
            </a:endParaRPr>
          </a:p>
        </p:txBody>
      </p:sp>
      <p:sp>
        <p:nvSpPr>
          <p:cNvPr id="35" name="object 35"/>
          <p:cNvSpPr txBox="1"/>
          <p:nvPr/>
        </p:nvSpPr>
        <p:spPr>
          <a:xfrm>
            <a:off x="7761192" y="2440937"/>
            <a:ext cx="207010" cy="137160"/>
          </a:xfrm>
          <a:prstGeom prst="rect">
            <a:avLst/>
          </a:prstGeom>
        </p:spPr>
        <p:txBody>
          <a:bodyPr vert="horz" wrap="square" lIns="0" tIns="16510" rIns="0" bIns="0" rtlCol="0">
            <a:spAutoFit/>
          </a:bodyPr>
          <a:lstStyle/>
          <a:p>
            <a:pPr marL="12700">
              <a:lnSpc>
                <a:spcPct val="100000"/>
              </a:lnSpc>
              <a:spcBef>
                <a:spcPts val="130"/>
              </a:spcBef>
            </a:pPr>
            <a:r>
              <a:rPr sz="700" b="1" spc="-20" dirty="0">
                <a:solidFill>
                  <a:srgbClr val="014467"/>
                </a:solidFill>
                <a:latin typeface="Cambria"/>
                <a:cs typeface="Cambria"/>
              </a:rPr>
              <a:t>2.44</a:t>
            </a:r>
            <a:endParaRPr sz="700">
              <a:latin typeface="Cambria"/>
              <a:cs typeface="Cambria"/>
            </a:endParaRPr>
          </a:p>
        </p:txBody>
      </p:sp>
      <p:sp>
        <p:nvSpPr>
          <p:cNvPr id="36" name="object 36"/>
          <p:cNvSpPr txBox="1"/>
          <p:nvPr/>
        </p:nvSpPr>
        <p:spPr>
          <a:xfrm>
            <a:off x="8320482" y="2440937"/>
            <a:ext cx="207010" cy="137160"/>
          </a:xfrm>
          <a:prstGeom prst="rect">
            <a:avLst/>
          </a:prstGeom>
        </p:spPr>
        <p:txBody>
          <a:bodyPr vert="horz" wrap="square" lIns="0" tIns="16510" rIns="0" bIns="0" rtlCol="0">
            <a:spAutoFit/>
          </a:bodyPr>
          <a:lstStyle/>
          <a:p>
            <a:pPr marL="12700">
              <a:lnSpc>
                <a:spcPct val="100000"/>
              </a:lnSpc>
              <a:spcBef>
                <a:spcPts val="130"/>
              </a:spcBef>
            </a:pPr>
            <a:r>
              <a:rPr sz="700" b="1" spc="-20" dirty="0">
                <a:solidFill>
                  <a:srgbClr val="00A86E"/>
                </a:solidFill>
                <a:latin typeface="Cambria"/>
                <a:cs typeface="Cambria"/>
              </a:rPr>
              <a:t>2.36</a:t>
            </a:r>
            <a:endParaRPr sz="700">
              <a:latin typeface="Cambria"/>
              <a:cs typeface="Cambria"/>
            </a:endParaRPr>
          </a:p>
        </p:txBody>
      </p:sp>
      <p:sp>
        <p:nvSpPr>
          <p:cNvPr id="37" name="object 37"/>
          <p:cNvSpPr txBox="1"/>
          <p:nvPr/>
        </p:nvSpPr>
        <p:spPr>
          <a:xfrm>
            <a:off x="8902434" y="2440937"/>
            <a:ext cx="207010" cy="137160"/>
          </a:xfrm>
          <a:prstGeom prst="rect">
            <a:avLst/>
          </a:prstGeom>
        </p:spPr>
        <p:txBody>
          <a:bodyPr vert="horz" wrap="square" lIns="0" tIns="16510" rIns="0" bIns="0" rtlCol="0">
            <a:spAutoFit/>
          </a:bodyPr>
          <a:lstStyle/>
          <a:p>
            <a:pPr marL="12700">
              <a:lnSpc>
                <a:spcPct val="100000"/>
              </a:lnSpc>
              <a:spcBef>
                <a:spcPts val="130"/>
              </a:spcBef>
            </a:pPr>
            <a:r>
              <a:rPr sz="700" b="1" spc="-20" dirty="0">
                <a:solidFill>
                  <a:srgbClr val="00A86E"/>
                </a:solidFill>
                <a:latin typeface="Cambria"/>
                <a:cs typeface="Cambria"/>
              </a:rPr>
              <a:t>2.50</a:t>
            </a:r>
            <a:endParaRPr sz="700">
              <a:latin typeface="Cambria"/>
              <a:cs typeface="Cambria"/>
            </a:endParaRPr>
          </a:p>
        </p:txBody>
      </p:sp>
      <p:sp>
        <p:nvSpPr>
          <p:cNvPr id="38" name="object 38"/>
          <p:cNvSpPr txBox="1"/>
          <p:nvPr/>
        </p:nvSpPr>
        <p:spPr>
          <a:xfrm>
            <a:off x="9483456" y="2440937"/>
            <a:ext cx="207010" cy="137160"/>
          </a:xfrm>
          <a:prstGeom prst="rect">
            <a:avLst/>
          </a:prstGeom>
        </p:spPr>
        <p:txBody>
          <a:bodyPr vert="horz" wrap="square" lIns="0" tIns="16510" rIns="0" bIns="0" rtlCol="0">
            <a:spAutoFit/>
          </a:bodyPr>
          <a:lstStyle/>
          <a:p>
            <a:pPr marL="12700">
              <a:lnSpc>
                <a:spcPct val="100000"/>
              </a:lnSpc>
              <a:spcBef>
                <a:spcPts val="130"/>
              </a:spcBef>
            </a:pPr>
            <a:r>
              <a:rPr sz="700" b="1" spc="-20" dirty="0">
                <a:solidFill>
                  <a:srgbClr val="00A86E"/>
                </a:solidFill>
                <a:latin typeface="Cambria"/>
                <a:cs typeface="Cambria"/>
              </a:rPr>
              <a:t>2.49</a:t>
            </a:r>
            <a:endParaRPr sz="700">
              <a:latin typeface="Cambria"/>
              <a:cs typeface="Cambria"/>
            </a:endParaRPr>
          </a:p>
        </p:txBody>
      </p:sp>
      <p:sp>
        <p:nvSpPr>
          <p:cNvPr id="39" name="object 39"/>
          <p:cNvSpPr txBox="1"/>
          <p:nvPr/>
        </p:nvSpPr>
        <p:spPr>
          <a:xfrm>
            <a:off x="4487703" y="4474018"/>
            <a:ext cx="304165" cy="146685"/>
          </a:xfrm>
          <a:prstGeom prst="rect">
            <a:avLst/>
          </a:prstGeom>
        </p:spPr>
        <p:txBody>
          <a:bodyPr vert="horz" wrap="square" lIns="0" tIns="11430" rIns="0" bIns="0" rtlCol="0">
            <a:spAutoFit/>
          </a:bodyPr>
          <a:lstStyle/>
          <a:p>
            <a:pPr marL="12700">
              <a:lnSpc>
                <a:spcPct val="100000"/>
              </a:lnSpc>
              <a:spcBef>
                <a:spcPts val="90"/>
              </a:spcBef>
            </a:pPr>
            <a:r>
              <a:rPr sz="800" b="1" spc="-10" dirty="0">
                <a:solidFill>
                  <a:srgbClr val="FFFFFF"/>
                </a:solidFill>
                <a:latin typeface="Cambria"/>
                <a:cs typeface="Cambria"/>
              </a:rPr>
              <a:t>Waste</a:t>
            </a:r>
            <a:endParaRPr sz="800">
              <a:latin typeface="Cambria"/>
              <a:cs typeface="Cambria"/>
            </a:endParaRPr>
          </a:p>
        </p:txBody>
      </p:sp>
      <p:sp>
        <p:nvSpPr>
          <p:cNvPr id="40" name="object 40"/>
          <p:cNvSpPr txBox="1"/>
          <p:nvPr/>
        </p:nvSpPr>
        <p:spPr>
          <a:xfrm>
            <a:off x="4487703" y="5399110"/>
            <a:ext cx="619125" cy="146685"/>
          </a:xfrm>
          <a:prstGeom prst="rect">
            <a:avLst/>
          </a:prstGeom>
        </p:spPr>
        <p:txBody>
          <a:bodyPr vert="horz" wrap="square" lIns="0" tIns="11430" rIns="0" bIns="0" rtlCol="0">
            <a:spAutoFit/>
          </a:bodyPr>
          <a:lstStyle/>
          <a:p>
            <a:pPr marL="12700">
              <a:lnSpc>
                <a:spcPct val="100000"/>
              </a:lnSpc>
              <a:spcBef>
                <a:spcPts val="90"/>
              </a:spcBef>
            </a:pPr>
            <a:r>
              <a:rPr sz="800" b="1" spc="-10" dirty="0">
                <a:solidFill>
                  <a:srgbClr val="FFFFFF"/>
                </a:solidFill>
                <a:latin typeface="Cambria"/>
                <a:cs typeface="Cambria"/>
              </a:rPr>
              <a:t>Airemissions</a:t>
            </a:r>
            <a:endParaRPr sz="800">
              <a:latin typeface="Cambria"/>
              <a:cs typeface="Cambria"/>
            </a:endParaRPr>
          </a:p>
        </p:txBody>
      </p:sp>
      <p:graphicFrame>
        <p:nvGraphicFramePr>
          <p:cNvPr id="41" name="object 41"/>
          <p:cNvGraphicFramePr>
            <a:graphicFrameLocks noGrp="1"/>
          </p:cNvGraphicFramePr>
          <p:nvPr/>
        </p:nvGraphicFramePr>
        <p:xfrm>
          <a:off x="4457700" y="2688361"/>
          <a:ext cx="5440679" cy="3248660"/>
        </p:xfrm>
        <a:graphic>
          <a:graphicData uri="http://schemas.openxmlformats.org/drawingml/2006/table">
            <a:tbl>
              <a:tblPr firstRow="1" bandRow="1">
                <a:tableStyleId>{2D5ABB26-0587-4C30-8999-92F81FD0307C}</a:tableStyleId>
              </a:tblPr>
              <a:tblGrid>
                <a:gridCol w="1097280">
                  <a:extLst>
                    <a:ext uri="{9D8B030D-6E8A-4147-A177-3AD203B41FA5}">
                      <a16:colId xmlns:a16="http://schemas.microsoft.com/office/drawing/2014/main" val="20000"/>
                    </a:ext>
                  </a:extLst>
                </a:gridCol>
                <a:gridCol w="1050290">
                  <a:extLst>
                    <a:ext uri="{9D8B030D-6E8A-4147-A177-3AD203B41FA5}">
                      <a16:colId xmlns:a16="http://schemas.microsoft.com/office/drawing/2014/main" val="20001"/>
                    </a:ext>
                  </a:extLst>
                </a:gridCol>
                <a:gridCol w="399414">
                  <a:extLst>
                    <a:ext uri="{9D8B030D-6E8A-4147-A177-3AD203B41FA5}">
                      <a16:colId xmlns:a16="http://schemas.microsoft.com/office/drawing/2014/main" val="20002"/>
                    </a:ext>
                  </a:extLst>
                </a:gridCol>
                <a:gridCol w="622935">
                  <a:extLst>
                    <a:ext uri="{9D8B030D-6E8A-4147-A177-3AD203B41FA5}">
                      <a16:colId xmlns:a16="http://schemas.microsoft.com/office/drawing/2014/main" val="20003"/>
                    </a:ext>
                  </a:extLst>
                </a:gridCol>
                <a:gridCol w="518795">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gridCol w="582295">
                  <a:extLst>
                    <a:ext uri="{9D8B030D-6E8A-4147-A177-3AD203B41FA5}">
                      <a16:colId xmlns:a16="http://schemas.microsoft.com/office/drawing/2014/main" val="20006"/>
                    </a:ext>
                  </a:extLst>
                </a:gridCol>
                <a:gridCol w="598170">
                  <a:extLst>
                    <a:ext uri="{9D8B030D-6E8A-4147-A177-3AD203B41FA5}">
                      <a16:colId xmlns:a16="http://schemas.microsoft.com/office/drawing/2014/main" val="20007"/>
                    </a:ext>
                  </a:extLst>
                </a:gridCol>
              </a:tblGrid>
              <a:tr h="342900">
                <a:tc gridSpan="3">
                  <a:txBody>
                    <a:bodyPr/>
                    <a:lstStyle/>
                    <a:p>
                      <a:pPr marL="1141095">
                        <a:lnSpc>
                          <a:spcPts val="835"/>
                        </a:lnSpc>
                      </a:pPr>
                      <a:r>
                        <a:rPr sz="700" b="1" spc="-20" dirty="0">
                          <a:solidFill>
                            <a:srgbClr val="231F1F"/>
                          </a:solidFill>
                          <a:latin typeface="Cambria"/>
                          <a:cs typeface="Cambria"/>
                        </a:rPr>
                        <a:t>Specific </a:t>
                      </a:r>
                      <a:r>
                        <a:rPr sz="700" b="1" spc="-25" dirty="0">
                          <a:solidFill>
                            <a:srgbClr val="231F1F"/>
                          </a:solidFill>
                          <a:latin typeface="Cambria"/>
                          <a:cs typeface="Cambria"/>
                        </a:rPr>
                        <a:t>energy</a:t>
                      </a:r>
                      <a:r>
                        <a:rPr sz="700" b="1" spc="35" dirty="0">
                          <a:solidFill>
                            <a:srgbClr val="231F1F"/>
                          </a:solidFill>
                          <a:latin typeface="Cambria"/>
                          <a:cs typeface="Cambria"/>
                        </a:rPr>
                        <a:t> </a:t>
                      </a:r>
                      <a:r>
                        <a:rPr sz="700" b="1" spc="-10" dirty="0">
                          <a:solidFill>
                            <a:srgbClr val="231F1F"/>
                          </a:solidFill>
                          <a:latin typeface="Cambria"/>
                          <a:cs typeface="Cambria"/>
                        </a:rPr>
                        <a:t>consumption</a:t>
                      </a:r>
                      <a:endParaRPr sz="700">
                        <a:latin typeface="Cambria"/>
                        <a:cs typeface="Cambria"/>
                      </a:endParaRPr>
                    </a:p>
                    <a:p>
                      <a:pPr>
                        <a:lnSpc>
                          <a:spcPct val="100000"/>
                        </a:lnSpc>
                        <a:spcBef>
                          <a:spcPts val="75"/>
                        </a:spcBef>
                      </a:pPr>
                      <a:endParaRPr sz="700">
                        <a:latin typeface="Times New Roman"/>
                        <a:cs typeface="Times New Roman"/>
                      </a:endParaRPr>
                    </a:p>
                    <a:p>
                      <a:pPr marL="42545">
                        <a:lnSpc>
                          <a:spcPts val="880"/>
                        </a:lnSpc>
                        <a:spcBef>
                          <a:spcPts val="5"/>
                        </a:spcBef>
                        <a:tabLst>
                          <a:tab pos="1141095" algn="l"/>
                        </a:tabLst>
                      </a:pPr>
                      <a:r>
                        <a:rPr sz="1200" b="1" spc="-15" baseline="-31250" dirty="0">
                          <a:solidFill>
                            <a:srgbClr val="FFFFFF"/>
                          </a:solidFill>
                          <a:latin typeface="Cambria"/>
                          <a:cs typeface="Cambria"/>
                        </a:rPr>
                        <a:t>Energy</a:t>
                      </a:r>
                      <a:r>
                        <a:rPr sz="1200" b="1" baseline="-31250" dirty="0">
                          <a:solidFill>
                            <a:srgbClr val="FFFFFF"/>
                          </a:solidFill>
                          <a:latin typeface="Cambria"/>
                          <a:cs typeface="Cambria"/>
                        </a:rPr>
                        <a:t>	</a:t>
                      </a:r>
                      <a:r>
                        <a:rPr sz="700" b="1" spc="-35" dirty="0">
                          <a:solidFill>
                            <a:srgbClr val="231F1F"/>
                          </a:solidFill>
                          <a:latin typeface="Cambria"/>
                          <a:cs typeface="Cambria"/>
                        </a:rPr>
                        <a:t>Energy</a:t>
                      </a:r>
                      <a:r>
                        <a:rPr sz="700" b="1" spc="-5" dirty="0">
                          <a:solidFill>
                            <a:srgbClr val="231F1F"/>
                          </a:solidFill>
                          <a:latin typeface="Cambria"/>
                          <a:cs typeface="Cambria"/>
                        </a:rPr>
                        <a:t> </a:t>
                      </a:r>
                      <a:r>
                        <a:rPr sz="700" b="1" spc="-10" dirty="0">
                          <a:solidFill>
                            <a:srgbClr val="231F1F"/>
                          </a:solidFill>
                          <a:latin typeface="Cambria"/>
                          <a:cs typeface="Cambria"/>
                        </a:rPr>
                        <a:t>consumptionwithin</a:t>
                      </a:r>
                      <a:endParaRPr sz="700">
                        <a:latin typeface="Cambria"/>
                        <a:cs typeface="Cambria"/>
                      </a:endParaRPr>
                    </a:p>
                  </a:txBody>
                  <a:tcPr marL="0" marR="0" marT="0" marB="0">
                    <a:solidFill>
                      <a:srgbClr val="F2F9F2"/>
                    </a:solidFill>
                  </a:tcPr>
                </a:tc>
                <a:tc hMerge="1">
                  <a:txBody>
                    <a:bodyPr/>
                    <a:lstStyle/>
                    <a:p>
                      <a:endParaRPr/>
                    </a:p>
                  </a:txBody>
                  <a:tcPr marL="0" marR="0" marT="0" marB="0"/>
                </a:tc>
                <a:tc hMerge="1">
                  <a:txBody>
                    <a:bodyPr/>
                    <a:lstStyle/>
                    <a:p>
                      <a:endParaRPr/>
                    </a:p>
                  </a:txBody>
                  <a:tcPr marL="0" marR="0" marT="0" marB="0"/>
                </a:tc>
                <a:tc>
                  <a:txBody>
                    <a:bodyPr/>
                    <a:lstStyle/>
                    <a:p>
                      <a:pPr marL="117475">
                        <a:lnSpc>
                          <a:spcPts val="835"/>
                        </a:lnSpc>
                      </a:pPr>
                      <a:r>
                        <a:rPr sz="700" spc="-10" dirty="0">
                          <a:solidFill>
                            <a:srgbClr val="69757C"/>
                          </a:solidFill>
                          <a:latin typeface="Cambria"/>
                          <a:cs typeface="Cambria"/>
                        </a:rPr>
                        <a:t>Gcal/tcs</a:t>
                      </a:r>
                      <a:endParaRPr sz="700">
                        <a:latin typeface="Cambria"/>
                        <a:cs typeface="Cambria"/>
                      </a:endParaRPr>
                    </a:p>
                    <a:p>
                      <a:pPr>
                        <a:lnSpc>
                          <a:spcPct val="100000"/>
                        </a:lnSpc>
                        <a:spcBef>
                          <a:spcPts val="535"/>
                        </a:spcBef>
                      </a:pPr>
                      <a:endParaRPr sz="700">
                        <a:latin typeface="Times New Roman"/>
                        <a:cs typeface="Times New Roman"/>
                      </a:endParaRPr>
                    </a:p>
                    <a:p>
                      <a:pPr marL="117475">
                        <a:lnSpc>
                          <a:spcPts val="420"/>
                        </a:lnSpc>
                        <a:spcBef>
                          <a:spcPts val="5"/>
                        </a:spcBef>
                      </a:pPr>
                      <a:r>
                        <a:rPr sz="700" spc="-10" dirty="0">
                          <a:solidFill>
                            <a:srgbClr val="69757C"/>
                          </a:solidFill>
                          <a:latin typeface="Cambria"/>
                          <a:cs typeface="Cambria"/>
                        </a:rPr>
                        <a:t>million</a:t>
                      </a:r>
                      <a:r>
                        <a:rPr sz="700" spc="5" dirty="0">
                          <a:solidFill>
                            <a:srgbClr val="69757C"/>
                          </a:solidFill>
                          <a:latin typeface="Cambria"/>
                          <a:cs typeface="Cambria"/>
                        </a:rPr>
                        <a:t> </a:t>
                      </a:r>
                      <a:r>
                        <a:rPr sz="700" spc="-25" dirty="0">
                          <a:solidFill>
                            <a:srgbClr val="69757C"/>
                          </a:solidFill>
                          <a:latin typeface="Cambria"/>
                          <a:cs typeface="Cambria"/>
                        </a:rPr>
                        <a:t>GJ</a:t>
                      </a:r>
                      <a:endParaRPr sz="700">
                        <a:latin typeface="Cambria"/>
                        <a:cs typeface="Cambria"/>
                      </a:endParaRPr>
                    </a:p>
                  </a:txBody>
                  <a:tcPr marL="0" marR="0" marT="0" marB="0">
                    <a:solidFill>
                      <a:srgbClr val="F2F9F2"/>
                    </a:solidFill>
                  </a:tcPr>
                </a:tc>
                <a:tc>
                  <a:txBody>
                    <a:bodyPr/>
                    <a:lstStyle/>
                    <a:p>
                      <a:pPr marL="147320">
                        <a:lnSpc>
                          <a:spcPts val="835"/>
                        </a:lnSpc>
                      </a:pPr>
                      <a:r>
                        <a:rPr sz="700" b="1" spc="-20" dirty="0">
                          <a:solidFill>
                            <a:srgbClr val="014467"/>
                          </a:solidFill>
                          <a:latin typeface="Cambria"/>
                          <a:cs typeface="Cambria"/>
                        </a:rPr>
                        <a:t>5.68</a:t>
                      </a:r>
                      <a:endParaRPr sz="700">
                        <a:latin typeface="Cambria"/>
                        <a:cs typeface="Cambria"/>
                      </a:endParaRPr>
                    </a:p>
                    <a:p>
                      <a:pPr>
                        <a:lnSpc>
                          <a:spcPct val="100000"/>
                        </a:lnSpc>
                        <a:spcBef>
                          <a:spcPts val="535"/>
                        </a:spcBef>
                      </a:pPr>
                      <a:endParaRPr sz="700">
                        <a:latin typeface="Times New Roman"/>
                        <a:cs typeface="Times New Roman"/>
                      </a:endParaRPr>
                    </a:p>
                    <a:p>
                      <a:pPr marL="93980">
                        <a:lnSpc>
                          <a:spcPts val="420"/>
                        </a:lnSpc>
                        <a:spcBef>
                          <a:spcPts val="5"/>
                        </a:spcBef>
                      </a:pPr>
                      <a:r>
                        <a:rPr sz="700" b="1" spc="-10" dirty="0">
                          <a:solidFill>
                            <a:srgbClr val="014467"/>
                          </a:solidFill>
                          <a:latin typeface="Cambria"/>
                          <a:cs typeface="Cambria"/>
                        </a:rPr>
                        <a:t>517.69</a:t>
                      </a:r>
                      <a:endParaRPr sz="700">
                        <a:latin typeface="Cambria"/>
                        <a:cs typeface="Cambria"/>
                      </a:endParaRPr>
                    </a:p>
                  </a:txBody>
                  <a:tcPr marL="0" marR="0" marT="0" marB="0">
                    <a:solidFill>
                      <a:srgbClr val="F2F9F2"/>
                    </a:solidFill>
                  </a:tcPr>
                </a:tc>
                <a:tc>
                  <a:txBody>
                    <a:bodyPr/>
                    <a:lstStyle/>
                    <a:p>
                      <a:pPr marL="188595">
                        <a:lnSpc>
                          <a:spcPts val="835"/>
                        </a:lnSpc>
                      </a:pPr>
                      <a:r>
                        <a:rPr sz="700" b="1" spc="-20" dirty="0">
                          <a:solidFill>
                            <a:srgbClr val="00A86E"/>
                          </a:solidFill>
                          <a:latin typeface="Cambria"/>
                          <a:cs typeface="Cambria"/>
                        </a:rPr>
                        <a:t>5.66</a:t>
                      </a:r>
                      <a:endParaRPr sz="700">
                        <a:latin typeface="Cambria"/>
                        <a:cs typeface="Cambria"/>
                      </a:endParaRPr>
                    </a:p>
                    <a:p>
                      <a:pPr>
                        <a:lnSpc>
                          <a:spcPct val="100000"/>
                        </a:lnSpc>
                        <a:spcBef>
                          <a:spcPts val="535"/>
                        </a:spcBef>
                      </a:pPr>
                      <a:endParaRPr sz="700">
                        <a:latin typeface="Times New Roman"/>
                        <a:cs typeface="Times New Roman"/>
                      </a:endParaRPr>
                    </a:p>
                    <a:p>
                      <a:pPr marL="135255">
                        <a:lnSpc>
                          <a:spcPts val="420"/>
                        </a:lnSpc>
                        <a:spcBef>
                          <a:spcPts val="5"/>
                        </a:spcBef>
                      </a:pPr>
                      <a:r>
                        <a:rPr sz="700" b="1" spc="-10" dirty="0">
                          <a:solidFill>
                            <a:srgbClr val="00A86E"/>
                          </a:solidFill>
                          <a:latin typeface="Cambria"/>
                          <a:cs typeface="Cambria"/>
                        </a:rPr>
                        <a:t>494.38</a:t>
                      </a:r>
                      <a:endParaRPr sz="700">
                        <a:latin typeface="Cambria"/>
                        <a:cs typeface="Cambria"/>
                      </a:endParaRPr>
                    </a:p>
                  </a:txBody>
                  <a:tcPr marL="0" marR="0" marT="0" marB="0">
                    <a:solidFill>
                      <a:srgbClr val="F2F9F2"/>
                    </a:solidFill>
                  </a:tcPr>
                </a:tc>
                <a:tc>
                  <a:txBody>
                    <a:bodyPr/>
                    <a:lstStyle/>
                    <a:p>
                      <a:pPr algn="ctr">
                        <a:lnSpc>
                          <a:spcPts val="835"/>
                        </a:lnSpc>
                      </a:pPr>
                      <a:r>
                        <a:rPr sz="700" b="1" spc="-20" dirty="0">
                          <a:solidFill>
                            <a:srgbClr val="00A86E"/>
                          </a:solidFill>
                          <a:latin typeface="Cambria"/>
                          <a:cs typeface="Cambria"/>
                        </a:rPr>
                        <a:t>6.04</a:t>
                      </a:r>
                      <a:endParaRPr sz="700">
                        <a:latin typeface="Cambria"/>
                        <a:cs typeface="Cambria"/>
                      </a:endParaRPr>
                    </a:p>
                    <a:p>
                      <a:pPr>
                        <a:lnSpc>
                          <a:spcPct val="100000"/>
                        </a:lnSpc>
                        <a:spcBef>
                          <a:spcPts val="535"/>
                        </a:spcBef>
                      </a:pPr>
                      <a:endParaRPr sz="700">
                        <a:latin typeface="Times New Roman"/>
                        <a:cs typeface="Times New Roman"/>
                      </a:endParaRPr>
                    </a:p>
                    <a:p>
                      <a:pPr algn="ctr">
                        <a:lnSpc>
                          <a:spcPts val="420"/>
                        </a:lnSpc>
                        <a:spcBef>
                          <a:spcPts val="5"/>
                        </a:spcBef>
                      </a:pPr>
                      <a:r>
                        <a:rPr sz="700" b="1" spc="-10" dirty="0">
                          <a:solidFill>
                            <a:srgbClr val="00A86E"/>
                          </a:solidFill>
                          <a:latin typeface="Cambria"/>
                          <a:cs typeface="Cambria"/>
                        </a:rPr>
                        <a:t>446.78</a:t>
                      </a:r>
                      <a:endParaRPr sz="700">
                        <a:latin typeface="Cambria"/>
                        <a:cs typeface="Cambria"/>
                      </a:endParaRPr>
                    </a:p>
                  </a:txBody>
                  <a:tcPr marL="0" marR="0" marT="0" marB="0">
                    <a:solidFill>
                      <a:srgbClr val="F2F9F2"/>
                    </a:solidFill>
                  </a:tcPr>
                </a:tc>
                <a:tc>
                  <a:txBody>
                    <a:bodyPr/>
                    <a:lstStyle/>
                    <a:p>
                      <a:pPr marR="8890" algn="ctr">
                        <a:lnSpc>
                          <a:spcPts val="835"/>
                        </a:lnSpc>
                      </a:pPr>
                      <a:r>
                        <a:rPr sz="700" b="1" spc="-20" dirty="0">
                          <a:solidFill>
                            <a:srgbClr val="00A86E"/>
                          </a:solidFill>
                          <a:latin typeface="Cambria"/>
                          <a:cs typeface="Cambria"/>
                        </a:rPr>
                        <a:t>6.38</a:t>
                      </a:r>
                      <a:endParaRPr sz="700">
                        <a:latin typeface="Cambria"/>
                        <a:cs typeface="Cambria"/>
                      </a:endParaRPr>
                    </a:p>
                    <a:p>
                      <a:pPr>
                        <a:lnSpc>
                          <a:spcPct val="100000"/>
                        </a:lnSpc>
                        <a:spcBef>
                          <a:spcPts val="535"/>
                        </a:spcBef>
                      </a:pPr>
                      <a:endParaRPr sz="700">
                        <a:latin typeface="Times New Roman"/>
                        <a:cs typeface="Times New Roman"/>
                      </a:endParaRPr>
                    </a:p>
                    <a:p>
                      <a:pPr marR="8255" algn="ctr">
                        <a:lnSpc>
                          <a:spcPts val="420"/>
                        </a:lnSpc>
                        <a:spcBef>
                          <a:spcPts val="5"/>
                        </a:spcBef>
                      </a:pPr>
                      <a:r>
                        <a:rPr sz="700" b="1" spc="-10" dirty="0">
                          <a:solidFill>
                            <a:srgbClr val="00A86E"/>
                          </a:solidFill>
                          <a:latin typeface="Cambria"/>
                          <a:cs typeface="Cambria"/>
                        </a:rPr>
                        <a:t>402.53</a:t>
                      </a:r>
                      <a:endParaRPr sz="700">
                        <a:latin typeface="Cambria"/>
                        <a:cs typeface="Cambria"/>
                      </a:endParaRPr>
                    </a:p>
                  </a:txBody>
                  <a:tcPr marL="0" marR="0" marT="0" marB="0">
                    <a:solidFill>
                      <a:srgbClr val="F2F9F2"/>
                    </a:solidFill>
                  </a:tcPr>
                </a:tc>
                <a:extLst>
                  <a:ext uri="{0D108BD9-81ED-4DB2-BD59-A6C34878D82A}">
                    <a16:rowId xmlns:a16="http://schemas.microsoft.com/office/drawing/2014/main" val="10000"/>
                  </a:ext>
                </a:extLst>
              </a:tr>
              <a:tr h="227965">
                <a:tc gridSpan="3">
                  <a:txBody>
                    <a:bodyPr/>
                    <a:lstStyle/>
                    <a:p>
                      <a:pPr marL="1141095">
                        <a:lnSpc>
                          <a:spcPts val="835"/>
                        </a:lnSpc>
                      </a:pPr>
                      <a:r>
                        <a:rPr sz="700" b="1" dirty="0">
                          <a:solidFill>
                            <a:srgbClr val="231F1F"/>
                          </a:solidFill>
                          <a:latin typeface="Cambria"/>
                          <a:cs typeface="Cambria"/>
                        </a:rPr>
                        <a:t>the</a:t>
                      </a:r>
                      <a:r>
                        <a:rPr sz="700" b="1" spc="-25" dirty="0">
                          <a:solidFill>
                            <a:srgbClr val="231F1F"/>
                          </a:solidFill>
                          <a:latin typeface="Cambria"/>
                          <a:cs typeface="Cambria"/>
                        </a:rPr>
                        <a:t> </a:t>
                      </a:r>
                      <a:r>
                        <a:rPr sz="700" b="1" spc="-10" dirty="0">
                          <a:solidFill>
                            <a:srgbClr val="231F1F"/>
                          </a:solidFill>
                          <a:latin typeface="Cambria"/>
                          <a:cs typeface="Cambria"/>
                        </a:rPr>
                        <a:t>organisation</a:t>
                      </a:r>
                      <a:endParaRPr sz="700">
                        <a:latin typeface="Cambria"/>
                        <a:cs typeface="Cambria"/>
                      </a:endParaRPr>
                    </a:p>
                  </a:txBody>
                  <a:tcPr marL="0" marR="0" marT="0" marB="0">
                    <a:lnB w="6350">
                      <a:solidFill>
                        <a:srgbClr val="D6DBDF"/>
                      </a:solidFill>
                      <a:prstDash val="solid"/>
                    </a:lnB>
                    <a:solidFill>
                      <a:srgbClr val="F2F9F2"/>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solidFill>
                      <a:srgbClr val="F2F9F2"/>
                    </a:solidFill>
                  </a:tcPr>
                </a:tc>
                <a:extLst>
                  <a:ext uri="{0D108BD9-81ED-4DB2-BD59-A6C34878D82A}">
                    <a16:rowId xmlns:a16="http://schemas.microsoft.com/office/drawing/2014/main" val="10001"/>
                  </a:ext>
                </a:extLst>
              </a:tr>
              <a:tr h="231140">
                <a:tc gridSpan="3">
                  <a:txBody>
                    <a:bodyPr/>
                    <a:lstStyle/>
                    <a:p>
                      <a:pPr marL="1141095">
                        <a:lnSpc>
                          <a:spcPct val="100000"/>
                        </a:lnSpc>
                        <a:spcBef>
                          <a:spcPts val="210"/>
                        </a:spcBef>
                      </a:pPr>
                      <a:r>
                        <a:rPr sz="700" b="1" spc="-10" dirty="0">
                          <a:solidFill>
                            <a:srgbClr val="231F1F"/>
                          </a:solidFill>
                          <a:latin typeface="Cambria"/>
                          <a:cs typeface="Cambria"/>
                        </a:rPr>
                        <a:t>Specificiron</a:t>
                      </a:r>
                      <a:r>
                        <a:rPr sz="700" b="1" spc="-30" dirty="0">
                          <a:solidFill>
                            <a:srgbClr val="231F1F"/>
                          </a:solidFill>
                          <a:latin typeface="Cambria"/>
                          <a:cs typeface="Cambria"/>
                        </a:rPr>
                        <a:t> </a:t>
                      </a:r>
                      <a:r>
                        <a:rPr sz="700" b="1" spc="-20" dirty="0">
                          <a:solidFill>
                            <a:srgbClr val="231F1F"/>
                          </a:solidFill>
                          <a:latin typeface="Cambria"/>
                          <a:cs typeface="Cambria"/>
                        </a:rPr>
                        <a:t>ore</a:t>
                      </a:r>
                      <a:r>
                        <a:rPr sz="700" b="1" spc="-45" dirty="0">
                          <a:solidFill>
                            <a:srgbClr val="231F1F"/>
                          </a:solidFill>
                          <a:latin typeface="Cambria"/>
                          <a:cs typeface="Cambria"/>
                        </a:rPr>
                        <a:t> </a:t>
                      </a:r>
                      <a:r>
                        <a:rPr sz="700" b="1" spc="-10" dirty="0">
                          <a:solidFill>
                            <a:srgbClr val="231F1F"/>
                          </a:solidFill>
                          <a:latin typeface="Cambria"/>
                          <a:cs typeface="Cambria"/>
                        </a:rPr>
                        <a:t>consumption</a:t>
                      </a:r>
                      <a:endParaRPr sz="700">
                        <a:latin typeface="Cambria"/>
                        <a:cs typeface="Cambria"/>
                      </a:endParaRPr>
                    </a:p>
                  </a:txBody>
                  <a:tcPr marL="0" marR="0" marT="26670" marB="0">
                    <a:lnT w="6350">
                      <a:solidFill>
                        <a:srgbClr val="D6DBDF"/>
                      </a:solidFill>
                      <a:prstDash val="solid"/>
                    </a:lnT>
                    <a:solidFill>
                      <a:srgbClr val="F2F9F2"/>
                    </a:solidFill>
                  </a:tcPr>
                </a:tc>
                <a:tc hMerge="1">
                  <a:txBody>
                    <a:bodyPr/>
                    <a:lstStyle/>
                    <a:p>
                      <a:endParaRPr/>
                    </a:p>
                  </a:txBody>
                  <a:tcPr marL="0" marR="0" marT="0" marB="0"/>
                </a:tc>
                <a:tc hMerge="1">
                  <a:txBody>
                    <a:bodyPr/>
                    <a:lstStyle/>
                    <a:p>
                      <a:endParaRPr/>
                    </a:p>
                  </a:txBody>
                  <a:tcPr marL="0" marR="0" marT="0" marB="0"/>
                </a:tc>
                <a:tc>
                  <a:txBody>
                    <a:bodyPr/>
                    <a:lstStyle/>
                    <a:p>
                      <a:pPr marL="117475">
                        <a:lnSpc>
                          <a:spcPct val="100000"/>
                        </a:lnSpc>
                        <a:spcBef>
                          <a:spcPts val="210"/>
                        </a:spcBef>
                      </a:pPr>
                      <a:r>
                        <a:rPr sz="700" spc="-10" dirty="0">
                          <a:solidFill>
                            <a:srgbClr val="69757C"/>
                          </a:solidFill>
                          <a:latin typeface="Cambria"/>
                          <a:cs typeface="Cambria"/>
                        </a:rPr>
                        <a:t>t/tcs</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3655" algn="ctr">
                        <a:lnSpc>
                          <a:spcPct val="100000"/>
                        </a:lnSpc>
                        <a:spcBef>
                          <a:spcPts val="210"/>
                        </a:spcBef>
                      </a:pPr>
                      <a:r>
                        <a:rPr sz="700" b="1" spc="-20" dirty="0">
                          <a:solidFill>
                            <a:srgbClr val="014467"/>
                          </a:solidFill>
                          <a:latin typeface="Cambria"/>
                          <a:cs typeface="Cambria"/>
                        </a:rPr>
                        <a:t>1.57</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810" algn="ctr">
                        <a:lnSpc>
                          <a:spcPct val="100000"/>
                        </a:lnSpc>
                        <a:spcBef>
                          <a:spcPts val="210"/>
                        </a:spcBef>
                      </a:pPr>
                      <a:r>
                        <a:rPr sz="700" b="1" spc="-20" dirty="0">
                          <a:solidFill>
                            <a:srgbClr val="00A86E"/>
                          </a:solidFill>
                          <a:latin typeface="Cambria"/>
                          <a:cs typeface="Cambria"/>
                        </a:rPr>
                        <a:t>1.58</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gn="ctr">
                        <a:lnSpc>
                          <a:spcPct val="100000"/>
                        </a:lnSpc>
                        <a:spcBef>
                          <a:spcPts val="210"/>
                        </a:spcBef>
                      </a:pPr>
                      <a:r>
                        <a:rPr sz="700" b="1" spc="-20" dirty="0">
                          <a:solidFill>
                            <a:srgbClr val="00A86E"/>
                          </a:solidFill>
                          <a:latin typeface="Cambria"/>
                          <a:cs typeface="Cambria"/>
                        </a:rPr>
                        <a:t>1.82</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8890" algn="ctr">
                        <a:lnSpc>
                          <a:spcPct val="100000"/>
                        </a:lnSpc>
                        <a:spcBef>
                          <a:spcPts val="210"/>
                        </a:spcBef>
                      </a:pPr>
                      <a:r>
                        <a:rPr sz="700" b="1" spc="-20" dirty="0">
                          <a:solidFill>
                            <a:srgbClr val="00A86E"/>
                          </a:solidFill>
                          <a:latin typeface="Cambria"/>
                          <a:cs typeface="Cambria"/>
                        </a:rPr>
                        <a:t>1.68</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extLst>
                  <a:ext uri="{0D108BD9-81ED-4DB2-BD59-A6C34878D82A}">
                    <a16:rowId xmlns:a16="http://schemas.microsoft.com/office/drawing/2014/main" val="10002"/>
                  </a:ext>
                </a:extLst>
              </a:tr>
              <a:tr h="229870">
                <a:tc gridSpan="3">
                  <a:txBody>
                    <a:bodyPr/>
                    <a:lstStyle/>
                    <a:p>
                      <a:pPr marL="42545">
                        <a:lnSpc>
                          <a:spcPct val="100000"/>
                        </a:lnSpc>
                        <a:spcBef>
                          <a:spcPts val="100"/>
                        </a:spcBef>
                        <a:tabLst>
                          <a:tab pos="1141095" algn="l"/>
                        </a:tabLst>
                      </a:pPr>
                      <a:r>
                        <a:rPr sz="1200" b="1" spc="-15" baseline="24305" dirty="0">
                          <a:solidFill>
                            <a:srgbClr val="FFFFFF"/>
                          </a:solidFill>
                          <a:latin typeface="Cambria"/>
                          <a:cs typeface="Cambria"/>
                        </a:rPr>
                        <a:t>Resources</a:t>
                      </a:r>
                      <a:r>
                        <a:rPr sz="1200" b="1" baseline="24305" dirty="0">
                          <a:solidFill>
                            <a:srgbClr val="FFFFFF"/>
                          </a:solidFill>
                          <a:latin typeface="Cambria"/>
                          <a:cs typeface="Cambria"/>
                        </a:rPr>
                        <a:t>	</a:t>
                      </a:r>
                      <a:r>
                        <a:rPr sz="700" b="1" spc="-20" dirty="0">
                          <a:solidFill>
                            <a:srgbClr val="231F1F"/>
                          </a:solidFill>
                          <a:latin typeface="Cambria"/>
                          <a:cs typeface="Cambria"/>
                        </a:rPr>
                        <a:t>Specific</a:t>
                      </a:r>
                      <a:r>
                        <a:rPr sz="700" b="1" spc="-10" dirty="0">
                          <a:solidFill>
                            <a:srgbClr val="231F1F"/>
                          </a:solidFill>
                          <a:latin typeface="Cambria"/>
                          <a:cs typeface="Cambria"/>
                        </a:rPr>
                        <a:t> </a:t>
                      </a:r>
                      <a:r>
                        <a:rPr sz="700" b="1" spc="-20" dirty="0">
                          <a:solidFill>
                            <a:srgbClr val="231F1F"/>
                          </a:solidFill>
                          <a:latin typeface="Cambria"/>
                          <a:cs typeface="Cambria"/>
                        </a:rPr>
                        <a:t>coal</a:t>
                      </a:r>
                      <a:r>
                        <a:rPr sz="700" b="1" spc="5" dirty="0">
                          <a:solidFill>
                            <a:srgbClr val="231F1F"/>
                          </a:solidFill>
                          <a:latin typeface="Cambria"/>
                          <a:cs typeface="Cambria"/>
                        </a:rPr>
                        <a:t> </a:t>
                      </a:r>
                      <a:r>
                        <a:rPr sz="700" b="1" spc="-10" dirty="0">
                          <a:solidFill>
                            <a:srgbClr val="231F1F"/>
                          </a:solidFill>
                          <a:latin typeface="Cambria"/>
                          <a:cs typeface="Cambria"/>
                        </a:rPr>
                        <a:t>consumption</a:t>
                      </a:r>
                      <a:endParaRPr sz="700">
                        <a:latin typeface="Cambria"/>
                        <a:cs typeface="Cambria"/>
                      </a:endParaRPr>
                    </a:p>
                  </a:txBody>
                  <a:tcPr marL="0" marR="0" marT="12700" marB="0">
                    <a:lnB w="6350">
                      <a:solidFill>
                        <a:srgbClr val="D6DBDF"/>
                      </a:solidFill>
                      <a:prstDash val="solid"/>
                    </a:lnB>
                    <a:solidFill>
                      <a:srgbClr val="F2F9F2"/>
                    </a:solidFill>
                  </a:tcPr>
                </a:tc>
                <a:tc hMerge="1">
                  <a:txBody>
                    <a:bodyPr/>
                    <a:lstStyle/>
                    <a:p>
                      <a:endParaRPr/>
                    </a:p>
                  </a:txBody>
                  <a:tcPr marL="0" marR="0" marT="0" marB="0"/>
                </a:tc>
                <a:tc hMerge="1">
                  <a:txBody>
                    <a:bodyPr/>
                    <a:lstStyle/>
                    <a:p>
                      <a:endParaRPr/>
                    </a:p>
                  </a:txBody>
                  <a:tcPr marL="0" marR="0" marT="0" marB="0"/>
                </a:tc>
                <a:tc>
                  <a:txBody>
                    <a:bodyPr/>
                    <a:lstStyle/>
                    <a:p>
                      <a:pPr marL="117475">
                        <a:lnSpc>
                          <a:spcPct val="100000"/>
                        </a:lnSpc>
                        <a:spcBef>
                          <a:spcPts val="200"/>
                        </a:spcBef>
                      </a:pPr>
                      <a:r>
                        <a:rPr sz="700" spc="-10" dirty="0">
                          <a:solidFill>
                            <a:srgbClr val="69757C"/>
                          </a:solidFill>
                          <a:latin typeface="Cambria"/>
                          <a:cs typeface="Cambria"/>
                        </a:rPr>
                        <a:t>t/tcs</a:t>
                      </a:r>
                      <a:endParaRPr sz="700">
                        <a:latin typeface="Cambria"/>
                        <a:cs typeface="Cambria"/>
                      </a:endParaRPr>
                    </a:p>
                  </a:txBody>
                  <a:tcPr marL="0" marR="0" marT="25400" marB="0">
                    <a:lnT w="6350">
                      <a:solidFill>
                        <a:srgbClr val="D6DBDF"/>
                      </a:solidFill>
                      <a:prstDash val="solid"/>
                    </a:lnT>
                    <a:lnB w="6350">
                      <a:solidFill>
                        <a:srgbClr val="D6DBDF"/>
                      </a:solidFill>
                      <a:prstDash val="solid"/>
                    </a:lnB>
                    <a:solidFill>
                      <a:srgbClr val="F2F9F2"/>
                    </a:solidFill>
                  </a:tcPr>
                </a:tc>
                <a:tc>
                  <a:txBody>
                    <a:bodyPr/>
                    <a:lstStyle/>
                    <a:p>
                      <a:pPr marR="33655" algn="ctr">
                        <a:lnSpc>
                          <a:spcPct val="100000"/>
                        </a:lnSpc>
                        <a:spcBef>
                          <a:spcPts val="200"/>
                        </a:spcBef>
                      </a:pPr>
                      <a:r>
                        <a:rPr sz="700" b="1" spc="-20" dirty="0">
                          <a:solidFill>
                            <a:srgbClr val="014467"/>
                          </a:solidFill>
                          <a:latin typeface="Cambria"/>
                          <a:cs typeface="Cambria"/>
                        </a:rPr>
                        <a:t>0.74</a:t>
                      </a:r>
                      <a:endParaRPr sz="700">
                        <a:latin typeface="Cambria"/>
                        <a:cs typeface="Cambria"/>
                      </a:endParaRPr>
                    </a:p>
                  </a:txBody>
                  <a:tcPr marL="0" marR="0" marT="25400" marB="0">
                    <a:lnT w="6350">
                      <a:solidFill>
                        <a:srgbClr val="D6DBDF"/>
                      </a:solidFill>
                      <a:prstDash val="solid"/>
                    </a:lnT>
                    <a:lnB w="6350">
                      <a:solidFill>
                        <a:srgbClr val="D6DBDF"/>
                      </a:solidFill>
                      <a:prstDash val="solid"/>
                    </a:lnB>
                    <a:solidFill>
                      <a:srgbClr val="F2F9F2"/>
                    </a:solidFill>
                  </a:tcPr>
                </a:tc>
                <a:tc>
                  <a:txBody>
                    <a:bodyPr/>
                    <a:lstStyle/>
                    <a:p>
                      <a:pPr marR="3810" algn="ctr">
                        <a:lnSpc>
                          <a:spcPct val="100000"/>
                        </a:lnSpc>
                        <a:spcBef>
                          <a:spcPts val="200"/>
                        </a:spcBef>
                      </a:pPr>
                      <a:r>
                        <a:rPr sz="700" b="1" spc="-20" dirty="0">
                          <a:solidFill>
                            <a:srgbClr val="00A86E"/>
                          </a:solidFill>
                          <a:latin typeface="Cambria"/>
                          <a:cs typeface="Cambria"/>
                        </a:rPr>
                        <a:t>0.74</a:t>
                      </a:r>
                      <a:endParaRPr sz="700">
                        <a:latin typeface="Cambria"/>
                        <a:cs typeface="Cambria"/>
                      </a:endParaRPr>
                    </a:p>
                  </a:txBody>
                  <a:tcPr marL="0" marR="0" marT="25400" marB="0">
                    <a:lnT w="6350">
                      <a:solidFill>
                        <a:srgbClr val="D6DBDF"/>
                      </a:solidFill>
                      <a:prstDash val="solid"/>
                    </a:lnT>
                    <a:lnB w="6350">
                      <a:solidFill>
                        <a:srgbClr val="D6DBDF"/>
                      </a:solidFill>
                      <a:prstDash val="solid"/>
                    </a:lnB>
                    <a:solidFill>
                      <a:srgbClr val="F2F9F2"/>
                    </a:solidFill>
                  </a:tcPr>
                </a:tc>
                <a:tc>
                  <a:txBody>
                    <a:bodyPr/>
                    <a:lstStyle/>
                    <a:p>
                      <a:pPr algn="ctr">
                        <a:lnSpc>
                          <a:spcPct val="100000"/>
                        </a:lnSpc>
                        <a:spcBef>
                          <a:spcPts val="200"/>
                        </a:spcBef>
                      </a:pPr>
                      <a:r>
                        <a:rPr sz="700" b="1" spc="-20" dirty="0">
                          <a:solidFill>
                            <a:srgbClr val="00A86E"/>
                          </a:solidFill>
                          <a:latin typeface="Cambria"/>
                          <a:cs typeface="Cambria"/>
                        </a:rPr>
                        <a:t>0.67</a:t>
                      </a:r>
                      <a:endParaRPr sz="700">
                        <a:latin typeface="Cambria"/>
                        <a:cs typeface="Cambria"/>
                      </a:endParaRPr>
                    </a:p>
                  </a:txBody>
                  <a:tcPr marL="0" marR="0" marT="25400" marB="0">
                    <a:lnT w="6350">
                      <a:solidFill>
                        <a:srgbClr val="D6DBDF"/>
                      </a:solidFill>
                      <a:prstDash val="solid"/>
                    </a:lnT>
                    <a:lnB w="6350">
                      <a:solidFill>
                        <a:srgbClr val="D6DBDF"/>
                      </a:solidFill>
                      <a:prstDash val="solid"/>
                    </a:lnB>
                    <a:solidFill>
                      <a:srgbClr val="F2F9F2"/>
                    </a:solidFill>
                  </a:tcPr>
                </a:tc>
                <a:tc>
                  <a:txBody>
                    <a:bodyPr/>
                    <a:lstStyle/>
                    <a:p>
                      <a:pPr marR="8890" algn="ctr">
                        <a:lnSpc>
                          <a:spcPct val="100000"/>
                        </a:lnSpc>
                        <a:spcBef>
                          <a:spcPts val="200"/>
                        </a:spcBef>
                      </a:pPr>
                      <a:r>
                        <a:rPr sz="700" b="1" spc="-20" dirty="0">
                          <a:solidFill>
                            <a:srgbClr val="00A86E"/>
                          </a:solidFill>
                          <a:latin typeface="Cambria"/>
                          <a:cs typeface="Cambria"/>
                        </a:rPr>
                        <a:t>0.69</a:t>
                      </a:r>
                      <a:endParaRPr sz="700">
                        <a:latin typeface="Cambria"/>
                        <a:cs typeface="Cambria"/>
                      </a:endParaRPr>
                    </a:p>
                  </a:txBody>
                  <a:tcPr marL="0" marR="0" marT="25400" marB="0">
                    <a:lnT w="6350">
                      <a:solidFill>
                        <a:srgbClr val="D6DBDF"/>
                      </a:solidFill>
                      <a:prstDash val="solid"/>
                    </a:lnT>
                    <a:lnB w="6350">
                      <a:solidFill>
                        <a:srgbClr val="D6DBDF"/>
                      </a:solidFill>
                      <a:prstDash val="solid"/>
                    </a:lnB>
                    <a:solidFill>
                      <a:srgbClr val="F2F9F2"/>
                    </a:solidFill>
                  </a:tcPr>
                </a:tc>
                <a:extLst>
                  <a:ext uri="{0D108BD9-81ED-4DB2-BD59-A6C34878D82A}">
                    <a16:rowId xmlns:a16="http://schemas.microsoft.com/office/drawing/2014/main" val="10003"/>
                  </a:ext>
                </a:extLst>
              </a:tr>
              <a:tr h="138430">
                <a:tc gridSpan="3">
                  <a:txBody>
                    <a:bodyPr/>
                    <a:lstStyle/>
                    <a:p>
                      <a:pPr marL="1141095">
                        <a:lnSpc>
                          <a:spcPts val="780"/>
                        </a:lnSpc>
                        <a:spcBef>
                          <a:spcPts val="210"/>
                        </a:spcBef>
                      </a:pPr>
                      <a:r>
                        <a:rPr sz="700" b="1" spc="-20" dirty="0">
                          <a:solidFill>
                            <a:srgbClr val="231F1F"/>
                          </a:solidFill>
                          <a:latin typeface="Cambria"/>
                          <a:cs typeface="Cambria"/>
                        </a:rPr>
                        <a:t>Specific</a:t>
                      </a:r>
                      <a:r>
                        <a:rPr sz="700" b="1" spc="25" dirty="0">
                          <a:solidFill>
                            <a:srgbClr val="231F1F"/>
                          </a:solidFill>
                          <a:latin typeface="Cambria"/>
                          <a:cs typeface="Cambria"/>
                        </a:rPr>
                        <a:t> </a:t>
                      </a:r>
                      <a:r>
                        <a:rPr sz="700" b="1" spc="-20" dirty="0">
                          <a:solidFill>
                            <a:srgbClr val="231F1F"/>
                          </a:solidFill>
                          <a:latin typeface="Cambria"/>
                          <a:cs typeface="Cambria"/>
                        </a:rPr>
                        <a:t>freshwater</a:t>
                      </a:r>
                      <a:r>
                        <a:rPr sz="700" b="1" spc="40" dirty="0">
                          <a:solidFill>
                            <a:srgbClr val="231F1F"/>
                          </a:solidFill>
                          <a:latin typeface="Cambria"/>
                          <a:cs typeface="Cambria"/>
                        </a:rPr>
                        <a:t> </a:t>
                      </a:r>
                      <a:r>
                        <a:rPr sz="700" b="1" spc="-10" dirty="0">
                          <a:solidFill>
                            <a:srgbClr val="231F1F"/>
                          </a:solidFill>
                          <a:latin typeface="Cambria"/>
                          <a:cs typeface="Cambria"/>
                        </a:rPr>
                        <a:t>consumption</a:t>
                      </a:r>
                      <a:endParaRPr sz="700">
                        <a:latin typeface="Cambria"/>
                        <a:cs typeface="Cambria"/>
                      </a:endParaRPr>
                    </a:p>
                  </a:txBody>
                  <a:tcPr marL="0" marR="0" marT="26670" marB="0">
                    <a:lnT w="6350" cap="flat" cmpd="sng" algn="ctr">
                      <a:solidFill>
                        <a:srgbClr val="D6DBDF"/>
                      </a:solidFill>
                      <a:prstDash val="solid"/>
                      <a:round/>
                      <a:headEnd type="none" w="med" len="med"/>
                      <a:tailEnd type="none" w="med" len="med"/>
                    </a:lnT>
                  </a:tcPr>
                </a:tc>
                <a:tc hMerge="1">
                  <a:txBody>
                    <a:bodyPr/>
                    <a:lstStyle/>
                    <a:p>
                      <a:endParaRPr/>
                    </a:p>
                  </a:txBody>
                  <a:tcPr marL="0" marR="0" marT="0" marB="0"/>
                </a:tc>
                <a:tc hMerge="1">
                  <a:txBody>
                    <a:bodyPr/>
                    <a:lstStyle/>
                    <a:p>
                      <a:endParaRPr/>
                    </a:p>
                  </a:txBody>
                  <a:tcPr marL="0" marR="0" marT="0" marB="0"/>
                </a:tc>
                <a:tc>
                  <a:txBody>
                    <a:bodyPr/>
                    <a:lstStyle/>
                    <a:p>
                      <a:pPr marL="117475">
                        <a:lnSpc>
                          <a:spcPts val="409"/>
                        </a:lnSpc>
                        <a:spcBef>
                          <a:spcPts val="585"/>
                        </a:spcBef>
                      </a:pPr>
                      <a:r>
                        <a:rPr sz="700" spc="-10" dirty="0">
                          <a:solidFill>
                            <a:srgbClr val="69757C"/>
                          </a:solidFill>
                          <a:latin typeface="Cambria"/>
                          <a:cs typeface="Cambria"/>
                        </a:rPr>
                        <a:t>m</a:t>
                      </a:r>
                      <a:r>
                        <a:rPr sz="750" spc="-15" baseline="22222" dirty="0">
                          <a:solidFill>
                            <a:srgbClr val="69757C"/>
                          </a:solidFill>
                          <a:latin typeface="Cambria"/>
                          <a:cs typeface="Cambria"/>
                        </a:rPr>
                        <a:t>3</a:t>
                      </a:r>
                      <a:r>
                        <a:rPr sz="700" spc="-10" dirty="0">
                          <a:solidFill>
                            <a:srgbClr val="69757C"/>
                          </a:solidFill>
                          <a:latin typeface="Cambria"/>
                          <a:cs typeface="Cambria"/>
                        </a:rPr>
                        <a:t>/tcs</a:t>
                      </a:r>
                      <a:endParaRPr sz="700">
                        <a:latin typeface="Cambria"/>
                        <a:cs typeface="Cambria"/>
                      </a:endParaRPr>
                    </a:p>
                  </a:txBody>
                  <a:tcPr marL="0" marR="0" marT="74295" marB="0">
                    <a:lnT w="6350" cap="flat" cmpd="sng" algn="ctr">
                      <a:solidFill>
                        <a:srgbClr val="D6DBDF"/>
                      </a:solidFill>
                      <a:prstDash val="solid"/>
                      <a:round/>
                      <a:headEnd type="none" w="med" len="med"/>
                      <a:tailEnd type="none" w="med" len="med"/>
                    </a:lnT>
                  </a:tcPr>
                </a:tc>
                <a:tc>
                  <a:txBody>
                    <a:bodyPr/>
                    <a:lstStyle/>
                    <a:p>
                      <a:pPr marR="33655" algn="ctr">
                        <a:lnSpc>
                          <a:spcPts val="409"/>
                        </a:lnSpc>
                        <a:spcBef>
                          <a:spcPts val="585"/>
                        </a:spcBef>
                      </a:pPr>
                      <a:r>
                        <a:rPr sz="700" b="1" spc="-20" dirty="0">
                          <a:solidFill>
                            <a:srgbClr val="014467"/>
                          </a:solidFill>
                          <a:latin typeface="Cambria"/>
                          <a:cs typeface="Cambria"/>
                        </a:rPr>
                        <a:t>2.39</a:t>
                      </a:r>
                      <a:endParaRPr sz="700">
                        <a:latin typeface="Cambria"/>
                        <a:cs typeface="Cambria"/>
                      </a:endParaRPr>
                    </a:p>
                  </a:txBody>
                  <a:tcPr marL="0" marR="0" marT="74295" marB="0">
                    <a:lnT w="6350" cap="flat" cmpd="sng" algn="ctr">
                      <a:solidFill>
                        <a:srgbClr val="D6DBDF"/>
                      </a:solidFill>
                      <a:prstDash val="solid"/>
                      <a:round/>
                      <a:headEnd type="none" w="med" len="med"/>
                      <a:tailEnd type="none" w="med" len="med"/>
                    </a:lnT>
                  </a:tcPr>
                </a:tc>
                <a:tc>
                  <a:txBody>
                    <a:bodyPr/>
                    <a:lstStyle/>
                    <a:p>
                      <a:pPr marR="3810" algn="ctr">
                        <a:lnSpc>
                          <a:spcPts val="409"/>
                        </a:lnSpc>
                        <a:spcBef>
                          <a:spcPts val="585"/>
                        </a:spcBef>
                      </a:pPr>
                      <a:r>
                        <a:rPr sz="700" b="1" spc="-20" dirty="0">
                          <a:solidFill>
                            <a:srgbClr val="00A86E"/>
                          </a:solidFill>
                          <a:latin typeface="Cambria"/>
                          <a:cs typeface="Cambria"/>
                        </a:rPr>
                        <a:t>2.45</a:t>
                      </a:r>
                      <a:endParaRPr sz="700">
                        <a:latin typeface="Cambria"/>
                        <a:cs typeface="Cambria"/>
                      </a:endParaRPr>
                    </a:p>
                  </a:txBody>
                  <a:tcPr marL="0" marR="0" marT="74295" marB="0">
                    <a:lnT w="6350" cap="flat" cmpd="sng" algn="ctr">
                      <a:solidFill>
                        <a:srgbClr val="D6DBDF"/>
                      </a:solidFill>
                      <a:prstDash val="solid"/>
                      <a:round/>
                      <a:headEnd type="none" w="med" len="med"/>
                      <a:tailEnd type="none" w="med" len="med"/>
                    </a:lnT>
                  </a:tcPr>
                </a:tc>
                <a:tc>
                  <a:txBody>
                    <a:bodyPr/>
                    <a:lstStyle/>
                    <a:p>
                      <a:pPr algn="ctr">
                        <a:lnSpc>
                          <a:spcPts val="409"/>
                        </a:lnSpc>
                        <a:spcBef>
                          <a:spcPts val="585"/>
                        </a:spcBef>
                      </a:pPr>
                      <a:r>
                        <a:rPr sz="700" b="1" spc="-20" dirty="0">
                          <a:solidFill>
                            <a:srgbClr val="00A86E"/>
                          </a:solidFill>
                          <a:latin typeface="Cambria"/>
                          <a:cs typeface="Cambria"/>
                        </a:rPr>
                        <a:t>2.45</a:t>
                      </a:r>
                      <a:endParaRPr sz="700">
                        <a:latin typeface="Cambria"/>
                        <a:cs typeface="Cambria"/>
                      </a:endParaRPr>
                    </a:p>
                  </a:txBody>
                  <a:tcPr marL="0" marR="0" marT="74295" marB="0">
                    <a:lnT w="6350" cap="flat" cmpd="sng" algn="ctr">
                      <a:solidFill>
                        <a:srgbClr val="D6DBDF"/>
                      </a:solidFill>
                      <a:prstDash val="solid"/>
                      <a:round/>
                      <a:headEnd type="none" w="med" len="med"/>
                      <a:tailEnd type="none" w="med" len="med"/>
                    </a:lnT>
                  </a:tcPr>
                </a:tc>
                <a:tc>
                  <a:txBody>
                    <a:bodyPr/>
                    <a:lstStyle/>
                    <a:p>
                      <a:pPr marR="8890" algn="ctr">
                        <a:lnSpc>
                          <a:spcPts val="409"/>
                        </a:lnSpc>
                        <a:spcBef>
                          <a:spcPts val="585"/>
                        </a:spcBef>
                      </a:pPr>
                      <a:r>
                        <a:rPr sz="700" b="1" spc="-20" dirty="0">
                          <a:solidFill>
                            <a:srgbClr val="00A86E"/>
                          </a:solidFill>
                          <a:latin typeface="Cambria"/>
                          <a:cs typeface="Cambria"/>
                        </a:rPr>
                        <a:t>2.41</a:t>
                      </a:r>
                      <a:endParaRPr sz="700">
                        <a:latin typeface="Cambria"/>
                        <a:cs typeface="Cambria"/>
                      </a:endParaRPr>
                    </a:p>
                  </a:txBody>
                  <a:tcPr marL="0" marR="0" marT="74295" marB="0">
                    <a:lnT w="6350" cap="flat" cmpd="sng" algn="ctr">
                      <a:solidFill>
                        <a:srgbClr val="D6DBDF"/>
                      </a:solidFill>
                      <a:prstDash val="solid"/>
                      <a:round/>
                      <a:headEnd type="none" w="med" len="med"/>
                      <a:tailEnd type="none" w="med" len="med"/>
                    </a:lnT>
                  </a:tcPr>
                </a:tc>
                <a:extLst>
                  <a:ext uri="{0D108BD9-81ED-4DB2-BD59-A6C34878D82A}">
                    <a16:rowId xmlns:a16="http://schemas.microsoft.com/office/drawing/2014/main" val="10004"/>
                  </a:ext>
                </a:extLst>
              </a:tr>
              <a:tr h="227965">
                <a:tc>
                  <a:txBody>
                    <a:bodyPr/>
                    <a:lstStyle/>
                    <a:p>
                      <a:pPr marL="42545">
                        <a:lnSpc>
                          <a:spcPts val="940"/>
                        </a:lnSpc>
                      </a:pPr>
                      <a:r>
                        <a:rPr sz="800" b="1" spc="-50" dirty="0">
                          <a:solidFill>
                            <a:srgbClr val="FFFFFF"/>
                          </a:solidFill>
                          <a:latin typeface="Cambria"/>
                          <a:cs typeface="Cambria"/>
                        </a:rPr>
                        <a:t>Water</a:t>
                      </a:r>
                      <a:r>
                        <a:rPr sz="800" b="1" spc="-10" dirty="0">
                          <a:solidFill>
                            <a:srgbClr val="FFFFFF"/>
                          </a:solidFill>
                          <a:latin typeface="Cambria"/>
                          <a:cs typeface="Cambria"/>
                        </a:rPr>
                        <a:t> Resources</a:t>
                      </a:r>
                      <a:endParaRPr sz="800">
                        <a:latin typeface="Cambria"/>
                        <a:cs typeface="Cambria"/>
                      </a:endParaRPr>
                    </a:p>
                  </a:txBody>
                  <a:tcPr marL="0" marR="0" marT="0" marB="0">
                    <a:lnB w="6350">
                      <a:solidFill>
                        <a:srgbClr val="D6DBDF"/>
                      </a:solidFill>
                      <a:prstDash val="solid"/>
                    </a:lnB>
                  </a:tcPr>
                </a:tc>
                <a:tc gridSpan="2">
                  <a:txBody>
                    <a:bodyPr/>
                    <a:lstStyle/>
                    <a:p>
                      <a:pPr marL="43815">
                        <a:lnSpc>
                          <a:spcPts val="835"/>
                        </a:lnSpc>
                      </a:pPr>
                      <a:r>
                        <a:rPr sz="700" b="1" spc="-20" dirty="0">
                          <a:solidFill>
                            <a:srgbClr val="69757C"/>
                          </a:solidFill>
                          <a:latin typeface="Cambria"/>
                          <a:cs typeface="Cambria"/>
                        </a:rPr>
                        <a:t>(Forsteel</a:t>
                      </a:r>
                      <a:r>
                        <a:rPr sz="700" b="1" spc="55" dirty="0">
                          <a:solidFill>
                            <a:srgbClr val="69757C"/>
                          </a:solidFill>
                          <a:latin typeface="Cambria"/>
                          <a:cs typeface="Cambria"/>
                        </a:rPr>
                        <a:t> </a:t>
                      </a:r>
                      <a:r>
                        <a:rPr sz="700" b="1" spc="-10" dirty="0">
                          <a:solidFill>
                            <a:srgbClr val="69757C"/>
                          </a:solidFill>
                          <a:latin typeface="Cambria"/>
                          <a:cs typeface="Cambria"/>
                        </a:rPr>
                        <a:t>production)</a:t>
                      </a:r>
                      <a:endParaRPr sz="700">
                        <a:latin typeface="Cambria"/>
                        <a:cs typeface="Cambria"/>
                      </a:endParaRPr>
                    </a:p>
                  </a:txBody>
                  <a:tcPr marL="0" marR="0" marT="0" marB="0">
                    <a:lnB w="6350">
                      <a:solidFill>
                        <a:srgbClr val="D6DBDF"/>
                      </a:solidFill>
                      <a:prstDash val="solid"/>
                    </a:lnB>
                  </a:tcPr>
                </a:tc>
                <a:tc hMerge="1">
                  <a:txBody>
                    <a:bodyPr/>
                    <a:lstStyle/>
                    <a:p>
                      <a:endParaRPr/>
                    </a:p>
                  </a:txBody>
                  <a:tcPr marL="0" marR="0" marT="0" marB="0"/>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tcPr>
                </a:tc>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tcPr>
                </a:tc>
                <a:extLst>
                  <a:ext uri="{0D108BD9-81ED-4DB2-BD59-A6C34878D82A}">
                    <a16:rowId xmlns:a16="http://schemas.microsoft.com/office/drawing/2014/main" val="10005"/>
                  </a:ext>
                </a:extLst>
              </a:tr>
              <a:tr h="231140">
                <a:tc>
                  <a:txBody>
                    <a:bodyPr/>
                    <a:lstStyle/>
                    <a:p>
                      <a:pPr>
                        <a:lnSpc>
                          <a:spcPct val="100000"/>
                        </a:lnSpc>
                      </a:pPr>
                      <a:endParaRPr sz="800">
                        <a:latin typeface="Times New Roman"/>
                        <a:cs typeface="Times New Roman"/>
                      </a:endParaRPr>
                    </a:p>
                  </a:txBody>
                  <a:tcPr marL="0" marR="0" marT="0" marB="0">
                    <a:lnT w="6350">
                      <a:solidFill>
                        <a:srgbClr val="D6DBDF"/>
                      </a:solidFill>
                      <a:prstDash val="solid"/>
                    </a:lnT>
                  </a:tcPr>
                </a:tc>
                <a:tc gridSpan="2">
                  <a:txBody>
                    <a:bodyPr/>
                    <a:lstStyle/>
                    <a:p>
                      <a:pPr marL="43815">
                        <a:lnSpc>
                          <a:spcPct val="100000"/>
                        </a:lnSpc>
                        <a:spcBef>
                          <a:spcPts val="210"/>
                        </a:spcBef>
                      </a:pPr>
                      <a:r>
                        <a:rPr sz="700" b="1" spc="-30" dirty="0">
                          <a:solidFill>
                            <a:srgbClr val="231F1F"/>
                          </a:solidFill>
                          <a:latin typeface="Cambria"/>
                          <a:cs typeface="Cambria"/>
                        </a:rPr>
                        <a:t>Non-</a:t>
                      </a:r>
                      <a:r>
                        <a:rPr sz="700" b="1" spc="-10" dirty="0">
                          <a:solidFill>
                            <a:srgbClr val="231F1F"/>
                          </a:solidFill>
                          <a:latin typeface="Cambria"/>
                          <a:cs typeface="Cambria"/>
                        </a:rPr>
                        <a:t>hazardouswaste</a:t>
                      </a:r>
                      <a:r>
                        <a:rPr sz="700" b="1" spc="15" dirty="0">
                          <a:solidFill>
                            <a:srgbClr val="231F1F"/>
                          </a:solidFill>
                          <a:latin typeface="Cambria"/>
                          <a:cs typeface="Cambria"/>
                        </a:rPr>
                        <a:t> </a:t>
                      </a:r>
                      <a:r>
                        <a:rPr sz="700" b="1" spc="-10" dirty="0">
                          <a:solidFill>
                            <a:srgbClr val="231F1F"/>
                          </a:solidFill>
                          <a:latin typeface="Cambria"/>
                          <a:cs typeface="Cambria"/>
                        </a:rPr>
                        <a:t>generated</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hMerge="1">
                  <a:txBody>
                    <a:bodyPr/>
                    <a:lstStyle/>
                    <a:p>
                      <a:endParaRPr/>
                    </a:p>
                  </a:txBody>
                  <a:tcPr marL="0" marR="0" marT="0" marB="0"/>
                </a:tc>
                <a:tc>
                  <a:txBody>
                    <a:bodyPr/>
                    <a:lstStyle/>
                    <a:p>
                      <a:pPr marL="117475">
                        <a:lnSpc>
                          <a:spcPct val="100000"/>
                        </a:lnSpc>
                        <a:spcBef>
                          <a:spcPts val="210"/>
                        </a:spcBef>
                      </a:pPr>
                      <a:r>
                        <a:rPr sz="700" dirty="0">
                          <a:solidFill>
                            <a:srgbClr val="69757C"/>
                          </a:solidFill>
                          <a:latin typeface="Cambria"/>
                          <a:cs typeface="Cambria"/>
                        </a:rPr>
                        <a:t>‘000</a:t>
                      </a:r>
                      <a:r>
                        <a:rPr sz="700" spc="-5" dirty="0">
                          <a:solidFill>
                            <a:srgbClr val="69757C"/>
                          </a:solidFill>
                          <a:latin typeface="Cambria"/>
                          <a:cs typeface="Cambria"/>
                        </a:rPr>
                        <a:t> </a:t>
                      </a:r>
                      <a:r>
                        <a:rPr sz="700" spc="-10" dirty="0">
                          <a:solidFill>
                            <a:srgbClr val="69757C"/>
                          </a:solidFill>
                          <a:latin typeface="Cambria"/>
                          <a:cs typeface="Cambria"/>
                        </a:rPr>
                        <a:t>tonne</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3655" algn="ctr">
                        <a:lnSpc>
                          <a:spcPct val="100000"/>
                        </a:lnSpc>
                        <a:spcBef>
                          <a:spcPts val="210"/>
                        </a:spcBef>
                      </a:pPr>
                      <a:r>
                        <a:rPr sz="700" b="1" spc="-10" dirty="0">
                          <a:solidFill>
                            <a:srgbClr val="014467"/>
                          </a:solidFill>
                          <a:latin typeface="Cambria"/>
                          <a:cs typeface="Cambria"/>
                        </a:rPr>
                        <a:t>15,070</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175" algn="ctr">
                        <a:lnSpc>
                          <a:spcPct val="100000"/>
                        </a:lnSpc>
                        <a:spcBef>
                          <a:spcPts val="210"/>
                        </a:spcBef>
                      </a:pPr>
                      <a:r>
                        <a:rPr sz="700" b="1" spc="-10" dirty="0">
                          <a:solidFill>
                            <a:srgbClr val="00A86E"/>
                          </a:solidFill>
                          <a:latin typeface="Cambria"/>
                          <a:cs typeface="Cambria"/>
                        </a:rPr>
                        <a:t>14,278</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gn="ctr">
                        <a:lnSpc>
                          <a:spcPct val="100000"/>
                        </a:lnSpc>
                        <a:spcBef>
                          <a:spcPts val="210"/>
                        </a:spcBef>
                      </a:pPr>
                      <a:r>
                        <a:rPr sz="700" b="1" spc="-10" dirty="0">
                          <a:solidFill>
                            <a:srgbClr val="00A86E"/>
                          </a:solidFill>
                          <a:latin typeface="Cambria"/>
                          <a:cs typeface="Cambria"/>
                        </a:rPr>
                        <a:t>13,157</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8255" algn="ctr">
                        <a:lnSpc>
                          <a:spcPct val="100000"/>
                        </a:lnSpc>
                        <a:spcBef>
                          <a:spcPts val="210"/>
                        </a:spcBef>
                      </a:pPr>
                      <a:r>
                        <a:rPr sz="700" b="1" spc="-10" dirty="0">
                          <a:solidFill>
                            <a:srgbClr val="00A86E"/>
                          </a:solidFill>
                          <a:latin typeface="Cambria"/>
                          <a:cs typeface="Cambria"/>
                        </a:rPr>
                        <a:t>11,968</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extLst>
                  <a:ext uri="{0D108BD9-81ED-4DB2-BD59-A6C34878D82A}">
                    <a16:rowId xmlns:a16="http://schemas.microsoft.com/office/drawing/2014/main" val="10006"/>
                  </a:ext>
                </a:extLst>
              </a:tr>
              <a:tr h="229870">
                <a:tc>
                  <a:txBody>
                    <a:bodyPr/>
                    <a:lstStyle/>
                    <a:p>
                      <a:pPr>
                        <a:lnSpc>
                          <a:spcPct val="100000"/>
                        </a:lnSpc>
                      </a:pPr>
                      <a:endParaRPr sz="800">
                        <a:latin typeface="Times New Roman"/>
                        <a:cs typeface="Times New Roman"/>
                      </a:endParaRPr>
                    </a:p>
                  </a:txBody>
                  <a:tcPr marL="0" marR="0" marT="0" marB="0"/>
                </a:tc>
                <a:tc gridSpan="2">
                  <a:txBody>
                    <a:bodyPr/>
                    <a:lstStyle/>
                    <a:p>
                      <a:pPr marL="43815">
                        <a:lnSpc>
                          <a:spcPct val="100000"/>
                        </a:lnSpc>
                        <a:spcBef>
                          <a:spcPts val="210"/>
                        </a:spcBef>
                      </a:pPr>
                      <a:r>
                        <a:rPr sz="700" b="1" spc="-25" dirty="0">
                          <a:solidFill>
                            <a:srgbClr val="231F1F"/>
                          </a:solidFill>
                          <a:latin typeface="Cambria"/>
                          <a:cs typeface="Cambria"/>
                        </a:rPr>
                        <a:t>Hazardous</a:t>
                      </a:r>
                      <a:r>
                        <a:rPr sz="700" b="1" spc="-35" dirty="0">
                          <a:solidFill>
                            <a:srgbClr val="231F1F"/>
                          </a:solidFill>
                          <a:latin typeface="Cambria"/>
                          <a:cs typeface="Cambria"/>
                        </a:rPr>
                        <a:t> </a:t>
                      </a:r>
                      <a:r>
                        <a:rPr sz="700" b="1" spc="-10" dirty="0">
                          <a:solidFill>
                            <a:srgbClr val="231F1F"/>
                          </a:solidFill>
                          <a:latin typeface="Cambria"/>
                          <a:cs typeface="Cambria"/>
                        </a:rPr>
                        <a:t>waste</a:t>
                      </a:r>
                      <a:r>
                        <a:rPr sz="700" b="1" spc="15" dirty="0">
                          <a:solidFill>
                            <a:srgbClr val="231F1F"/>
                          </a:solidFill>
                          <a:latin typeface="Cambria"/>
                          <a:cs typeface="Cambria"/>
                        </a:rPr>
                        <a:t> </a:t>
                      </a:r>
                      <a:r>
                        <a:rPr sz="700" b="1" spc="-10" dirty="0">
                          <a:solidFill>
                            <a:srgbClr val="231F1F"/>
                          </a:solidFill>
                          <a:latin typeface="Cambria"/>
                          <a:cs typeface="Cambria"/>
                        </a:rPr>
                        <a:t>generated</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hMerge="1">
                  <a:txBody>
                    <a:bodyPr/>
                    <a:lstStyle/>
                    <a:p>
                      <a:endParaRPr/>
                    </a:p>
                  </a:txBody>
                  <a:tcPr marL="0" marR="0" marT="0" marB="0"/>
                </a:tc>
                <a:tc>
                  <a:txBody>
                    <a:bodyPr/>
                    <a:lstStyle/>
                    <a:p>
                      <a:pPr marL="117475">
                        <a:lnSpc>
                          <a:spcPct val="100000"/>
                        </a:lnSpc>
                        <a:spcBef>
                          <a:spcPts val="210"/>
                        </a:spcBef>
                      </a:pPr>
                      <a:r>
                        <a:rPr sz="700" dirty="0">
                          <a:solidFill>
                            <a:srgbClr val="69757C"/>
                          </a:solidFill>
                          <a:latin typeface="Cambria"/>
                          <a:cs typeface="Cambria"/>
                        </a:rPr>
                        <a:t>‘000</a:t>
                      </a:r>
                      <a:r>
                        <a:rPr sz="700" spc="-5" dirty="0">
                          <a:solidFill>
                            <a:srgbClr val="69757C"/>
                          </a:solidFill>
                          <a:latin typeface="Cambria"/>
                          <a:cs typeface="Cambria"/>
                        </a:rPr>
                        <a:t> </a:t>
                      </a:r>
                      <a:r>
                        <a:rPr sz="700" spc="-10" dirty="0">
                          <a:solidFill>
                            <a:srgbClr val="69757C"/>
                          </a:solidFill>
                          <a:latin typeface="Cambria"/>
                          <a:cs typeface="Cambria"/>
                        </a:rPr>
                        <a:t>tonne</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3655" algn="ctr">
                        <a:lnSpc>
                          <a:spcPct val="100000"/>
                        </a:lnSpc>
                        <a:spcBef>
                          <a:spcPts val="210"/>
                        </a:spcBef>
                      </a:pPr>
                      <a:r>
                        <a:rPr sz="700" b="1" spc="-10" dirty="0">
                          <a:solidFill>
                            <a:srgbClr val="014467"/>
                          </a:solidFill>
                          <a:latin typeface="Cambria"/>
                          <a:cs typeface="Cambria"/>
                        </a:rPr>
                        <a:t>141.00</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175" algn="ctr">
                        <a:lnSpc>
                          <a:spcPct val="100000"/>
                        </a:lnSpc>
                        <a:spcBef>
                          <a:spcPts val="210"/>
                        </a:spcBef>
                      </a:pPr>
                      <a:r>
                        <a:rPr sz="700" b="1" spc="-10" dirty="0">
                          <a:solidFill>
                            <a:srgbClr val="00A86E"/>
                          </a:solidFill>
                          <a:latin typeface="Cambria"/>
                          <a:cs typeface="Cambria"/>
                        </a:rPr>
                        <a:t>136.25</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gn="ctr">
                        <a:lnSpc>
                          <a:spcPct val="100000"/>
                        </a:lnSpc>
                        <a:spcBef>
                          <a:spcPts val="210"/>
                        </a:spcBef>
                      </a:pPr>
                      <a:r>
                        <a:rPr sz="700" b="1" spc="-10" dirty="0">
                          <a:solidFill>
                            <a:srgbClr val="00A86E"/>
                          </a:solidFill>
                          <a:latin typeface="Cambria"/>
                          <a:cs typeface="Cambria"/>
                        </a:rPr>
                        <a:t>122.9</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7620" algn="ctr">
                        <a:lnSpc>
                          <a:spcPct val="100000"/>
                        </a:lnSpc>
                        <a:spcBef>
                          <a:spcPts val="210"/>
                        </a:spcBef>
                      </a:pPr>
                      <a:r>
                        <a:rPr sz="700" b="1" spc="-10" dirty="0">
                          <a:solidFill>
                            <a:srgbClr val="00A86E"/>
                          </a:solidFill>
                          <a:latin typeface="Cambria"/>
                          <a:cs typeface="Cambria"/>
                        </a:rPr>
                        <a:t>84.62</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extLst>
                  <a:ext uri="{0D108BD9-81ED-4DB2-BD59-A6C34878D82A}">
                    <a16:rowId xmlns:a16="http://schemas.microsoft.com/office/drawing/2014/main" val="10007"/>
                  </a:ext>
                </a:extLst>
              </a:tr>
              <a:tr h="231140">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tcPr>
                </a:tc>
                <a:tc>
                  <a:txBody>
                    <a:bodyPr/>
                    <a:lstStyle/>
                    <a:p>
                      <a:pPr marL="43815">
                        <a:lnSpc>
                          <a:spcPct val="100000"/>
                        </a:lnSpc>
                        <a:spcBef>
                          <a:spcPts val="210"/>
                        </a:spcBef>
                      </a:pPr>
                      <a:r>
                        <a:rPr sz="700" b="1" spc="-25" dirty="0">
                          <a:solidFill>
                            <a:srgbClr val="231F1F"/>
                          </a:solidFill>
                          <a:latin typeface="Cambria"/>
                          <a:cs typeface="Cambria"/>
                        </a:rPr>
                        <a:t>Waste</a:t>
                      </a:r>
                      <a:r>
                        <a:rPr sz="700" b="1" spc="5" dirty="0">
                          <a:solidFill>
                            <a:srgbClr val="231F1F"/>
                          </a:solidFill>
                          <a:latin typeface="Cambria"/>
                          <a:cs typeface="Cambria"/>
                        </a:rPr>
                        <a:t> </a:t>
                      </a:r>
                      <a:r>
                        <a:rPr sz="700" b="1" spc="-10" dirty="0">
                          <a:solidFill>
                            <a:srgbClr val="231F1F"/>
                          </a:solidFill>
                          <a:latin typeface="Cambria"/>
                          <a:cs typeface="Cambria"/>
                        </a:rPr>
                        <a:t>recycled</a:t>
                      </a:r>
                      <a:endParaRPr sz="700">
                        <a:latin typeface="Cambria"/>
                        <a:cs typeface="Cambria"/>
                      </a:endParaRPr>
                    </a:p>
                  </a:txBody>
                  <a:tcPr marL="0" marR="0" marT="26670" marB="0">
                    <a:lnT w="6350" cap="flat" cmpd="sng" algn="ctr">
                      <a:solidFill>
                        <a:srgbClr val="D6DBDF"/>
                      </a:solidFill>
                      <a:prstDash val="solid"/>
                      <a:round/>
                      <a:headEnd type="none" w="med" len="med"/>
                      <a:tailEnd type="none" w="med" len="med"/>
                    </a:lnT>
                    <a:lnB w="6350">
                      <a:solidFill>
                        <a:srgbClr val="D6DBDF"/>
                      </a:solidFill>
                      <a:prstDash val="solid"/>
                    </a:lnB>
                    <a:solidFill>
                      <a:srgbClr val="F2F9F2"/>
                    </a:solidFill>
                  </a:tcPr>
                </a:tc>
                <a:tc>
                  <a:txBody>
                    <a:bodyPr/>
                    <a:lstStyle/>
                    <a:p>
                      <a:pPr algn="ctr">
                        <a:lnSpc>
                          <a:spcPct val="100000"/>
                        </a:lnSpc>
                        <a:spcBef>
                          <a:spcPts val="210"/>
                        </a:spcBef>
                      </a:pPr>
                      <a:r>
                        <a:rPr sz="700" spc="-50" dirty="0">
                          <a:solidFill>
                            <a:srgbClr val="69757C"/>
                          </a:solidFill>
                          <a:latin typeface="Cambria"/>
                          <a:cs typeface="Cambria"/>
                        </a:rPr>
                        <a:t>%</a:t>
                      </a:r>
                      <a:endParaRPr sz="700">
                        <a:latin typeface="Cambria"/>
                        <a:cs typeface="Cambria"/>
                      </a:endParaRPr>
                    </a:p>
                  </a:txBody>
                  <a:tcPr marL="0" marR="0" marT="26670" marB="0">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T w="6350" cap="flat" cmpd="sng" algn="ctr">
                      <a:solidFill>
                        <a:srgbClr val="D6DBDF"/>
                      </a:solidFill>
                      <a:prstDash val="solid"/>
                      <a:round/>
                      <a:headEnd type="none" w="med" len="med"/>
                      <a:tailEnd type="none" w="med" len="med"/>
                    </a:lnT>
                    <a:lnB w="6350">
                      <a:solidFill>
                        <a:srgbClr val="D6DBDF"/>
                      </a:solidFill>
                      <a:prstDash val="solid"/>
                    </a:lnB>
                    <a:solidFill>
                      <a:srgbClr val="F2F9F2"/>
                    </a:solidFill>
                  </a:tcPr>
                </a:tc>
                <a:tc>
                  <a:txBody>
                    <a:bodyPr/>
                    <a:lstStyle/>
                    <a:p>
                      <a:pPr marR="35560" algn="ctr">
                        <a:lnSpc>
                          <a:spcPct val="100000"/>
                        </a:lnSpc>
                        <a:spcBef>
                          <a:spcPts val="210"/>
                        </a:spcBef>
                      </a:pPr>
                      <a:r>
                        <a:rPr sz="700" b="1" spc="-10" dirty="0">
                          <a:solidFill>
                            <a:srgbClr val="014467"/>
                          </a:solidFill>
                          <a:latin typeface="Cambria"/>
                          <a:cs typeface="Cambria"/>
                        </a:rPr>
                        <a:t>99.11</a:t>
                      </a:r>
                      <a:endParaRPr sz="700">
                        <a:latin typeface="Cambria"/>
                        <a:cs typeface="Cambria"/>
                      </a:endParaRPr>
                    </a:p>
                  </a:txBody>
                  <a:tcPr marL="0" marR="0" marT="26670" marB="0">
                    <a:lnT w="6350" cap="flat" cmpd="sng" algn="ctr">
                      <a:solidFill>
                        <a:srgbClr val="D6DBDF"/>
                      </a:solidFill>
                      <a:prstDash val="solid"/>
                      <a:round/>
                      <a:headEnd type="none" w="med" len="med"/>
                      <a:tailEnd type="none" w="med" len="med"/>
                    </a:lnT>
                    <a:lnB w="6350">
                      <a:solidFill>
                        <a:srgbClr val="D6DBDF"/>
                      </a:solidFill>
                      <a:prstDash val="solid"/>
                    </a:lnB>
                    <a:solidFill>
                      <a:srgbClr val="F2F9F2"/>
                    </a:solidFill>
                  </a:tcPr>
                </a:tc>
                <a:tc>
                  <a:txBody>
                    <a:bodyPr/>
                    <a:lstStyle/>
                    <a:p>
                      <a:pPr marR="5715" algn="ctr">
                        <a:lnSpc>
                          <a:spcPct val="100000"/>
                        </a:lnSpc>
                        <a:spcBef>
                          <a:spcPts val="210"/>
                        </a:spcBef>
                      </a:pPr>
                      <a:r>
                        <a:rPr sz="700" b="1" spc="-10" dirty="0">
                          <a:solidFill>
                            <a:srgbClr val="00A86E"/>
                          </a:solidFill>
                          <a:latin typeface="Cambria"/>
                          <a:cs typeface="Cambria"/>
                        </a:rPr>
                        <a:t>99.77</a:t>
                      </a:r>
                      <a:endParaRPr sz="700">
                        <a:latin typeface="Cambria"/>
                        <a:cs typeface="Cambria"/>
                      </a:endParaRPr>
                    </a:p>
                  </a:txBody>
                  <a:tcPr marL="0" marR="0" marT="26670" marB="0">
                    <a:lnT w="6350" cap="flat" cmpd="sng" algn="ctr">
                      <a:solidFill>
                        <a:srgbClr val="D6DBDF"/>
                      </a:solidFill>
                      <a:prstDash val="solid"/>
                      <a:round/>
                      <a:headEnd type="none" w="med" len="med"/>
                      <a:tailEnd type="none" w="med" len="med"/>
                    </a:lnT>
                    <a:lnB w="6350">
                      <a:solidFill>
                        <a:srgbClr val="D6DBDF"/>
                      </a:solidFill>
                      <a:prstDash val="solid"/>
                    </a:lnB>
                    <a:solidFill>
                      <a:srgbClr val="F2F9F2"/>
                    </a:solidFill>
                  </a:tcPr>
                </a:tc>
                <a:tc>
                  <a:txBody>
                    <a:bodyPr/>
                    <a:lstStyle/>
                    <a:p>
                      <a:pPr algn="ctr">
                        <a:lnSpc>
                          <a:spcPct val="100000"/>
                        </a:lnSpc>
                        <a:spcBef>
                          <a:spcPts val="210"/>
                        </a:spcBef>
                      </a:pPr>
                      <a:r>
                        <a:rPr sz="700" b="1" spc="-25" dirty="0">
                          <a:solidFill>
                            <a:srgbClr val="00A86E"/>
                          </a:solidFill>
                          <a:latin typeface="Cambria"/>
                          <a:cs typeface="Cambria"/>
                        </a:rPr>
                        <a:t>100</a:t>
                      </a:r>
                      <a:endParaRPr sz="700">
                        <a:latin typeface="Cambria"/>
                        <a:cs typeface="Cambria"/>
                      </a:endParaRPr>
                    </a:p>
                  </a:txBody>
                  <a:tcPr marL="0" marR="0" marT="26670" marB="0">
                    <a:lnT w="6350" cap="flat" cmpd="sng" algn="ctr">
                      <a:solidFill>
                        <a:srgbClr val="D6DBDF"/>
                      </a:solidFill>
                      <a:prstDash val="solid"/>
                      <a:round/>
                      <a:headEnd type="none" w="med" len="med"/>
                      <a:tailEnd type="none" w="med" len="med"/>
                    </a:lnT>
                    <a:lnB w="6350">
                      <a:solidFill>
                        <a:srgbClr val="D6DBDF"/>
                      </a:solidFill>
                      <a:prstDash val="solid"/>
                    </a:lnB>
                    <a:solidFill>
                      <a:srgbClr val="F2F9F2"/>
                    </a:solidFill>
                  </a:tcPr>
                </a:tc>
                <a:tc>
                  <a:txBody>
                    <a:bodyPr/>
                    <a:lstStyle/>
                    <a:p>
                      <a:pPr marR="7620" algn="ctr">
                        <a:lnSpc>
                          <a:spcPct val="100000"/>
                        </a:lnSpc>
                        <a:spcBef>
                          <a:spcPts val="210"/>
                        </a:spcBef>
                      </a:pPr>
                      <a:r>
                        <a:rPr sz="700" b="1" spc="-10" dirty="0">
                          <a:solidFill>
                            <a:srgbClr val="00A86E"/>
                          </a:solidFill>
                          <a:latin typeface="Cambria"/>
                          <a:cs typeface="Cambria"/>
                        </a:rPr>
                        <a:t>92.67</a:t>
                      </a:r>
                      <a:endParaRPr sz="700">
                        <a:latin typeface="Cambria"/>
                        <a:cs typeface="Cambria"/>
                      </a:endParaRPr>
                    </a:p>
                  </a:txBody>
                  <a:tcPr marL="0" marR="0" marT="26670" marB="0">
                    <a:lnT w="6350" cap="flat" cmpd="sng" algn="ctr">
                      <a:solidFill>
                        <a:srgbClr val="D6DBDF"/>
                      </a:solidFill>
                      <a:prstDash val="solid"/>
                      <a:round/>
                      <a:headEnd type="none" w="med" len="med"/>
                      <a:tailEnd type="none" w="med" len="med"/>
                    </a:lnT>
                    <a:lnB w="6350">
                      <a:solidFill>
                        <a:srgbClr val="D6DBDF"/>
                      </a:solidFill>
                      <a:prstDash val="solid"/>
                    </a:lnB>
                    <a:solidFill>
                      <a:srgbClr val="F2F9F2"/>
                    </a:solidFill>
                  </a:tcPr>
                </a:tc>
                <a:extLst>
                  <a:ext uri="{0D108BD9-81ED-4DB2-BD59-A6C34878D82A}">
                    <a16:rowId xmlns:a16="http://schemas.microsoft.com/office/drawing/2014/main" val="10008"/>
                  </a:ext>
                </a:extLst>
              </a:tr>
              <a:tr h="233045">
                <a:tc>
                  <a:txBody>
                    <a:bodyPr/>
                    <a:lstStyle/>
                    <a:p>
                      <a:pPr marL="42545">
                        <a:lnSpc>
                          <a:spcPct val="100000"/>
                        </a:lnSpc>
                        <a:spcBef>
                          <a:spcPts val="170"/>
                        </a:spcBef>
                      </a:pPr>
                      <a:r>
                        <a:rPr sz="800" b="1" spc="-10" dirty="0">
                          <a:solidFill>
                            <a:srgbClr val="FFFFFF"/>
                          </a:solidFill>
                          <a:latin typeface="Cambria"/>
                          <a:cs typeface="Cambria"/>
                        </a:rPr>
                        <a:t>Wastewater</a:t>
                      </a:r>
                      <a:endParaRPr sz="800">
                        <a:latin typeface="Cambria"/>
                        <a:cs typeface="Cambria"/>
                      </a:endParaRPr>
                    </a:p>
                  </a:txBody>
                  <a:tcPr marL="0" marR="0" marT="21590" marB="0">
                    <a:lnT w="6350">
                      <a:solidFill>
                        <a:srgbClr val="D6DBDF"/>
                      </a:solidFill>
                      <a:prstDash val="solid"/>
                    </a:lnT>
                    <a:lnB w="6350">
                      <a:solidFill>
                        <a:srgbClr val="D6DBDF"/>
                      </a:solidFill>
                      <a:prstDash val="solid"/>
                    </a:lnB>
                  </a:tcPr>
                </a:tc>
                <a:tc>
                  <a:txBody>
                    <a:bodyPr/>
                    <a:lstStyle/>
                    <a:p>
                      <a:pPr marL="43815">
                        <a:lnSpc>
                          <a:spcPct val="100000"/>
                        </a:lnSpc>
                        <a:spcBef>
                          <a:spcPts val="220"/>
                        </a:spcBef>
                      </a:pPr>
                      <a:r>
                        <a:rPr sz="700" b="1" spc="-20" dirty="0">
                          <a:solidFill>
                            <a:srgbClr val="231F1F"/>
                          </a:solidFill>
                          <a:latin typeface="Cambria"/>
                          <a:cs typeface="Cambria"/>
                        </a:rPr>
                        <a:t>Wastewater</a:t>
                      </a:r>
                      <a:r>
                        <a:rPr sz="700" b="1" spc="20" dirty="0">
                          <a:solidFill>
                            <a:srgbClr val="231F1F"/>
                          </a:solidFill>
                          <a:latin typeface="Cambria"/>
                          <a:cs typeface="Cambria"/>
                        </a:rPr>
                        <a:t> </a:t>
                      </a:r>
                      <a:r>
                        <a:rPr sz="700" b="1" spc="-10" dirty="0">
                          <a:solidFill>
                            <a:srgbClr val="231F1F"/>
                          </a:solidFill>
                          <a:latin typeface="Cambria"/>
                          <a:cs typeface="Cambria"/>
                        </a:rPr>
                        <a:t>recycled</a:t>
                      </a:r>
                      <a:endParaRPr sz="700">
                        <a:latin typeface="Cambria"/>
                        <a:cs typeface="Cambria"/>
                      </a:endParaRPr>
                    </a:p>
                  </a:txBody>
                  <a:tcPr marL="0" marR="0" marT="27940" marB="0">
                    <a:lnT w="6350">
                      <a:solidFill>
                        <a:srgbClr val="D6DBDF"/>
                      </a:solidFill>
                      <a:prstDash val="solid"/>
                    </a:lnT>
                    <a:lnB w="6350">
                      <a:solidFill>
                        <a:srgbClr val="D6DBDF"/>
                      </a:solidFill>
                      <a:prstDash val="solid"/>
                    </a:lnB>
                  </a:tcPr>
                </a:tc>
                <a:tc>
                  <a:txBody>
                    <a:bodyPr/>
                    <a:lstStyle/>
                    <a:p>
                      <a:pPr>
                        <a:lnSpc>
                          <a:spcPct val="100000"/>
                        </a:lnSpc>
                      </a:pPr>
                      <a:endParaRPr sz="800">
                        <a:latin typeface="Times New Roman"/>
                        <a:cs typeface="Times New Roman"/>
                      </a:endParaRPr>
                    </a:p>
                  </a:txBody>
                  <a:tcPr marL="0" marR="0" marT="0" marB="0">
                    <a:lnT w="6350">
                      <a:solidFill>
                        <a:srgbClr val="D6DBDF"/>
                      </a:solidFill>
                      <a:prstDash val="solid"/>
                    </a:lnT>
                    <a:lnB w="6350">
                      <a:solidFill>
                        <a:srgbClr val="D6DBDF"/>
                      </a:solidFill>
                      <a:prstDash val="solid"/>
                    </a:lnB>
                  </a:tcPr>
                </a:tc>
                <a:tc>
                  <a:txBody>
                    <a:bodyPr/>
                    <a:lstStyle/>
                    <a:p>
                      <a:pPr marL="117475">
                        <a:lnSpc>
                          <a:spcPct val="100000"/>
                        </a:lnSpc>
                        <a:spcBef>
                          <a:spcPts val="220"/>
                        </a:spcBef>
                      </a:pPr>
                      <a:r>
                        <a:rPr sz="700" dirty="0">
                          <a:solidFill>
                            <a:srgbClr val="69757C"/>
                          </a:solidFill>
                          <a:latin typeface="Cambria"/>
                          <a:cs typeface="Cambria"/>
                        </a:rPr>
                        <a:t>‘000</a:t>
                      </a:r>
                      <a:r>
                        <a:rPr sz="700" spc="-5" dirty="0">
                          <a:solidFill>
                            <a:srgbClr val="69757C"/>
                          </a:solidFill>
                          <a:latin typeface="Cambria"/>
                          <a:cs typeface="Cambria"/>
                        </a:rPr>
                        <a:t> </a:t>
                      </a:r>
                      <a:r>
                        <a:rPr sz="700" spc="-25" dirty="0">
                          <a:solidFill>
                            <a:srgbClr val="69757C"/>
                          </a:solidFill>
                          <a:latin typeface="Cambria"/>
                          <a:cs typeface="Cambria"/>
                        </a:rPr>
                        <a:t>m</a:t>
                      </a:r>
                      <a:r>
                        <a:rPr sz="750" spc="-37" baseline="22222" dirty="0">
                          <a:solidFill>
                            <a:srgbClr val="69757C"/>
                          </a:solidFill>
                          <a:latin typeface="Cambria"/>
                          <a:cs typeface="Cambria"/>
                        </a:rPr>
                        <a:t>3</a:t>
                      </a:r>
                      <a:endParaRPr sz="750" baseline="22222">
                        <a:latin typeface="Cambria"/>
                        <a:cs typeface="Cambria"/>
                      </a:endParaRPr>
                    </a:p>
                  </a:txBody>
                  <a:tcPr marL="0" marR="0" marT="27940" marB="0">
                    <a:lnT w="6350">
                      <a:solidFill>
                        <a:srgbClr val="D6DBDF"/>
                      </a:solidFill>
                      <a:prstDash val="solid"/>
                    </a:lnT>
                    <a:lnB w="6350">
                      <a:solidFill>
                        <a:srgbClr val="D6DBDF"/>
                      </a:solidFill>
                      <a:prstDash val="solid"/>
                    </a:lnB>
                  </a:tcPr>
                </a:tc>
                <a:tc>
                  <a:txBody>
                    <a:bodyPr/>
                    <a:lstStyle/>
                    <a:p>
                      <a:pPr marR="33655" algn="ctr">
                        <a:lnSpc>
                          <a:spcPct val="100000"/>
                        </a:lnSpc>
                        <a:spcBef>
                          <a:spcPts val="220"/>
                        </a:spcBef>
                      </a:pPr>
                      <a:r>
                        <a:rPr sz="700" b="1" spc="-10" dirty="0">
                          <a:solidFill>
                            <a:srgbClr val="014467"/>
                          </a:solidFill>
                          <a:latin typeface="Cambria"/>
                          <a:cs typeface="Cambria"/>
                        </a:rPr>
                        <a:t>22,557</a:t>
                      </a:r>
                      <a:endParaRPr sz="700">
                        <a:latin typeface="Cambria"/>
                        <a:cs typeface="Cambria"/>
                      </a:endParaRPr>
                    </a:p>
                  </a:txBody>
                  <a:tcPr marL="0" marR="0" marT="27940" marB="0">
                    <a:lnT w="6350">
                      <a:solidFill>
                        <a:srgbClr val="D6DBDF"/>
                      </a:solidFill>
                      <a:prstDash val="solid"/>
                    </a:lnT>
                    <a:lnB w="6350">
                      <a:solidFill>
                        <a:srgbClr val="D6DBDF"/>
                      </a:solidFill>
                      <a:prstDash val="solid"/>
                    </a:lnB>
                  </a:tcPr>
                </a:tc>
                <a:tc>
                  <a:txBody>
                    <a:bodyPr/>
                    <a:lstStyle/>
                    <a:p>
                      <a:pPr marR="3175" algn="ctr">
                        <a:lnSpc>
                          <a:spcPct val="100000"/>
                        </a:lnSpc>
                        <a:spcBef>
                          <a:spcPts val="220"/>
                        </a:spcBef>
                      </a:pPr>
                      <a:r>
                        <a:rPr sz="700" b="1" spc="-10" dirty="0">
                          <a:solidFill>
                            <a:srgbClr val="00A86E"/>
                          </a:solidFill>
                          <a:latin typeface="Cambria"/>
                          <a:cs typeface="Cambria"/>
                        </a:rPr>
                        <a:t>20,782</a:t>
                      </a:r>
                      <a:endParaRPr sz="700">
                        <a:latin typeface="Cambria"/>
                        <a:cs typeface="Cambria"/>
                      </a:endParaRPr>
                    </a:p>
                  </a:txBody>
                  <a:tcPr marL="0" marR="0" marT="27940" marB="0">
                    <a:lnT w="6350">
                      <a:solidFill>
                        <a:srgbClr val="D6DBDF"/>
                      </a:solidFill>
                      <a:prstDash val="solid"/>
                    </a:lnT>
                    <a:lnB w="6350">
                      <a:solidFill>
                        <a:srgbClr val="D6DBDF"/>
                      </a:solidFill>
                      <a:prstDash val="solid"/>
                    </a:lnB>
                  </a:tcPr>
                </a:tc>
                <a:tc>
                  <a:txBody>
                    <a:bodyPr/>
                    <a:lstStyle/>
                    <a:p>
                      <a:pPr algn="ctr">
                        <a:lnSpc>
                          <a:spcPct val="100000"/>
                        </a:lnSpc>
                        <a:spcBef>
                          <a:spcPts val="220"/>
                        </a:spcBef>
                      </a:pPr>
                      <a:r>
                        <a:rPr sz="700" b="1" spc="-10" dirty="0">
                          <a:solidFill>
                            <a:srgbClr val="00A86E"/>
                          </a:solidFill>
                          <a:latin typeface="Cambria"/>
                          <a:cs typeface="Cambria"/>
                        </a:rPr>
                        <a:t>16,539</a:t>
                      </a:r>
                      <a:endParaRPr sz="700">
                        <a:latin typeface="Cambria"/>
                        <a:cs typeface="Cambria"/>
                      </a:endParaRPr>
                    </a:p>
                  </a:txBody>
                  <a:tcPr marL="0" marR="0" marT="27940" marB="0">
                    <a:lnT w="6350">
                      <a:solidFill>
                        <a:srgbClr val="D6DBDF"/>
                      </a:solidFill>
                      <a:prstDash val="solid"/>
                    </a:lnT>
                    <a:lnB w="6350">
                      <a:solidFill>
                        <a:srgbClr val="D6DBDF"/>
                      </a:solidFill>
                      <a:prstDash val="solid"/>
                    </a:lnB>
                  </a:tcPr>
                </a:tc>
                <a:tc>
                  <a:txBody>
                    <a:bodyPr/>
                    <a:lstStyle/>
                    <a:p>
                      <a:pPr marR="8255" algn="ctr">
                        <a:lnSpc>
                          <a:spcPct val="100000"/>
                        </a:lnSpc>
                        <a:spcBef>
                          <a:spcPts val="220"/>
                        </a:spcBef>
                      </a:pPr>
                      <a:r>
                        <a:rPr sz="700" b="1" spc="-10" dirty="0">
                          <a:solidFill>
                            <a:srgbClr val="00A86E"/>
                          </a:solidFill>
                          <a:latin typeface="Cambria"/>
                          <a:cs typeface="Cambria"/>
                        </a:rPr>
                        <a:t>16,050</a:t>
                      </a:r>
                      <a:endParaRPr sz="700">
                        <a:latin typeface="Cambria"/>
                        <a:cs typeface="Cambria"/>
                      </a:endParaRPr>
                    </a:p>
                  </a:txBody>
                  <a:tcPr marL="0" marR="0" marT="27940" marB="0">
                    <a:lnT w="6350">
                      <a:solidFill>
                        <a:srgbClr val="D6DBDF"/>
                      </a:solidFill>
                      <a:prstDash val="solid"/>
                    </a:lnT>
                    <a:lnB w="6350">
                      <a:solidFill>
                        <a:srgbClr val="D6DBDF"/>
                      </a:solidFill>
                      <a:prstDash val="solid"/>
                    </a:lnB>
                  </a:tcPr>
                </a:tc>
                <a:extLst>
                  <a:ext uri="{0D108BD9-81ED-4DB2-BD59-A6C34878D82A}">
                    <a16:rowId xmlns:a16="http://schemas.microsoft.com/office/drawing/2014/main" val="10009"/>
                  </a:ext>
                </a:extLst>
              </a:tr>
              <a:tr h="231140">
                <a:tc>
                  <a:txBody>
                    <a:bodyPr/>
                    <a:lstStyle/>
                    <a:p>
                      <a:pPr>
                        <a:lnSpc>
                          <a:spcPct val="100000"/>
                        </a:lnSpc>
                      </a:pPr>
                      <a:endParaRPr sz="800">
                        <a:latin typeface="Times New Roman"/>
                        <a:cs typeface="Times New Roman"/>
                      </a:endParaRPr>
                    </a:p>
                  </a:txBody>
                  <a:tcPr marL="0" marR="0" marT="0" marB="0">
                    <a:lnT w="6350">
                      <a:solidFill>
                        <a:srgbClr val="D6DBDF"/>
                      </a:solidFill>
                      <a:prstDash val="solid"/>
                    </a:lnT>
                  </a:tcPr>
                </a:tc>
                <a:tc>
                  <a:txBody>
                    <a:bodyPr/>
                    <a:lstStyle/>
                    <a:p>
                      <a:pPr marL="43815">
                        <a:lnSpc>
                          <a:spcPct val="100000"/>
                        </a:lnSpc>
                        <a:spcBef>
                          <a:spcPts val="210"/>
                        </a:spcBef>
                      </a:pPr>
                      <a:r>
                        <a:rPr sz="700" b="1" spc="-20" dirty="0">
                          <a:solidFill>
                            <a:srgbClr val="231F1F"/>
                          </a:solidFill>
                          <a:latin typeface="Cambria"/>
                          <a:cs typeface="Cambria"/>
                        </a:rPr>
                        <a:t>Particulate</a:t>
                      </a:r>
                      <a:r>
                        <a:rPr sz="700" b="1" spc="65" dirty="0">
                          <a:solidFill>
                            <a:srgbClr val="231F1F"/>
                          </a:solidFill>
                          <a:latin typeface="Cambria"/>
                          <a:cs typeface="Cambria"/>
                        </a:rPr>
                        <a:t> </a:t>
                      </a:r>
                      <a:r>
                        <a:rPr sz="700" b="1" spc="-10" dirty="0">
                          <a:solidFill>
                            <a:srgbClr val="231F1F"/>
                          </a:solidFill>
                          <a:latin typeface="Cambria"/>
                          <a:cs typeface="Cambria"/>
                        </a:rPr>
                        <a:t>matter</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T w="6350">
                      <a:solidFill>
                        <a:srgbClr val="D6DBDF"/>
                      </a:solidFill>
                      <a:prstDash val="solid"/>
                    </a:lnT>
                    <a:lnB w="6350">
                      <a:solidFill>
                        <a:srgbClr val="D6DBDF"/>
                      </a:solidFill>
                      <a:prstDash val="solid"/>
                    </a:lnB>
                    <a:solidFill>
                      <a:srgbClr val="F2F9F2"/>
                    </a:solidFill>
                  </a:tcPr>
                </a:tc>
                <a:tc>
                  <a:txBody>
                    <a:bodyPr/>
                    <a:lstStyle/>
                    <a:p>
                      <a:pPr marL="117475">
                        <a:lnSpc>
                          <a:spcPct val="100000"/>
                        </a:lnSpc>
                        <a:spcBef>
                          <a:spcPts val="210"/>
                        </a:spcBef>
                      </a:pPr>
                      <a:r>
                        <a:rPr sz="700" spc="-10" dirty="0">
                          <a:solidFill>
                            <a:srgbClr val="69757C"/>
                          </a:solidFill>
                          <a:latin typeface="Cambria"/>
                          <a:cs typeface="Cambria"/>
                        </a:rPr>
                        <a:t>kg/tcs</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3655" algn="ctr">
                        <a:lnSpc>
                          <a:spcPct val="100000"/>
                        </a:lnSpc>
                        <a:spcBef>
                          <a:spcPts val="210"/>
                        </a:spcBef>
                      </a:pPr>
                      <a:r>
                        <a:rPr sz="700" b="1" spc="-20" dirty="0">
                          <a:solidFill>
                            <a:srgbClr val="014467"/>
                          </a:solidFill>
                          <a:latin typeface="Cambria"/>
                          <a:cs typeface="Cambria"/>
                        </a:rPr>
                        <a:t>0.38</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810" algn="ctr">
                        <a:lnSpc>
                          <a:spcPct val="100000"/>
                        </a:lnSpc>
                        <a:spcBef>
                          <a:spcPts val="210"/>
                        </a:spcBef>
                      </a:pPr>
                      <a:r>
                        <a:rPr sz="700" b="1" spc="-20" dirty="0">
                          <a:solidFill>
                            <a:srgbClr val="00A86E"/>
                          </a:solidFill>
                          <a:latin typeface="Cambria"/>
                          <a:cs typeface="Cambria"/>
                        </a:rPr>
                        <a:t>0.42</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gn="ctr">
                        <a:lnSpc>
                          <a:spcPct val="100000"/>
                        </a:lnSpc>
                        <a:spcBef>
                          <a:spcPts val="210"/>
                        </a:spcBef>
                      </a:pPr>
                      <a:r>
                        <a:rPr sz="700" b="1" spc="-10" dirty="0">
                          <a:solidFill>
                            <a:srgbClr val="00A86E"/>
                          </a:solidFill>
                          <a:latin typeface="Cambria"/>
                          <a:cs typeface="Cambria"/>
                        </a:rPr>
                        <a:t>0.488</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8890" algn="ctr">
                        <a:lnSpc>
                          <a:spcPct val="100000"/>
                        </a:lnSpc>
                        <a:spcBef>
                          <a:spcPts val="210"/>
                        </a:spcBef>
                      </a:pPr>
                      <a:r>
                        <a:rPr sz="700" b="1" spc="-20" dirty="0">
                          <a:solidFill>
                            <a:srgbClr val="00A86E"/>
                          </a:solidFill>
                          <a:latin typeface="Cambria"/>
                          <a:cs typeface="Cambria"/>
                        </a:rPr>
                        <a:t>0.48</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extLst>
                  <a:ext uri="{0D108BD9-81ED-4DB2-BD59-A6C34878D82A}">
                    <a16:rowId xmlns:a16="http://schemas.microsoft.com/office/drawing/2014/main" val="10010"/>
                  </a:ext>
                </a:extLst>
              </a:tr>
              <a:tr h="229870">
                <a:tc>
                  <a:txBody>
                    <a:bodyPr/>
                    <a:lstStyle/>
                    <a:p>
                      <a:pPr>
                        <a:lnSpc>
                          <a:spcPct val="100000"/>
                        </a:lnSpc>
                      </a:pPr>
                      <a:endParaRPr sz="800">
                        <a:latin typeface="Times New Roman"/>
                        <a:cs typeface="Times New Roman"/>
                      </a:endParaRPr>
                    </a:p>
                  </a:txBody>
                  <a:tcPr marL="0" marR="0" marT="0" marB="0"/>
                </a:tc>
                <a:tc>
                  <a:txBody>
                    <a:bodyPr/>
                    <a:lstStyle/>
                    <a:p>
                      <a:pPr marL="43815">
                        <a:lnSpc>
                          <a:spcPct val="100000"/>
                        </a:lnSpc>
                        <a:spcBef>
                          <a:spcPts val="210"/>
                        </a:spcBef>
                      </a:pPr>
                      <a:r>
                        <a:rPr sz="700" b="1" spc="-25" dirty="0">
                          <a:solidFill>
                            <a:srgbClr val="231F1F"/>
                          </a:solidFill>
                          <a:latin typeface="Cambria"/>
                          <a:cs typeface="Cambria"/>
                        </a:rPr>
                        <a:t>SOx</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T w="6350">
                      <a:solidFill>
                        <a:srgbClr val="D6DBDF"/>
                      </a:solidFill>
                      <a:prstDash val="solid"/>
                    </a:lnT>
                    <a:lnB w="6350">
                      <a:solidFill>
                        <a:srgbClr val="D6DBDF"/>
                      </a:solidFill>
                      <a:prstDash val="solid"/>
                    </a:lnB>
                    <a:solidFill>
                      <a:srgbClr val="F2F9F2"/>
                    </a:solidFill>
                  </a:tcPr>
                </a:tc>
                <a:tc>
                  <a:txBody>
                    <a:bodyPr/>
                    <a:lstStyle/>
                    <a:p>
                      <a:pPr marL="117475">
                        <a:lnSpc>
                          <a:spcPct val="100000"/>
                        </a:lnSpc>
                        <a:spcBef>
                          <a:spcPts val="210"/>
                        </a:spcBef>
                      </a:pPr>
                      <a:r>
                        <a:rPr sz="700" spc="-10" dirty="0">
                          <a:solidFill>
                            <a:srgbClr val="69757C"/>
                          </a:solidFill>
                          <a:latin typeface="Cambria"/>
                          <a:cs typeface="Cambria"/>
                        </a:rPr>
                        <a:t>kg/tcs</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3655" algn="ctr">
                        <a:lnSpc>
                          <a:spcPct val="100000"/>
                        </a:lnSpc>
                        <a:spcBef>
                          <a:spcPts val="210"/>
                        </a:spcBef>
                      </a:pPr>
                      <a:r>
                        <a:rPr sz="700" b="1" spc="-20" dirty="0">
                          <a:solidFill>
                            <a:srgbClr val="014467"/>
                          </a:solidFill>
                          <a:latin typeface="Cambria"/>
                          <a:cs typeface="Cambria"/>
                        </a:rPr>
                        <a:t>1.66</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810" algn="ctr">
                        <a:lnSpc>
                          <a:spcPct val="100000"/>
                        </a:lnSpc>
                        <a:spcBef>
                          <a:spcPts val="210"/>
                        </a:spcBef>
                      </a:pPr>
                      <a:r>
                        <a:rPr sz="700" b="1" spc="-20" dirty="0">
                          <a:solidFill>
                            <a:srgbClr val="00A86E"/>
                          </a:solidFill>
                          <a:latin typeface="Cambria"/>
                          <a:cs typeface="Cambria"/>
                        </a:rPr>
                        <a:t>1.69</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gn="ctr">
                        <a:lnSpc>
                          <a:spcPct val="100000"/>
                        </a:lnSpc>
                        <a:spcBef>
                          <a:spcPts val="210"/>
                        </a:spcBef>
                      </a:pPr>
                      <a:r>
                        <a:rPr sz="700" b="1" spc="-10" dirty="0">
                          <a:solidFill>
                            <a:srgbClr val="00A86E"/>
                          </a:solidFill>
                          <a:latin typeface="Cambria"/>
                          <a:cs typeface="Cambria"/>
                        </a:rPr>
                        <a:t>1.895</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8890" algn="ctr">
                        <a:lnSpc>
                          <a:spcPct val="100000"/>
                        </a:lnSpc>
                        <a:spcBef>
                          <a:spcPts val="210"/>
                        </a:spcBef>
                      </a:pPr>
                      <a:r>
                        <a:rPr sz="700" b="1" spc="-20" dirty="0">
                          <a:solidFill>
                            <a:srgbClr val="00A86E"/>
                          </a:solidFill>
                          <a:latin typeface="Cambria"/>
                          <a:cs typeface="Cambria"/>
                        </a:rPr>
                        <a:t>2.05</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extLst>
                  <a:ext uri="{0D108BD9-81ED-4DB2-BD59-A6C34878D82A}">
                    <a16:rowId xmlns:a16="http://schemas.microsoft.com/office/drawing/2014/main" val="10011"/>
                  </a:ext>
                </a:extLst>
              </a:tr>
              <a:tr h="231140">
                <a:tc>
                  <a:txBody>
                    <a:bodyPr/>
                    <a:lstStyle/>
                    <a:p>
                      <a:pPr>
                        <a:lnSpc>
                          <a:spcPct val="100000"/>
                        </a:lnSpc>
                      </a:pPr>
                      <a:endParaRPr sz="800">
                        <a:latin typeface="Times New Roman"/>
                        <a:cs typeface="Times New Roman"/>
                      </a:endParaRPr>
                    </a:p>
                  </a:txBody>
                  <a:tcPr marL="0" marR="0" marT="0" marB="0">
                    <a:lnB w="6350">
                      <a:solidFill>
                        <a:srgbClr val="D6DBDF"/>
                      </a:solidFill>
                      <a:prstDash val="solid"/>
                    </a:lnB>
                  </a:tcPr>
                </a:tc>
                <a:tc>
                  <a:txBody>
                    <a:bodyPr/>
                    <a:lstStyle/>
                    <a:p>
                      <a:pPr marL="43815">
                        <a:lnSpc>
                          <a:spcPct val="100000"/>
                        </a:lnSpc>
                        <a:spcBef>
                          <a:spcPts val="210"/>
                        </a:spcBef>
                      </a:pPr>
                      <a:r>
                        <a:rPr sz="700" b="1" spc="-25" dirty="0">
                          <a:solidFill>
                            <a:srgbClr val="231F1F"/>
                          </a:solidFill>
                          <a:latin typeface="Cambria"/>
                          <a:cs typeface="Cambria"/>
                        </a:rPr>
                        <a:t>NOx</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nSpc>
                          <a:spcPct val="100000"/>
                        </a:lnSpc>
                      </a:pPr>
                      <a:endParaRPr sz="800">
                        <a:latin typeface="Times New Roman"/>
                        <a:cs typeface="Times New Roman"/>
                      </a:endParaRPr>
                    </a:p>
                  </a:txBody>
                  <a:tcPr marL="0" marR="0" marT="0" marB="0">
                    <a:lnT w="6350">
                      <a:solidFill>
                        <a:srgbClr val="D6DBDF"/>
                      </a:solidFill>
                      <a:prstDash val="solid"/>
                    </a:lnT>
                    <a:lnB w="6350">
                      <a:solidFill>
                        <a:srgbClr val="D6DBDF"/>
                      </a:solidFill>
                      <a:prstDash val="solid"/>
                    </a:lnB>
                    <a:solidFill>
                      <a:srgbClr val="F2F9F2"/>
                    </a:solidFill>
                  </a:tcPr>
                </a:tc>
                <a:tc>
                  <a:txBody>
                    <a:bodyPr/>
                    <a:lstStyle/>
                    <a:p>
                      <a:pPr marL="117475">
                        <a:lnSpc>
                          <a:spcPct val="100000"/>
                        </a:lnSpc>
                        <a:spcBef>
                          <a:spcPts val="210"/>
                        </a:spcBef>
                      </a:pPr>
                      <a:r>
                        <a:rPr sz="700" spc="-10" dirty="0">
                          <a:solidFill>
                            <a:srgbClr val="69757C"/>
                          </a:solidFill>
                          <a:latin typeface="Cambria"/>
                          <a:cs typeface="Cambria"/>
                        </a:rPr>
                        <a:t>kg/tcs</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3655" algn="ctr">
                        <a:lnSpc>
                          <a:spcPct val="100000"/>
                        </a:lnSpc>
                        <a:spcBef>
                          <a:spcPts val="210"/>
                        </a:spcBef>
                      </a:pPr>
                      <a:r>
                        <a:rPr sz="700" b="1" spc="-20" dirty="0">
                          <a:solidFill>
                            <a:srgbClr val="014467"/>
                          </a:solidFill>
                          <a:latin typeface="Cambria"/>
                          <a:cs typeface="Cambria"/>
                        </a:rPr>
                        <a:t>1.19</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3810" algn="ctr">
                        <a:lnSpc>
                          <a:spcPct val="100000"/>
                        </a:lnSpc>
                        <a:spcBef>
                          <a:spcPts val="210"/>
                        </a:spcBef>
                      </a:pPr>
                      <a:r>
                        <a:rPr sz="700" b="1" spc="-20" dirty="0">
                          <a:solidFill>
                            <a:srgbClr val="00A86E"/>
                          </a:solidFill>
                          <a:latin typeface="Cambria"/>
                          <a:cs typeface="Cambria"/>
                        </a:rPr>
                        <a:t>1.19</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algn="ctr">
                        <a:lnSpc>
                          <a:spcPct val="100000"/>
                        </a:lnSpc>
                        <a:spcBef>
                          <a:spcPts val="210"/>
                        </a:spcBef>
                      </a:pPr>
                      <a:r>
                        <a:rPr sz="700" b="1" spc="-20" dirty="0">
                          <a:solidFill>
                            <a:srgbClr val="00A86E"/>
                          </a:solidFill>
                          <a:latin typeface="Cambria"/>
                          <a:cs typeface="Cambria"/>
                        </a:rPr>
                        <a:t>1.26</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tc>
                  <a:txBody>
                    <a:bodyPr/>
                    <a:lstStyle/>
                    <a:p>
                      <a:pPr marR="8890" algn="ctr">
                        <a:lnSpc>
                          <a:spcPct val="100000"/>
                        </a:lnSpc>
                        <a:spcBef>
                          <a:spcPts val="210"/>
                        </a:spcBef>
                      </a:pPr>
                      <a:r>
                        <a:rPr sz="700" b="1" spc="-20" dirty="0">
                          <a:solidFill>
                            <a:srgbClr val="00A86E"/>
                          </a:solidFill>
                          <a:latin typeface="Cambria"/>
                          <a:cs typeface="Cambria"/>
                        </a:rPr>
                        <a:t>1.52</a:t>
                      </a:r>
                      <a:endParaRPr sz="700">
                        <a:latin typeface="Cambria"/>
                        <a:cs typeface="Cambria"/>
                      </a:endParaRPr>
                    </a:p>
                  </a:txBody>
                  <a:tcPr marL="0" marR="0" marT="26670" marB="0">
                    <a:lnT w="6350">
                      <a:solidFill>
                        <a:srgbClr val="D6DBDF"/>
                      </a:solidFill>
                      <a:prstDash val="solid"/>
                    </a:lnT>
                    <a:lnB w="6350">
                      <a:solidFill>
                        <a:srgbClr val="D6DBDF"/>
                      </a:solidFill>
                      <a:prstDash val="solid"/>
                    </a:lnB>
                    <a:solidFill>
                      <a:srgbClr val="F2F9F2"/>
                    </a:solidFill>
                  </a:tcPr>
                </a:tc>
                <a:extLst>
                  <a:ext uri="{0D108BD9-81ED-4DB2-BD59-A6C34878D82A}">
                    <a16:rowId xmlns:a16="http://schemas.microsoft.com/office/drawing/2014/main" val="10012"/>
                  </a:ext>
                </a:extLst>
              </a:tr>
              <a:tr h="233045">
                <a:tc>
                  <a:txBody>
                    <a:bodyPr/>
                    <a:lstStyle/>
                    <a:p>
                      <a:pPr marL="42545">
                        <a:lnSpc>
                          <a:spcPct val="100000"/>
                        </a:lnSpc>
                        <a:spcBef>
                          <a:spcPts val="160"/>
                        </a:spcBef>
                      </a:pPr>
                      <a:r>
                        <a:rPr sz="800" b="1" spc="-10" dirty="0">
                          <a:solidFill>
                            <a:srgbClr val="FFFFFF"/>
                          </a:solidFill>
                          <a:latin typeface="Cambria"/>
                          <a:cs typeface="Cambria"/>
                        </a:rPr>
                        <a:t>Biodiversity</a:t>
                      </a:r>
                      <a:endParaRPr sz="800">
                        <a:latin typeface="Cambria"/>
                        <a:cs typeface="Cambria"/>
                      </a:endParaRPr>
                    </a:p>
                  </a:txBody>
                  <a:tcPr marL="0" marR="0" marT="20320" marB="0">
                    <a:lnT w="6350">
                      <a:solidFill>
                        <a:srgbClr val="D6DBDF"/>
                      </a:solidFill>
                      <a:prstDash val="solid"/>
                    </a:lnT>
                    <a:lnB w="6350">
                      <a:solidFill>
                        <a:srgbClr val="D6DBDF"/>
                      </a:solidFill>
                      <a:prstDash val="solid"/>
                    </a:lnB>
                    <a:solidFill>
                      <a:srgbClr val="00A86E"/>
                    </a:solidFill>
                  </a:tcPr>
                </a:tc>
                <a:tc>
                  <a:txBody>
                    <a:bodyPr/>
                    <a:lstStyle/>
                    <a:p>
                      <a:pPr marL="43815">
                        <a:lnSpc>
                          <a:spcPct val="100000"/>
                        </a:lnSpc>
                        <a:spcBef>
                          <a:spcPts val="210"/>
                        </a:spcBef>
                      </a:pPr>
                      <a:r>
                        <a:rPr sz="700" b="1" spc="-35" dirty="0">
                          <a:solidFill>
                            <a:srgbClr val="231F1F"/>
                          </a:solidFill>
                          <a:latin typeface="Cambria"/>
                          <a:cs typeface="Cambria"/>
                        </a:rPr>
                        <a:t>Saplings</a:t>
                      </a:r>
                      <a:r>
                        <a:rPr sz="700" b="1" spc="15" dirty="0">
                          <a:solidFill>
                            <a:srgbClr val="231F1F"/>
                          </a:solidFill>
                          <a:latin typeface="Cambria"/>
                          <a:cs typeface="Cambria"/>
                        </a:rPr>
                        <a:t> </a:t>
                      </a:r>
                      <a:r>
                        <a:rPr sz="700" b="1" spc="-10" dirty="0">
                          <a:solidFill>
                            <a:srgbClr val="231F1F"/>
                          </a:solidFill>
                          <a:latin typeface="Cambria"/>
                          <a:cs typeface="Cambria"/>
                        </a:rPr>
                        <a:t>planted</a:t>
                      </a:r>
                      <a:endParaRPr sz="700">
                        <a:latin typeface="Cambria"/>
                        <a:cs typeface="Cambria"/>
                      </a:endParaRPr>
                    </a:p>
                  </a:txBody>
                  <a:tcPr marL="0" marR="0" marT="26670" marB="0">
                    <a:lnT w="6350">
                      <a:solidFill>
                        <a:srgbClr val="D6DBDF"/>
                      </a:solidFill>
                      <a:prstDash val="solid"/>
                    </a:lnT>
                    <a:lnB w="6350">
                      <a:solidFill>
                        <a:srgbClr val="D6DBDF"/>
                      </a:solidFill>
                      <a:prstDash val="solid"/>
                    </a:lnB>
                  </a:tcPr>
                </a:tc>
                <a:tc>
                  <a:txBody>
                    <a:bodyPr/>
                    <a:lstStyle/>
                    <a:p>
                      <a:pPr>
                        <a:lnSpc>
                          <a:spcPct val="100000"/>
                        </a:lnSpc>
                      </a:pPr>
                      <a:endParaRPr sz="800">
                        <a:latin typeface="Times New Roman"/>
                        <a:cs typeface="Times New Roman"/>
                      </a:endParaRPr>
                    </a:p>
                  </a:txBody>
                  <a:tcPr marL="0" marR="0" marT="0" marB="0">
                    <a:lnT w="6350">
                      <a:solidFill>
                        <a:srgbClr val="D6DBDF"/>
                      </a:solidFill>
                      <a:prstDash val="solid"/>
                    </a:lnT>
                    <a:lnB w="6350">
                      <a:solidFill>
                        <a:srgbClr val="D6DBDF"/>
                      </a:solidFill>
                      <a:prstDash val="solid"/>
                    </a:lnB>
                  </a:tcPr>
                </a:tc>
                <a:tc>
                  <a:txBody>
                    <a:bodyPr/>
                    <a:lstStyle/>
                    <a:p>
                      <a:pPr marL="117475">
                        <a:lnSpc>
                          <a:spcPct val="100000"/>
                        </a:lnSpc>
                        <a:spcBef>
                          <a:spcPts val="210"/>
                        </a:spcBef>
                      </a:pPr>
                      <a:r>
                        <a:rPr sz="700" spc="-10" dirty="0">
                          <a:solidFill>
                            <a:srgbClr val="69757C"/>
                          </a:solidFill>
                          <a:latin typeface="Cambria"/>
                          <a:cs typeface="Cambria"/>
                        </a:rPr>
                        <a:t>Nos.(lakh)</a:t>
                      </a:r>
                      <a:endParaRPr sz="700">
                        <a:latin typeface="Cambria"/>
                        <a:cs typeface="Cambria"/>
                      </a:endParaRPr>
                    </a:p>
                  </a:txBody>
                  <a:tcPr marL="0" marR="0" marT="26670" marB="0">
                    <a:lnT w="6350">
                      <a:solidFill>
                        <a:srgbClr val="D6DBDF"/>
                      </a:solidFill>
                      <a:prstDash val="solid"/>
                    </a:lnT>
                    <a:lnB w="6350">
                      <a:solidFill>
                        <a:srgbClr val="D6DBDF"/>
                      </a:solidFill>
                      <a:prstDash val="solid"/>
                    </a:lnB>
                  </a:tcPr>
                </a:tc>
                <a:tc>
                  <a:txBody>
                    <a:bodyPr/>
                    <a:lstStyle/>
                    <a:p>
                      <a:pPr marR="34925" algn="ctr">
                        <a:lnSpc>
                          <a:spcPct val="100000"/>
                        </a:lnSpc>
                        <a:spcBef>
                          <a:spcPts val="210"/>
                        </a:spcBef>
                      </a:pPr>
                      <a:r>
                        <a:rPr sz="700" b="1" spc="-25" dirty="0">
                          <a:solidFill>
                            <a:srgbClr val="014467"/>
                          </a:solidFill>
                          <a:latin typeface="Cambria"/>
                          <a:cs typeface="Cambria"/>
                        </a:rPr>
                        <a:t>3.5</a:t>
                      </a:r>
                      <a:endParaRPr sz="700">
                        <a:latin typeface="Cambria"/>
                        <a:cs typeface="Cambria"/>
                      </a:endParaRPr>
                    </a:p>
                  </a:txBody>
                  <a:tcPr marL="0" marR="0" marT="26670" marB="0">
                    <a:lnT w="6350">
                      <a:solidFill>
                        <a:srgbClr val="D6DBDF"/>
                      </a:solidFill>
                      <a:prstDash val="solid"/>
                    </a:lnT>
                    <a:lnB w="6350">
                      <a:solidFill>
                        <a:srgbClr val="D6DBDF"/>
                      </a:solidFill>
                      <a:prstDash val="solid"/>
                    </a:lnB>
                  </a:tcPr>
                </a:tc>
                <a:tc>
                  <a:txBody>
                    <a:bodyPr/>
                    <a:lstStyle/>
                    <a:p>
                      <a:pPr marR="5080" algn="ctr">
                        <a:lnSpc>
                          <a:spcPct val="100000"/>
                        </a:lnSpc>
                        <a:spcBef>
                          <a:spcPts val="210"/>
                        </a:spcBef>
                      </a:pPr>
                      <a:r>
                        <a:rPr sz="700" b="1" spc="-25" dirty="0">
                          <a:solidFill>
                            <a:srgbClr val="00A86E"/>
                          </a:solidFill>
                          <a:latin typeface="Cambria"/>
                          <a:cs typeface="Cambria"/>
                        </a:rPr>
                        <a:t>3.5</a:t>
                      </a:r>
                      <a:endParaRPr sz="700">
                        <a:latin typeface="Cambria"/>
                        <a:cs typeface="Cambria"/>
                      </a:endParaRPr>
                    </a:p>
                  </a:txBody>
                  <a:tcPr marL="0" marR="0" marT="26670" marB="0">
                    <a:lnT w="6350">
                      <a:solidFill>
                        <a:srgbClr val="D6DBDF"/>
                      </a:solidFill>
                      <a:prstDash val="solid"/>
                    </a:lnT>
                    <a:lnB w="6350">
                      <a:solidFill>
                        <a:srgbClr val="D6DBDF"/>
                      </a:solidFill>
                      <a:prstDash val="solid"/>
                    </a:lnB>
                  </a:tcPr>
                </a:tc>
                <a:tc>
                  <a:txBody>
                    <a:bodyPr/>
                    <a:lstStyle/>
                    <a:p>
                      <a:pPr algn="ctr">
                        <a:lnSpc>
                          <a:spcPct val="100000"/>
                        </a:lnSpc>
                        <a:spcBef>
                          <a:spcPts val="210"/>
                        </a:spcBef>
                      </a:pPr>
                      <a:r>
                        <a:rPr sz="700" b="1" spc="-25" dirty="0">
                          <a:solidFill>
                            <a:srgbClr val="00A86E"/>
                          </a:solidFill>
                          <a:latin typeface="Cambria"/>
                          <a:cs typeface="Cambria"/>
                        </a:rPr>
                        <a:t>3.5</a:t>
                      </a:r>
                      <a:endParaRPr sz="700">
                        <a:latin typeface="Cambria"/>
                        <a:cs typeface="Cambria"/>
                      </a:endParaRPr>
                    </a:p>
                  </a:txBody>
                  <a:tcPr marL="0" marR="0" marT="26670" marB="0">
                    <a:lnT w="6350">
                      <a:solidFill>
                        <a:srgbClr val="D6DBDF"/>
                      </a:solidFill>
                      <a:prstDash val="solid"/>
                    </a:lnT>
                    <a:lnB w="6350">
                      <a:solidFill>
                        <a:srgbClr val="D6DBDF"/>
                      </a:solidFill>
                      <a:prstDash val="solid"/>
                    </a:lnB>
                  </a:tcPr>
                </a:tc>
                <a:tc>
                  <a:txBody>
                    <a:bodyPr/>
                    <a:lstStyle/>
                    <a:p>
                      <a:pPr marR="7620" algn="ctr">
                        <a:lnSpc>
                          <a:spcPct val="100000"/>
                        </a:lnSpc>
                        <a:spcBef>
                          <a:spcPts val="210"/>
                        </a:spcBef>
                      </a:pPr>
                      <a:r>
                        <a:rPr sz="700" b="1" spc="-25" dirty="0">
                          <a:solidFill>
                            <a:srgbClr val="00A86E"/>
                          </a:solidFill>
                          <a:latin typeface="Cambria"/>
                          <a:cs typeface="Cambria"/>
                        </a:rPr>
                        <a:t>1.5</a:t>
                      </a:r>
                      <a:endParaRPr sz="700">
                        <a:latin typeface="Cambria"/>
                        <a:cs typeface="Cambria"/>
                      </a:endParaRPr>
                    </a:p>
                  </a:txBody>
                  <a:tcPr marL="0" marR="0" marT="26670" marB="0">
                    <a:lnT w="6350">
                      <a:solidFill>
                        <a:srgbClr val="D6DBDF"/>
                      </a:solidFill>
                      <a:prstDash val="solid"/>
                    </a:lnT>
                    <a:lnB w="6350">
                      <a:solidFill>
                        <a:srgbClr val="D6DBDF"/>
                      </a:solidFill>
                      <a:prstDash val="solid"/>
                    </a:lnB>
                  </a:tcPr>
                </a:tc>
                <a:extLst>
                  <a:ext uri="{0D108BD9-81ED-4DB2-BD59-A6C34878D82A}">
                    <a16:rowId xmlns:a16="http://schemas.microsoft.com/office/drawing/2014/main" val="10013"/>
                  </a:ext>
                </a:extLst>
              </a:tr>
            </a:tbl>
          </a:graphicData>
        </a:graphic>
      </p:graphicFrame>
      <p:sp>
        <p:nvSpPr>
          <p:cNvPr id="42" name="object 42"/>
          <p:cNvSpPr txBox="1"/>
          <p:nvPr/>
        </p:nvSpPr>
        <p:spPr>
          <a:xfrm>
            <a:off x="324034" y="5063768"/>
            <a:ext cx="3208655" cy="1849120"/>
          </a:xfrm>
          <a:prstGeom prst="rect">
            <a:avLst/>
          </a:prstGeom>
        </p:spPr>
        <p:txBody>
          <a:bodyPr vert="horz" wrap="square" lIns="0" tIns="10795" rIns="0" bIns="0" rtlCol="0">
            <a:spAutoFit/>
          </a:bodyPr>
          <a:lstStyle/>
          <a:p>
            <a:pPr marL="12700" marR="5080">
              <a:lnSpc>
                <a:spcPct val="101000"/>
              </a:lnSpc>
              <a:spcBef>
                <a:spcPts val="85"/>
              </a:spcBef>
            </a:pPr>
            <a:r>
              <a:rPr sz="3950" spc="-10" dirty="0">
                <a:solidFill>
                  <a:srgbClr val="00AF50"/>
                </a:solidFill>
                <a:latin typeface="Cambria"/>
                <a:cs typeface="Cambria"/>
              </a:rPr>
              <a:t>INNOVATING </a:t>
            </a:r>
            <a:r>
              <a:rPr sz="3950" dirty="0">
                <a:solidFill>
                  <a:srgbClr val="00AF50"/>
                </a:solidFill>
                <a:latin typeface="Cambria"/>
                <a:cs typeface="Cambria"/>
              </a:rPr>
              <a:t>FOR</a:t>
            </a:r>
            <a:r>
              <a:rPr sz="3950" spc="60" dirty="0">
                <a:solidFill>
                  <a:srgbClr val="00AF50"/>
                </a:solidFill>
                <a:latin typeface="Cambria"/>
                <a:cs typeface="Cambria"/>
              </a:rPr>
              <a:t> </a:t>
            </a:r>
            <a:r>
              <a:rPr sz="3950" spc="-10" dirty="0">
                <a:solidFill>
                  <a:srgbClr val="00AF50"/>
                </a:solidFill>
                <a:latin typeface="Cambria"/>
                <a:cs typeface="Cambria"/>
              </a:rPr>
              <a:t>GREENER TOMORROW</a:t>
            </a:r>
            <a:endParaRPr sz="3950">
              <a:latin typeface="Cambria"/>
              <a:cs typeface="Cambria"/>
            </a:endParaRPr>
          </a:p>
        </p:txBody>
      </p:sp>
      <p:pic>
        <p:nvPicPr>
          <p:cNvPr id="43" name="object 43"/>
          <p:cNvPicPr/>
          <p:nvPr/>
        </p:nvPicPr>
        <p:blipFill>
          <a:blip r:embed="rId6" cstate="print"/>
          <a:stretch>
            <a:fillRect/>
          </a:stretch>
        </p:blipFill>
        <p:spPr>
          <a:xfrm>
            <a:off x="9128759" y="330708"/>
            <a:ext cx="909827" cy="4033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330708"/>
            <a:ext cx="10055860" cy="4415155"/>
          </a:xfrm>
          <a:custGeom>
            <a:avLst/>
            <a:gdLst/>
            <a:ahLst/>
            <a:cxnLst/>
            <a:rect l="l" t="t" r="r" b="b"/>
            <a:pathLst>
              <a:path w="10055860" h="4415155">
                <a:moveTo>
                  <a:pt x="10055352" y="4415027"/>
                </a:moveTo>
                <a:lnTo>
                  <a:pt x="0" y="4415027"/>
                </a:lnTo>
                <a:lnTo>
                  <a:pt x="0" y="0"/>
                </a:lnTo>
                <a:lnTo>
                  <a:pt x="10055352" y="0"/>
                </a:lnTo>
                <a:lnTo>
                  <a:pt x="10055352" y="4415027"/>
                </a:lnTo>
                <a:close/>
              </a:path>
            </a:pathLst>
          </a:custGeom>
          <a:solidFill>
            <a:srgbClr val="052162"/>
          </a:solidFill>
        </p:spPr>
        <p:txBody>
          <a:bodyPr wrap="square" lIns="0" tIns="0" rIns="0" bIns="0" rtlCol="0"/>
          <a:lstStyle/>
          <a:p>
            <a:endParaRPr/>
          </a:p>
        </p:txBody>
      </p:sp>
      <p:grpSp>
        <p:nvGrpSpPr>
          <p:cNvPr id="3" name="object 3"/>
          <p:cNvGrpSpPr/>
          <p:nvPr/>
        </p:nvGrpSpPr>
        <p:grpSpPr>
          <a:xfrm>
            <a:off x="0" y="3125724"/>
            <a:ext cx="10058400" cy="2417445"/>
            <a:chOff x="0" y="3125724"/>
            <a:chExt cx="10058400" cy="2417445"/>
          </a:xfrm>
        </p:grpSpPr>
        <p:pic>
          <p:nvPicPr>
            <p:cNvPr id="4" name="object 4"/>
            <p:cNvPicPr/>
            <p:nvPr/>
          </p:nvPicPr>
          <p:blipFill>
            <a:blip r:embed="rId2" cstate="print"/>
            <a:stretch>
              <a:fillRect/>
            </a:stretch>
          </p:blipFill>
          <p:spPr>
            <a:xfrm>
              <a:off x="0" y="4741164"/>
              <a:ext cx="10058400" cy="801623"/>
            </a:xfrm>
            <a:prstGeom prst="rect">
              <a:avLst/>
            </a:prstGeom>
          </p:spPr>
        </p:pic>
        <p:sp>
          <p:nvSpPr>
            <p:cNvPr id="5" name="object 5"/>
            <p:cNvSpPr/>
            <p:nvPr/>
          </p:nvSpPr>
          <p:spPr>
            <a:xfrm>
              <a:off x="431291" y="3125724"/>
              <a:ext cx="1287780" cy="1969135"/>
            </a:xfrm>
            <a:custGeom>
              <a:avLst/>
              <a:gdLst/>
              <a:ahLst/>
              <a:cxnLst/>
              <a:rect l="l" t="t" r="r" b="b"/>
              <a:pathLst>
                <a:path w="1287780" h="1969135">
                  <a:moveTo>
                    <a:pt x="1287779" y="1969008"/>
                  </a:moveTo>
                  <a:lnTo>
                    <a:pt x="0" y="1969008"/>
                  </a:lnTo>
                  <a:lnTo>
                    <a:pt x="0" y="0"/>
                  </a:lnTo>
                  <a:lnTo>
                    <a:pt x="1287779" y="0"/>
                  </a:lnTo>
                  <a:lnTo>
                    <a:pt x="1287779" y="1969008"/>
                  </a:lnTo>
                  <a:close/>
                </a:path>
              </a:pathLst>
            </a:custGeom>
            <a:solidFill>
              <a:srgbClr val="FFFFFF"/>
            </a:solidFill>
          </p:spPr>
          <p:txBody>
            <a:bodyPr wrap="square" lIns="0" tIns="0" rIns="0" bIns="0" rtlCol="0"/>
            <a:lstStyle/>
            <a:p>
              <a:endParaRPr/>
            </a:p>
          </p:txBody>
        </p:sp>
        <p:sp>
          <p:nvSpPr>
            <p:cNvPr id="6" name="object 6"/>
            <p:cNvSpPr/>
            <p:nvPr/>
          </p:nvSpPr>
          <p:spPr>
            <a:xfrm>
              <a:off x="507491" y="3811524"/>
              <a:ext cx="1135380" cy="634365"/>
            </a:xfrm>
            <a:custGeom>
              <a:avLst/>
              <a:gdLst/>
              <a:ahLst/>
              <a:cxnLst/>
              <a:rect l="l" t="t" r="r" b="b"/>
              <a:pathLst>
                <a:path w="1135380" h="634364">
                  <a:moveTo>
                    <a:pt x="0" y="0"/>
                  </a:moveTo>
                  <a:lnTo>
                    <a:pt x="1135379" y="0"/>
                  </a:lnTo>
                </a:path>
                <a:path w="1135380" h="634364">
                  <a:moveTo>
                    <a:pt x="0" y="633983"/>
                  </a:moveTo>
                  <a:lnTo>
                    <a:pt x="1135379" y="633983"/>
                  </a:lnTo>
                </a:path>
              </a:pathLst>
            </a:custGeom>
            <a:ln w="4762">
              <a:solidFill>
                <a:srgbClr val="ACB8BF"/>
              </a:solidFill>
            </a:ln>
          </p:spPr>
          <p:txBody>
            <a:bodyPr wrap="square" lIns="0" tIns="0" rIns="0" bIns="0" rtlCol="0"/>
            <a:lstStyle/>
            <a:p>
              <a:endParaRPr/>
            </a:p>
          </p:txBody>
        </p:sp>
      </p:grpSp>
      <p:sp>
        <p:nvSpPr>
          <p:cNvPr id="7" name="object 7"/>
          <p:cNvSpPr txBox="1"/>
          <p:nvPr/>
        </p:nvSpPr>
        <p:spPr>
          <a:xfrm>
            <a:off x="496307" y="3118431"/>
            <a:ext cx="1182370" cy="437515"/>
          </a:xfrm>
          <a:prstGeom prst="rect">
            <a:avLst/>
          </a:prstGeom>
        </p:spPr>
        <p:txBody>
          <a:bodyPr vert="horz" wrap="square" lIns="0" tIns="109855" rIns="0" bIns="0" rtlCol="0">
            <a:spAutoFit/>
          </a:bodyPr>
          <a:lstStyle/>
          <a:p>
            <a:pPr marL="12700">
              <a:lnSpc>
                <a:spcPct val="100000"/>
              </a:lnSpc>
              <a:spcBef>
                <a:spcPts val="865"/>
              </a:spcBef>
            </a:pPr>
            <a:r>
              <a:rPr sz="1050" b="1" spc="-35" dirty="0">
                <a:solidFill>
                  <a:srgbClr val="0095DB"/>
                </a:solidFill>
                <a:latin typeface="Cambria"/>
                <a:cs typeface="Cambria"/>
              </a:rPr>
              <a:t>3.85</a:t>
            </a:r>
            <a:r>
              <a:rPr sz="1050" b="1" spc="-105" dirty="0">
                <a:solidFill>
                  <a:srgbClr val="0095DB"/>
                </a:solidFill>
                <a:latin typeface="Cambria"/>
                <a:cs typeface="Cambria"/>
              </a:rPr>
              <a:t> </a:t>
            </a:r>
            <a:r>
              <a:rPr sz="1050" b="1" spc="-30" dirty="0">
                <a:solidFill>
                  <a:srgbClr val="0095DB"/>
                </a:solidFill>
                <a:latin typeface="Cambria"/>
                <a:cs typeface="Cambria"/>
              </a:rPr>
              <a:t>to</a:t>
            </a:r>
            <a:r>
              <a:rPr sz="1050" b="1" spc="-85" dirty="0">
                <a:solidFill>
                  <a:srgbClr val="0095DB"/>
                </a:solidFill>
                <a:latin typeface="Cambria"/>
                <a:cs typeface="Cambria"/>
              </a:rPr>
              <a:t> </a:t>
            </a:r>
            <a:r>
              <a:rPr sz="1050" b="1" spc="-35" dirty="0">
                <a:solidFill>
                  <a:srgbClr val="0095DB"/>
                </a:solidFill>
                <a:latin typeface="Cambria"/>
                <a:cs typeface="Cambria"/>
              </a:rPr>
              <a:t>3.76</a:t>
            </a:r>
            <a:r>
              <a:rPr sz="1050" b="1" spc="-90" dirty="0">
                <a:solidFill>
                  <a:srgbClr val="0095DB"/>
                </a:solidFill>
                <a:latin typeface="Cambria"/>
                <a:cs typeface="Cambria"/>
              </a:rPr>
              <a:t> </a:t>
            </a:r>
            <a:r>
              <a:rPr sz="1050" b="1" spc="-20" dirty="0">
                <a:solidFill>
                  <a:srgbClr val="0095DB"/>
                </a:solidFill>
                <a:latin typeface="Cambria"/>
                <a:cs typeface="Cambria"/>
              </a:rPr>
              <a:t>T/</a:t>
            </a:r>
            <a:r>
              <a:rPr sz="1050" b="1" spc="-105" dirty="0">
                <a:solidFill>
                  <a:srgbClr val="0095DB"/>
                </a:solidFill>
                <a:latin typeface="Cambria"/>
                <a:cs typeface="Cambria"/>
              </a:rPr>
              <a:t> </a:t>
            </a:r>
            <a:r>
              <a:rPr sz="1050" b="1" spc="-25" dirty="0">
                <a:solidFill>
                  <a:srgbClr val="0095DB"/>
                </a:solidFill>
                <a:latin typeface="Cambria"/>
                <a:cs typeface="Cambria"/>
              </a:rPr>
              <a:t>MWh</a:t>
            </a:r>
            <a:endParaRPr sz="1050">
              <a:latin typeface="Cambria"/>
              <a:cs typeface="Cambria"/>
            </a:endParaRPr>
          </a:p>
          <a:p>
            <a:pPr marL="12700">
              <a:lnSpc>
                <a:spcPct val="100000"/>
              </a:lnSpc>
              <a:spcBef>
                <a:spcPts val="484"/>
              </a:spcBef>
            </a:pPr>
            <a:r>
              <a:rPr sz="600" b="1" spc="-10" dirty="0">
                <a:solidFill>
                  <a:srgbClr val="231F1F"/>
                </a:solidFill>
                <a:latin typeface="Arial"/>
                <a:cs typeface="Arial"/>
              </a:rPr>
              <a:t>SSC</a:t>
            </a:r>
            <a:r>
              <a:rPr sz="600" b="1" spc="-60" dirty="0">
                <a:solidFill>
                  <a:srgbClr val="231F1F"/>
                </a:solidFill>
                <a:latin typeface="Arial"/>
                <a:cs typeface="Arial"/>
              </a:rPr>
              <a:t> </a:t>
            </a:r>
            <a:r>
              <a:rPr sz="600" b="1" spc="-10" dirty="0">
                <a:solidFill>
                  <a:srgbClr val="231F1F"/>
                </a:solidFill>
                <a:latin typeface="Arial"/>
                <a:cs typeface="Arial"/>
              </a:rPr>
              <a:t>reduction</a:t>
            </a:r>
            <a:endParaRPr sz="600">
              <a:latin typeface="Arial"/>
              <a:cs typeface="Arial"/>
            </a:endParaRPr>
          </a:p>
        </p:txBody>
      </p:sp>
      <p:sp>
        <p:nvSpPr>
          <p:cNvPr id="8" name="object 8"/>
          <p:cNvSpPr txBox="1"/>
          <p:nvPr/>
        </p:nvSpPr>
        <p:spPr>
          <a:xfrm>
            <a:off x="496307" y="3789189"/>
            <a:ext cx="1180465" cy="400685"/>
          </a:xfrm>
          <a:prstGeom prst="rect">
            <a:avLst/>
          </a:prstGeom>
        </p:spPr>
        <p:txBody>
          <a:bodyPr vert="horz" wrap="square" lIns="0" tIns="86995" rIns="0" bIns="0" rtlCol="0">
            <a:spAutoFit/>
          </a:bodyPr>
          <a:lstStyle/>
          <a:p>
            <a:pPr marL="12700">
              <a:lnSpc>
                <a:spcPct val="100000"/>
              </a:lnSpc>
              <a:spcBef>
                <a:spcPts val="685"/>
              </a:spcBef>
            </a:pPr>
            <a:r>
              <a:rPr sz="1050" b="1" spc="-20" dirty="0">
                <a:solidFill>
                  <a:srgbClr val="0095DB"/>
                </a:solidFill>
                <a:latin typeface="Arial"/>
                <a:cs typeface="Arial"/>
              </a:rPr>
              <a:t>105</a:t>
            </a:r>
            <a:r>
              <a:rPr sz="1050" b="1" spc="-45" dirty="0">
                <a:solidFill>
                  <a:srgbClr val="0095DB"/>
                </a:solidFill>
                <a:latin typeface="Arial"/>
                <a:cs typeface="Arial"/>
              </a:rPr>
              <a:t> </a:t>
            </a:r>
            <a:r>
              <a:rPr sz="1050" b="1" dirty="0">
                <a:solidFill>
                  <a:srgbClr val="0095DB"/>
                </a:solidFill>
                <a:latin typeface="Arial"/>
                <a:cs typeface="Arial"/>
              </a:rPr>
              <a:t>MW</a:t>
            </a:r>
            <a:r>
              <a:rPr sz="1050" b="1" spc="-65" dirty="0">
                <a:solidFill>
                  <a:srgbClr val="0095DB"/>
                </a:solidFill>
                <a:latin typeface="Arial"/>
                <a:cs typeface="Arial"/>
              </a:rPr>
              <a:t> </a:t>
            </a:r>
            <a:r>
              <a:rPr sz="1050" b="1" spc="-20" dirty="0">
                <a:solidFill>
                  <a:srgbClr val="0095DB"/>
                </a:solidFill>
                <a:latin typeface="Arial"/>
                <a:cs typeface="Arial"/>
              </a:rPr>
              <a:t>to</a:t>
            </a:r>
            <a:r>
              <a:rPr sz="1050" b="1" spc="-60" dirty="0">
                <a:solidFill>
                  <a:srgbClr val="0095DB"/>
                </a:solidFill>
                <a:latin typeface="Arial"/>
                <a:cs typeface="Arial"/>
              </a:rPr>
              <a:t> </a:t>
            </a:r>
            <a:r>
              <a:rPr sz="1050" b="1" spc="-20" dirty="0">
                <a:solidFill>
                  <a:srgbClr val="0095DB"/>
                </a:solidFill>
                <a:latin typeface="Arial"/>
                <a:cs typeface="Arial"/>
              </a:rPr>
              <a:t>115</a:t>
            </a:r>
            <a:r>
              <a:rPr sz="1050" b="1" spc="-40" dirty="0">
                <a:solidFill>
                  <a:srgbClr val="0095DB"/>
                </a:solidFill>
                <a:latin typeface="Arial"/>
                <a:cs typeface="Arial"/>
              </a:rPr>
              <a:t> </a:t>
            </a:r>
            <a:r>
              <a:rPr sz="1050" b="1" spc="-25" dirty="0">
                <a:solidFill>
                  <a:srgbClr val="0095DB"/>
                </a:solidFill>
                <a:latin typeface="Arial"/>
                <a:cs typeface="Arial"/>
              </a:rPr>
              <a:t>MW</a:t>
            </a:r>
            <a:endParaRPr sz="1050">
              <a:latin typeface="Arial"/>
              <a:cs typeface="Arial"/>
            </a:endParaRPr>
          </a:p>
          <a:p>
            <a:pPr marL="12700">
              <a:lnSpc>
                <a:spcPct val="100000"/>
              </a:lnSpc>
              <a:spcBef>
                <a:spcPts val="375"/>
              </a:spcBef>
            </a:pPr>
            <a:r>
              <a:rPr sz="600" b="1" dirty="0">
                <a:solidFill>
                  <a:srgbClr val="231F1F"/>
                </a:solidFill>
                <a:latin typeface="Arial"/>
                <a:cs typeface="Arial"/>
              </a:rPr>
              <a:t>MW</a:t>
            </a:r>
            <a:r>
              <a:rPr sz="600" b="1" spc="-60" dirty="0">
                <a:solidFill>
                  <a:srgbClr val="231F1F"/>
                </a:solidFill>
                <a:latin typeface="Arial"/>
                <a:cs typeface="Arial"/>
              </a:rPr>
              <a:t> </a:t>
            </a:r>
            <a:r>
              <a:rPr sz="600" b="1" spc="-10" dirty="0">
                <a:solidFill>
                  <a:srgbClr val="231F1F"/>
                </a:solidFill>
                <a:latin typeface="Arial"/>
                <a:cs typeface="Arial"/>
              </a:rPr>
              <a:t>Optimization</a:t>
            </a:r>
            <a:endParaRPr sz="600">
              <a:latin typeface="Arial"/>
              <a:cs typeface="Arial"/>
            </a:endParaRPr>
          </a:p>
        </p:txBody>
      </p:sp>
      <p:sp>
        <p:nvSpPr>
          <p:cNvPr id="9" name="object 9"/>
          <p:cNvSpPr txBox="1"/>
          <p:nvPr/>
        </p:nvSpPr>
        <p:spPr>
          <a:xfrm>
            <a:off x="503941" y="4495258"/>
            <a:ext cx="1231265" cy="168275"/>
          </a:xfrm>
          <a:prstGeom prst="rect">
            <a:avLst/>
          </a:prstGeom>
        </p:spPr>
        <p:txBody>
          <a:bodyPr vert="horz" wrap="square" lIns="0" tIns="17145" rIns="0" bIns="0" rtlCol="0">
            <a:spAutoFit/>
          </a:bodyPr>
          <a:lstStyle/>
          <a:p>
            <a:pPr marL="12700">
              <a:lnSpc>
                <a:spcPct val="100000"/>
              </a:lnSpc>
              <a:spcBef>
                <a:spcPts val="135"/>
              </a:spcBef>
            </a:pPr>
            <a:r>
              <a:rPr sz="900" b="1" spc="-25" dirty="0">
                <a:solidFill>
                  <a:srgbClr val="00A86E"/>
                </a:solidFill>
                <a:latin typeface="Cambria"/>
                <a:cs typeface="Cambria"/>
              </a:rPr>
              <a:t>Reduction</a:t>
            </a:r>
            <a:r>
              <a:rPr sz="900" b="1" spc="-70" dirty="0">
                <a:solidFill>
                  <a:srgbClr val="00A86E"/>
                </a:solidFill>
                <a:latin typeface="Cambria"/>
                <a:cs typeface="Cambria"/>
              </a:rPr>
              <a:t> </a:t>
            </a:r>
            <a:r>
              <a:rPr sz="900" b="1" spc="-10" dirty="0">
                <a:solidFill>
                  <a:srgbClr val="00A86E"/>
                </a:solidFill>
                <a:latin typeface="Cambria"/>
                <a:cs typeface="Cambria"/>
              </a:rPr>
              <a:t>in</a:t>
            </a:r>
            <a:r>
              <a:rPr sz="900" b="1" spc="-35" dirty="0">
                <a:solidFill>
                  <a:srgbClr val="00A86E"/>
                </a:solidFill>
                <a:latin typeface="Cambria"/>
                <a:cs typeface="Cambria"/>
              </a:rPr>
              <a:t> </a:t>
            </a:r>
            <a:r>
              <a:rPr sz="900" b="1" spc="-25" dirty="0">
                <a:solidFill>
                  <a:srgbClr val="00A86E"/>
                </a:solidFill>
                <a:latin typeface="Cambria"/>
                <a:cs typeface="Cambria"/>
              </a:rPr>
              <a:t>4,553</a:t>
            </a:r>
            <a:r>
              <a:rPr sz="900" b="1" spc="-80" dirty="0">
                <a:solidFill>
                  <a:srgbClr val="00A86E"/>
                </a:solidFill>
                <a:latin typeface="Cambria"/>
                <a:cs typeface="Cambria"/>
              </a:rPr>
              <a:t> </a:t>
            </a:r>
            <a:r>
              <a:rPr sz="900" b="1" spc="-20" dirty="0">
                <a:solidFill>
                  <a:srgbClr val="00A86E"/>
                </a:solidFill>
                <a:latin typeface="Cambria"/>
                <a:cs typeface="Cambria"/>
              </a:rPr>
              <a:t>tCO2</a:t>
            </a:r>
            <a:endParaRPr sz="900">
              <a:latin typeface="Cambria"/>
              <a:cs typeface="Cambria"/>
            </a:endParaRPr>
          </a:p>
        </p:txBody>
      </p:sp>
      <p:sp>
        <p:nvSpPr>
          <p:cNvPr id="10" name="object 10"/>
          <p:cNvSpPr txBox="1"/>
          <p:nvPr/>
        </p:nvSpPr>
        <p:spPr>
          <a:xfrm>
            <a:off x="503941" y="4638588"/>
            <a:ext cx="533400" cy="168275"/>
          </a:xfrm>
          <a:prstGeom prst="rect">
            <a:avLst/>
          </a:prstGeom>
        </p:spPr>
        <p:txBody>
          <a:bodyPr vert="horz" wrap="square" lIns="0" tIns="17145" rIns="0" bIns="0" rtlCol="0">
            <a:spAutoFit/>
          </a:bodyPr>
          <a:lstStyle/>
          <a:p>
            <a:pPr marL="12700">
              <a:lnSpc>
                <a:spcPct val="100000"/>
              </a:lnSpc>
              <a:spcBef>
                <a:spcPts val="135"/>
              </a:spcBef>
            </a:pPr>
            <a:r>
              <a:rPr sz="900" b="1" spc="-10" dirty="0">
                <a:solidFill>
                  <a:srgbClr val="00A86E"/>
                </a:solidFill>
                <a:latin typeface="Cambria"/>
                <a:cs typeface="Cambria"/>
              </a:rPr>
              <a:t>emissions</a:t>
            </a:r>
            <a:endParaRPr sz="900">
              <a:latin typeface="Cambria"/>
              <a:cs typeface="Cambria"/>
            </a:endParaRPr>
          </a:p>
        </p:txBody>
      </p:sp>
      <p:grpSp>
        <p:nvGrpSpPr>
          <p:cNvPr id="11" name="object 11"/>
          <p:cNvGrpSpPr/>
          <p:nvPr/>
        </p:nvGrpSpPr>
        <p:grpSpPr>
          <a:xfrm>
            <a:off x="1869948" y="3125724"/>
            <a:ext cx="1287780" cy="1969135"/>
            <a:chOff x="1869948" y="3125724"/>
            <a:chExt cx="1287780" cy="1969135"/>
          </a:xfrm>
        </p:grpSpPr>
        <p:sp>
          <p:nvSpPr>
            <p:cNvPr id="12" name="object 12"/>
            <p:cNvSpPr/>
            <p:nvPr/>
          </p:nvSpPr>
          <p:spPr>
            <a:xfrm>
              <a:off x="1869948" y="3125724"/>
              <a:ext cx="1287780" cy="1969135"/>
            </a:xfrm>
            <a:custGeom>
              <a:avLst/>
              <a:gdLst/>
              <a:ahLst/>
              <a:cxnLst/>
              <a:rect l="l" t="t" r="r" b="b"/>
              <a:pathLst>
                <a:path w="1287780" h="1969135">
                  <a:moveTo>
                    <a:pt x="1287779" y="1969008"/>
                  </a:moveTo>
                  <a:lnTo>
                    <a:pt x="0" y="1969008"/>
                  </a:lnTo>
                  <a:lnTo>
                    <a:pt x="0" y="0"/>
                  </a:lnTo>
                  <a:lnTo>
                    <a:pt x="1287779" y="0"/>
                  </a:lnTo>
                  <a:lnTo>
                    <a:pt x="1287779" y="1969008"/>
                  </a:lnTo>
                  <a:close/>
                </a:path>
              </a:pathLst>
            </a:custGeom>
            <a:solidFill>
              <a:srgbClr val="FFFFFF"/>
            </a:solidFill>
          </p:spPr>
          <p:txBody>
            <a:bodyPr wrap="square" lIns="0" tIns="0" rIns="0" bIns="0" rtlCol="0"/>
            <a:lstStyle/>
            <a:p>
              <a:endParaRPr/>
            </a:p>
          </p:txBody>
        </p:sp>
        <p:sp>
          <p:nvSpPr>
            <p:cNvPr id="13" name="object 13"/>
            <p:cNvSpPr/>
            <p:nvPr/>
          </p:nvSpPr>
          <p:spPr>
            <a:xfrm>
              <a:off x="1946148" y="3811524"/>
              <a:ext cx="1137285" cy="634365"/>
            </a:xfrm>
            <a:custGeom>
              <a:avLst/>
              <a:gdLst/>
              <a:ahLst/>
              <a:cxnLst/>
              <a:rect l="l" t="t" r="r" b="b"/>
              <a:pathLst>
                <a:path w="1137285" h="634364">
                  <a:moveTo>
                    <a:pt x="0" y="0"/>
                  </a:moveTo>
                  <a:lnTo>
                    <a:pt x="1136903" y="0"/>
                  </a:lnTo>
                </a:path>
                <a:path w="1137285" h="634364">
                  <a:moveTo>
                    <a:pt x="0" y="633983"/>
                  </a:moveTo>
                  <a:lnTo>
                    <a:pt x="1136903" y="633983"/>
                  </a:lnTo>
                </a:path>
              </a:pathLst>
            </a:custGeom>
            <a:ln w="4762">
              <a:solidFill>
                <a:srgbClr val="ACB8BF"/>
              </a:solidFill>
            </a:ln>
          </p:spPr>
          <p:txBody>
            <a:bodyPr wrap="square" lIns="0" tIns="0" rIns="0" bIns="0" rtlCol="0"/>
            <a:lstStyle/>
            <a:p>
              <a:endParaRPr/>
            </a:p>
          </p:txBody>
        </p:sp>
      </p:grpSp>
      <p:sp>
        <p:nvSpPr>
          <p:cNvPr id="14" name="object 14"/>
          <p:cNvSpPr txBox="1"/>
          <p:nvPr/>
        </p:nvSpPr>
        <p:spPr>
          <a:xfrm>
            <a:off x="1934946" y="3156675"/>
            <a:ext cx="1134745" cy="400685"/>
          </a:xfrm>
          <a:prstGeom prst="rect">
            <a:avLst/>
          </a:prstGeom>
        </p:spPr>
        <p:txBody>
          <a:bodyPr vert="horz" wrap="square" lIns="0" tIns="86995" rIns="0" bIns="0" rtlCol="0">
            <a:spAutoFit/>
          </a:bodyPr>
          <a:lstStyle/>
          <a:p>
            <a:pPr marL="12700">
              <a:lnSpc>
                <a:spcPct val="100000"/>
              </a:lnSpc>
              <a:spcBef>
                <a:spcPts val="685"/>
              </a:spcBef>
            </a:pPr>
            <a:r>
              <a:rPr sz="1050" b="1" spc="-40" dirty="0">
                <a:solidFill>
                  <a:srgbClr val="0095DB"/>
                </a:solidFill>
                <a:latin typeface="Cambria"/>
                <a:cs typeface="Cambria"/>
              </a:rPr>
              <a:t>13.10%</a:t>
            </a:r>
            <a:r>
              <a:rPr sz="1050" b="1" spc="-105" dirty="0">
                <a:solidFill>
                  <a:srgbClr val="0095DB"/>
                </a:solidFill>
                <a:latin typeface="Cambria"/>
                <a:cs typeface="Cambria"/>
              </a:rPr>
              <a:t> </a:t>
            </a:r>
            <a:r>
              <a:rPr sz="1050" b="1" spc="-25" dirty="0">
                <a:solidFill>
                  <a:srgbClr val="0095DB"/>
                </a:solidFill>
                <a:latin typeface="Cambria"/>
                <a:cs typeface="Cambria"/>
              </a:rPr>
              <a:t>to</a:t>
            </a:r>
            <a:r>
              <a:rPr sz="1050" b="1" spc="-75" dirty="0">
                <a:solidFill>
                  <a:srgbClr val="0095DB"/>
                </a:solidFill>
                <a:latin typeface="Cambria"/>
                <a:cs typeface="Cambria"/>
              </a:rPr>
              <a:t> </a:t>
            </a:r>
            <a:r>
              <a:rPr sz="1050" b="1" spc="-40" dirty="0">
                <a:solidFill>
                  <a:srgbClr val="0095DB"/>
                </a:solidFill>
                <a:latin typeface="Cambria"/>
                <a:cs typeface="Cambria"/>
              </a:rPr>
              <a:t>12..60</a:t>
            </a:r>
            <a:r>
              <a:rPr sz="1050" b="1" spc="-95" dirty="0">
                <a:solidFill>
                  <a:srgbClr val="0095DB"/>
                </a:solidFill>
                <a:latin typeface="Cambria"/>
                <a:cs typeface="Cambria"/>
              </a:rPr>
              <a:t> </a:t>
            </a:r>
            <a:r>
              <a:rPr sz="1050" b="1" spc="-50" dirty="0">
                <a:solidFill>
                  <a:srgbClr val="0095DB"/>
                </a:solidFill>
                <a:latin typeface="Cambria"/>
                <a:cs typeface="Cambria"/>
              </a:rPr>
              <a:t>%</a:t>
            </a:r>
            <a:endParaRPr sz="1050">
              <a:latin typeface="Cambria"/>
              <a:cs typeface="Cambria"/>
            </a:endParaRPr>
          </a:p>
          <a:p>
            <a:pPr marL="12700">
              <a:lnSpc>
                <a:spcPct val="100000"/>
              </a:lnSpc>
              <a:spcBef>
                <a:spcPts val="380"/>
              </a:spcBef>
            </a:pPr>
            <a:r>
              <a:rPr sz="600" b="1" spc="-20" dirty="0">
                <a:solidFill>
                  <a:srgbClr val="231F1F"/>
                </a:solidFill>
                <a:latin typeface="Arial"/>
                <a:cs typeface="Arial"/>
              </a:rPr>
              <a:t>APC</a:t>
            </a:r>
            <a:r>
              <a:rPr sz="600" b="1" spc="-35" dirty="0">
                <a:solidFill>
                  <a:srgbClr val="231F1F"/>
                </a:solidFill>
                <a:latin typeface="Arial"/>
                <a:cs typeface="Arial"/>
              </a:rPr>
              <a:t> </a:t>
            </a:r>
            <a:r>
              <a:rPr sz="600" b="1" spc="-10" dirty="0">
                <a:solidFill>
                  <a:srgbClr val="231F1F"/>
                </a:solidFill>
                <a:latin typeface="Arial"/>
                <a:cs typeface="Arial"/>
              </a:rPr>
              <a:t>reduction</a:t>
            </a:r>
            <a:endParaRPr sz="600">
              <a:latin typeface="Arial"/>
              <a:cs typeface="Arial"/>
            </a:endParaRPr>
          </a:p>
        </p:txBody>
      </p:sp>
      <p:grpSp>
        <p:nvGrpSpPr>
          <p:cNvPr id="15" name="object 15"/>
          <p:cNvGrpSpPr/>
          <p:nvPr/>
        </p:nvGrpSpPr>
        <p:grpSpPr>
          <a:xfrm>
            <a:off x="1866900" y="1112520"/>
            <a:ext cx="7760334" cy="3982720"/>
            <a:chOff x="1866900" y="1112520"/>
            <a:chExt cx="7760334" cy="3982720"/>
          </a:xfrm>
        </p:grpSpPr>
        <p:pic>
          <p:nvPicPr>
            <p:cNvPr id="16" name="object 16"/>
            <p:cNvPicPr/>
            <p:nvPr/>
          </p:nvPicPr>
          <p:blipFill>
            <a:blip r:embed="rId3" cstate="print"/>
            <a:stretch>
              <a:fillRect/>
            </a:stretch>
          </p:blipFill>
          <p:spPr>
            <a:xfrm>
              <a:off x="1866900" y="1112520"/>
              <a:ext cx="1296924" cy="428243"/>
            </a:xfrm>
            <a:prstGeom prst="rect">
              <a:avLst/>
            </a:prstGeom>
          </p:spPr>
        </p:pic>
        <p:pic>
          <p:nvPicPr>
            <p:cNvPr id="17" name="object 17"/>
            <p:cNvPicPr/>
            <p:nvPr/>
          </p:nvPicPr>
          <p:blipFill>
            <a:blip r:embed="rId4" cstate="print"/>
            <a:stretch>
              <a:fillRect/>
            </a:stretch>
          </p:blipFill>
          <p:spPr>
            <a:xfrm>
              <a:off x="3305556" y="1112520"/>
              <a:ext cx="1296924" cy="428243"/>
            </a:xfrm>
            <a:prstGeom prst="rect">
              <a:avLst/>
            </a:prstGeom>
          </p:spPr>
        </p:pic>
        <p:pic>
          <p:nvPicPr>
            <p:cNvPr id="18" name="object 18"/>
            <p:cNvPicPr/>
            <p:nvPr/>
          </p:nvPicPr>
          <p:blipFill>
            <a:blip r:embed="rId5" cstate="print"/>
            <a:stretch>
              <a:fillRect/>
            </a:stretch>
          </p:blipFill>
          <p:spPr>
            <a:xfrm>
              <a:off x="5454396" y="1112520"/>
              <a:ext cx="1296923" cy="428243"/>
            </a:xfrm>
            <a:prstGeom prst="rect">
              <a:avLst/>
            </a:prstGeom>
          </p:spPr>
        </p:pic>
        <p:pic>
          <p:nvPicPr>
            <p:cNvPr id="19" name="object 19"/>
            <p:cNvPicPr/>
            <p:nvPr/>
          </p:nvPicPr>
          <p:blipFill>
            <a:blip r:embed="rId6" cstate="print"/>
            <a:stretch>
              <a:fillRect/>
            </a:stretch>
          </p:blipFill>
          <p:spPr>
            <a:xfrm>
              <a:off x="6891528" y="1112520"/>
              <a:ext cx="1296923" cy="428243"/>
            </a:xfrm>
            <a:prstGeom prst="rect">
              <a:avLst/>
            </a:prstGeom>
          </p:spPr>
        </p:pic>
        <p:pic>
          <p:nvPicPr>
            <p:cNvPr id="20" name="object 20"/>
            <p:cNvPicPr/>
            <p:nvPr/>
          </p:nvPicPr>
          <p:blipFill>
            <a:blip r:embed="rId7" cstate="print"/>
            <a:stretch>
              <a:fillRect/>
            </a:stretch>
          </p:blipFill>
          <p:spPr>
            <a:xfrm>
              <a:off x="8334755" y="1112520"/>
              <a:ext cx="1292351" cy="428243"/>
            </a:xfrm>
            <a:prstGeom prst="rect">
              <a:avLst/>
            </a:prstGeom>
          </p:spPr>
        </p:pic>
        <p:sp>
          <p:nvSpPr>
            <p:cNvPr id="21" name="object 21"/>
            <p:cNvSpPr/>
            <p:nvPr/>
          </p:nvSpPr>
          <p:spPr>
            <a:xfrm>
              <a:off x="3310127" y="3125723"/>
              <a:ext cx="1287780" cy="1969135"/>
            </a:xfrm>
            <a:custGeom>
              <a:avLst/>
              <a:gdLst/>
              <a:ahLst/>
              <a:cxnLst/>
              <a:rect l="l" t="t" r="r" b="b"/>
              <a:pathLst>
                <a:path w="1287779" h="1969135">
                  <a:moveTo>
                    <a:pt x="1287780" y="1969008"/>
                  </a:moveTo>
                  <a:lnTo>
                    <a:pt x="0" y="1969008"/>
                  </a:lnTo>
                  <a:lnTo>
                    <a:pt x="0" y="0"/>
                  </a:lnTo>
                  <a:lnTo>
                    <a:pt x="1287780" y="0"/>
                  </a:lnTo>
                  <a:lnTo>
                    <a:pt x="1287780" y="1969008"/>
                  </a:lnTo>
                  <a:close/>
                </a:path>
              </a:pathLst>
            </a:custGeom>
            <a:solidFill>
              <a:srgbClr val="FFFFFF"/>
            </a:solidFill>
          </p:spPr>
          <p:txBody>
            <a:bodyPr wrap="square" lIns="0" tIns="0" rIns="0" bIns="0" rtlCol="0"/>
            <a:lstStyle/>
            <a:p>
              <a:endParaRPr/>
            </a:p>
          </p:txBody>
        </p:sp>
        <p:sp>
          <p:nvSpPr>
            <p:cNvPr id="22" name="object 22"/>
            <p:cNvSpPr/>
            <p:nvPr/>
          </p:nvSpPr>
          <p:spPr>
            <a:xfrm>
              <a:off x="3386327" y="3811523"/>
              <a:ext cx="1135380" cy="634365"/>
            </a:xfrm>
            <a:custGeom>
              <a:avLst/>
              <a:gdLst/>
              <a:ahLst/>
              <a:cxnLst/>
              <a:rect l="l" t="t" r="r" b="b"/>
              <a:pathLst>
                <a:path w="1135379" h="634364">
                  <a:moveTo>
                    <a:pt x="0" y="0"/>
                  </a:moveTo>
                  <a:lnTo>
                    <a:pt x="1135380" y="0"/>
                  </a:lnTo>
                </a:path>
                <a:path w="1135379" h="634364">
                  <a:moveTo>
                    <a:pt x="0" y="633983"/>
                  </a:moveTo>
                  <a:lnTo>
                    <a:pt x="1135380" y="633983"/>
                  </a:lnTo>
                </a:path>
              </a:pathLst>
            </a:custGeom>
            <a:ln w="4762">
              <a:solidFill>
                <a:srgbClr val="ACB8BF"/>
              </a:solidFill>
            </a:ln>
          </p:spPr>
          <p:txBody>
            <a:bodyPr wrap="square" lIns="0" tIns="0" rIns="0" bIns="0" rtlCol="0"/>
            <a:lstStyle/>
            <a:p>
              <a:endParaRPr/>
            </a:p>
          </p:txBody>
        </p:sp>
      </p:grpSp>
      <p:sp>
        <p:nvSpPr>
          <p:cNvPr id="23" name="object 23"/>
          <p:cNvSpPr txBox="1"/>
          <p:nvPr/>
        </p:nvSpPr>
        <p:spPr>
          <a:xfrm>
            <a:off x="1934946" y="3789189"/>
            <a:ext cx="855980" cy="400685"/>
          </a:xfrm>
          <a:prstGeom prst="rect">
            <a:avLst/>
          </a:prstGeom>
        </p:spPr>
        <p:txBody>
          <a:bodyPr vert="horz" wrap="square" lIns="0" tIns="86995" rIns="0" bIns="0" rtlCol="0">
            <a:spAutoFit/>
          </a:bodyPr>
          <a:lstStyle/>
          <a:p>
            <a:pPr marL="12700">
              <a:lnSpc>
                <a:spcPct val="100000"/>
              </a:lnSpc>
              <a:spcBef>
                <a:spcPts val="685"/>
              </a:spcBef>
            </a:pPr>
            <a:r>
              <a:rPr sz="1050" b="1" spc="-30" dirty="0">
                <a:solidFill>
                  <a:srgbClr val="0095DB"/>
                </a:solidFill>
                <a:latin typeface="Arial"/>
                <a:cs typeface="Arial"/>
              </a:rPr>
              <a:t>Energy</a:t>
            </a:r>
            <a:r>
              <a:rPr sz="1050" b="1" spc="-20" dirty="0">
                <a:solidFill>
                  <a:srgbClr val="0095DB"/>
                </a:solidFill>
                <a:latin typeface="Arial"/>
                <a:cs typeface="Arial"/>
              </a:rPr>
              <a:t> saved</a:t>
            </a:r>
            <a:endParaRPr sz="1050">
              <a:latin typeface="Arial"/>
              <a:cs typeface="Arial"/>
            </a:endParaRPr>
          </a:p>
          <a:p>
            <a:pPr marL="12700">
              <a:lnSpc>
                <a:spcPct val="100000"/>
              </a:lnSpc>
              <a:spcBef>
                <a:spcPts val="375"/>
              </a:spcBef>
            </a:pPr>
            <a:r>
              <a:rPr sz="600" b="1" spc="-10" dirty="0">
                <a:solidFill>
                  <a:srgbClr val="231F1F"/>
                </a:solidFill>
                <a:latin typeface="Arial"/>
                <a:cs typeface="Arial"/>
              </a:rPr>
              <a:t>throttlingloss</a:t>
            </a:r>
            <a:endParaRPr sz="600">
              <a:latin typeface="Arial"/>
              <a:cs typeface="Arial"/>
            </a:endParaRPr>
          </a:p>
        </p:txBody>
      </p:sp>
      <p:sp>
        <p:nvSpPr>
          <p:cNvPr id="24" name="object 24"/>
          <p:cNvSpPr txBox="1"/>
          <p:nvPr/>
        </p:nvSpPr>
        <p:spPr>
          <a:xfrm>
            <a:off x="1942596" y="4495258"/>
            <a:ext cx="1231265" cy="168275"/>
          </a:xfrm>
          <a:prstGeom prst="rect">
            <a:avLst/>
          </a:prstGeom>
        </p:spPr>
        <p:txBody>
          <a:bodyPr vert="horz" wrap="square" lIns="0" tIns="17145" rIns="0" bIns="0" rtlCol="0">
            <a:spAutoFit/>
          </a:bodyPr>
          <a:lstStyle/>
          <a:p>
            <a:pPr marL="12700">
              <a:lnSpc>
                <a:spcPct val="100000"/>
              </a:lnSpc>
              <a:spcBef>
                <a:spcPts val="135"/>
              </a:spcBef>
            </a:pPr>
            <a:r>
              <a:rPr sz="900" b="1" spc="-25" dirty="0">
                <a:solidFill>
                  <a:srgbClr val="00A86E"/>
                </a:solidFill>
                <a:latin typeface="Cambria"/>
                <a:cs typeface="Cambria"/>
              </a:rPr>
              <a:t>Reduction</a:t>
            </a:r>
            <a:r>
              <a:rPr sz="900" b="1" spc="-70" dirty="0">
                <a:solidFill>
                  <a:srgbClr val="00A86E"/>
                </a:solidFill>
                <a:latin typeface="Cambria"/>
                <a:cs typeface="Cambria"/>
              </a:rPr>
              <a:t> </a:t>
            </a:r>
            <a:r>
              <a:rPr sz="900" b="1" spc="-10" dirty="0">
                <a:solidFill>
                  <a:srgbClr val="00A86E"/>
                </a:solidFill>
                <a:latin typeface="Cambria"/>
                <a:cs typeface="Cambria"/>
              </a:rPr>
              <a:t>in</a:t>
            </a:r>
            <a:r>
              <a:rPr sz="900" b="1" spc="-35" dirty="0">
                <a:solidFill>
                  <a:srgbClr val="00A86E"/>
                </a:solidFill>
                <a:latin typeface="Cambria"/>
                <a:cs typeface="Cambria"/>
              </a:rPr>
              <a:t> </a:t>
            </a:r>
            <a:r>
              <a:rPr sz="900" b="1" spc="-25" dirty="0">
                <a:solidFill>
                  <a:srgbClr val="00A86E"/>
                </a:solidFill>
                <a:latin typeface="Cambria"/>
                <a:cs typeface="Cambria"/>
              </a:rPr>
              <a:t>1,366</a:t>
            </a:r>
            <a:r>
              <a:rPr sz="900" b="1" spc="-80" dirty="0">
                <a:solidFill>
                  <a:srgbClr val="00A86E"/>
                </a:solidFill>
                <a:latin typeface="Cambria"/>
                <a:cs typeface="Cambria"/>
              </a:rPr>
              <a:t> </a:t>
            </a:r>
            <a:r>
              <a:rPr sz="900" b="1" spc="-20" dirty="0">
                <a:solidFill>
                  <a:srgbClr val="00A86E"/>
                </a:solidFill>
                <a:latin typeface="Cambria"/>
                <a:cs typeface="Cambria"/>
              </a:rPr>
              <a:t>tCO2</a:t>
            </a:r>
            <a:endParaRPr sz="900">
              <a:latin typeface="Cambria"/>
              <a:cs typeface="Cambria"/>
            </a:endParaRPr>
          </a:p>
        </p:txBody>
      </p:sp>
      <p:sp>
        <p:nvSpPr>
          <p:cNvPr id="25" name="object 25"/>
          <p:cNvSpPr txBox="1"/>
          <p:nvPr/>
        </p:nvSpPr>
        <p:spPr>
          <a:xfrm>
            <a:off x="1942596" y="4638588"/>
            <a:ext cx="533400" cy="168275"/>
          </a:xfrm>
          <a:prstGeom prst="rect">
            <a:avLst/>
          </a:prstGeom>
        </p:spPr>
        <p:txBody>
          <a:bodyPr vert="horz" wrap="square" lIns="0" tIns="17145" rIns="0" bIns="0" rtlCol="0">
            <a:spAutoFit/>
          </a:bodyPr>
          <a:lstStyle/>
          <a:p>
            <a:pPr marL="12700">
              <a:lnSpc>
                <a:spcPct val="100000"/>
              </a:lnSpc>
              <a:spcBef>
                <a:spcPts val="135"/>
              </a:spcBef>
            </a:pPr>
            <a:r>
              <a:rPr sz="900" b="1" spc="-10" dirty="0">
                <a:solidFill>
                  <a:srgbClr val="00A86E"/>
                </a:solidFill>
                <a:latin typeface="Cambria"/>
                <a:cs typeface="Cambria"/>
              </a:rPr>
              <a:t>emissions</a:t>
            </a:r>
            <a:endParaRPr sz="900">
              <a:latin typeface="Cambria"/>
              <a:cs typeface="Cambria"/>
            </a:endParaRPr>
          </a:p>
        </p:txBody>
      </p:sp>
      <p:sp>
        <p:nvSpPr>
          <p:cNvPr id="26" name="object 26"/>
          <p:cNvSpPr txBox="1"/>
          <p:nvPr/>
        </p:nvSpPr>
        <p:spPr>
          <a:xfrm>
            <a:off x="3333989" y="3098155"/>
            <a:ext cx="942975" cy="433070"/>
          </a:xfrm>
          <a:prstGeom prst="rect">
            <a:avLst/>
          </a:prstGeom>
        </p:spPr>
        <p:txBody>
          <a:bodyPr vert="horz" wrap="square" lIns="0" tIns="95885" rIns="0" bIns="0" rtlCol="0">
            <a:spAutoFit/>
          </a:bodyPr>
          <a:lstStyle/>
          <a:p>
            <a:pPr marL="12700">
              <a:lnSpc>
                <a:spcPct val="100000"/>
              </a:lnSpc>
              <a:spcBef>
                <a:spcPts val="755"/>
              </a:spcBef>
            </a:pPr>
            <a:r>
              <a:rPr sz="1200" b="1" spc="-10" dirty="0">
                <a:solidFill>
                  <a:srgbClr val="0095DB"/>
                </a:solidFill>
                <a:latin typeface="Cambria"/>
                <a:cs typeface="Cambria"/>
              </a:rPr>
              <a:t>2</a:t>
            </a:r>
            <a:r>
              <a:rPr sz="1200" b="1" spc="-85" dirty="0">
                <a:solidFill>
                  <a:srgbClr val="0095DB"/>
                </a:solidFill>
                <a:latin typeface="Cambria"/>
                <a:cs typeface="Cambria"/>
              </a:rPr>
              <a:t> </a:t>
            </a:r>
            <a:r>
              <a:rPr sz="1200" b="1" spc="-35" dirty="0">
                <a:solidFill>
                  <a:srgbClr val="0095DB"/>
                </a:solidFill>
                <a:latin typeface="Cambria"/>
                <a:cs typeface="Cambria"/>
              </a:rPr>
              <a:t>KL</a:t>
            </a:r>
            <a:r>
              <a:rPr sz="1200" b="1" spc="-90" dirty="0">
                <a:solidFill>
                  <a:srgbClr val="0095DB"/>
                </a:solidFill>
                <a:latin typeface="Cambria"/>
                <a:cs typeface="Cambria"/>
              </a:rPr>
              <a:t> </a:t>
            </a:r>
            <a:r>
              <a:rPr sz="1200" b="1" spc="-40" dirty="0">
                <a:solidFill>
                  <a:srgbClr val="0095DB"/>
                </a:solidFill>
                <a:latin typeface="Cambria"/>
                <a:cs typeface="Cambria"/>
              </a:rPr>
              <a:t>per</a:t>
            </a:r>
            <a:r>
              <a:rPr sz="1200" b="1" spc="-90" dirty="0">
                <a:solidFill>
                  <a:srgbClr val="0095DB"/>
                </a:solidFill>
                <a:latin typeface="Cambria"/>
                <a:cs typeface="Cambria"/>
              </a:rPr>
              <a:t> </a:t>
            </a:r>
            <a:r>
              <a:rPr sz="1200" b="1" spc="-55" dirty="0">
                <a:solidFill>
                  <a:srgbClr val="0095DB"/>
                </a:solidFill>
                <a:latin typeface="Cambria"/>
                <a:cs typeface="Cambria"/>
              </a:rPr>
              <a:t>lit-</a:t>
            </a:r>
            <a:r>
              <a:rPr sz="1200" b="1" spc="-25" dirty="0">
                <a:solidFill>
                  <a:srgbClr val="0095DB"/>
                </a:solidFill>
                <a:latin typeface="Cambria"/>
                <a:cs typeface="Cambria"/>
              </a:rPr>
              <a:t>up</a:t>
            </a:r>
            <a:endParaRPr sz="1200">
              <a:latin typeface="Cambria"/>
              <a:cs typeface="Cambria"/>
            </a:endParaRPr>
          </a:p>
          <a:p>
            <a:pPr marL="12700">
              <a:lnSpc>
                <a:spcPct val="100000"/>
              </a:lnSpc>
              <a:spcBef>
                <a:spcPts val="385"/>
              </a:spcBef>
            </a:pPr>
            <a:r>
              <a:rPr sz="600" b="1" spc="-10" dirty="0">
                <a:solidFill>
                  <a:srgbClr val="231F1F"/>
                </a:solidFill>
                <a:latin typeface="Arial"/>
                <a:cs typeface="Arial"/>
              </a:rPr>
              <a:t>LDO</a:t>
            </a:r>
            <a:r>
              <a:rPr sz="600" b="1" spc="-55" dirty="0">
                <a:solidFill>
                  <a:srgbClr val="231F1F"/>
                </a:solidFill>
                <a:latin typeface="Arial"/>
                <a:cs typeface="Arial"/>
              </a:rPr>
              <a:t> </a:t>
            </a:r>
            <a:r>
              <a:rPr sz="600" b="1" spc="-25" dirty="0">
                <a:solidFill>
                  <a:srgbClr val="231F1F"/>
                </a:solidFill>
                <a:latin typeface="Arial"/>
                <a:cs typeface="Arial"/>
              </a:rPr>
              <a:t>usages</a:t>
            </a:r>
            <a:r>
              <a:rPr sz="600" b="1" spc="-30" dirty="0">
                <a:solidFill>
                  <a:srgbClr val="231F1F"/>
                </a:solidFill>
                <a:latin typeface="Arial"/>
                <a:cs typeface="Arial"/>
              </a:rPr>
              <a:t> </a:t>
            </a:r>
            <a:r>
              <a:rPr sz="600" b="1" spc="-10" dirty="0">
                <a:solidFill>
                  <a:srgbClr val="231F1F"/>
                </a:solidFill>
                <a:latin typeface="Arial"/>
                <a:cs typeface="Arial"/>
              </a:rPr>
              <a:t>Saved</a:t>
            </a:r>
            <a:endParaRPr sz="600">
              <a:latin typeface="Arial"/>
              <a:cs typeface="Arial"/>
            </a:endParaRPr>
          </a:p>
        </p:txBody>
      </p:sp>
      <p:sp>
        <p:nvSpPr>
          <p:cNvPr id="27" name="object 27"/>
          <p:cNvSpPr txBox="1"/>
          <p:nvPr/>
        </p:nvSpPr>
        <p:spPr>
          <a:xfrm>
            <a:off x="3373632" y="3826740"/>
            <a:ext cx="628650" cy="358140"/>
          </a:xfrm>
          <a:prstGeom prst="rect">
            <a:avLst/>
          </a:prstGeom>
        </p:spPr>
        <p:txBody>
          <a:bodyPr vert="horz" wrap="square" lIns="0" tIns="46990" rIns="0" bIns="0" rtlCol="0">
            <a:spAutoFit/>
          </a:bodyPr>
          <a:lstStyle/>
          <a:p>
            <a:pPr marL="12700">
              <a:lnSpc>
                <a:spcPct val="100000"/>
              </a:lnSpc>
              <a:spcBef>
                <a:spcPts val="370"/>
              </a:spcBef>
            </a:pPr>
            <a:r>
              <a:rPr sz="1200" b="1" spc="-30" dirty="0">
                <a:solidFill>
                  <a:srgbClr val="0095DB"/>
                </a:solidFill>
                <a:latin typeface="Arial"/>
                <a:cs typeface="Arial"/>
              </a:rPr>
              <a:t>113.</a:t>
            </a:r>
            <a:r>
              <a:rPr sz="1200" b="1" spc="-65" dirty="0">
                <a:solidFill>
                  <a:srgbClr val="0095DB"/>
                </a:solidFill>
                <a:latin typeface="Arial"/>
                <a:cs typeface="Arial"/>
              </a:rPr>
              <a:t> </a:t>
            </a:r>
            <a:r>
              <a:rPr sz="1200" b="1" spc="-20" dirty="0">
                <a:solidFill>
                  <a:srgbClr val="0095DB"/>
                </a:solidFill>
                <a:latin typeface="Arial"/>
                <a:cs typeface="Arial"/>
              </a:rPr>
              <a:t>lacs</a:t>
            </a:r>
            <a:endParaRPr sz="1200">
              <a:latin typeface="Arial"/>
              <a:cs typeface="Arial"/>
            </a:endParaRPr>
          </a:p>
          <a:p>
            <a:pPr marL="12700">
              <a:lnSpc>
                <a:spcPct val="100000"/>
              </a:lnSpc>
              <a:spcBef>
                <a:spcPts val="180"/>
              </a:spcBef>
            </a:pPr>
            <a:r>
              <a:rPr sz="600" b="1" spc="-20" dirty="0">
                <a:solidFill>
                  <a:srgbClr val="231F1F"/>
                </a:solidFill>
                <a:latin typeface="Arial"/>
                <a:cs typeface="Arial"/>
              </a:rPr>
              <a:t>Cost</a:t>
            </a:r>
            <a:r>
              <a:rPr sz="600" b="1" spc="-50" dirty="0">
                <a:solidFill>
                  <a:srgbClr val="231F1F"/>
                </a:solidFill>
                <a:latin typeface="Arial"/>
                <a:cs typeface="Arial"/>
              </a:rPr>
              <a:t> </a:t>
            </a:r>
            <a:r>
              <a:rPr sz="600" b="1" spc="-10" dirty="0">
                <a:solidFill>
                  <a:srgbClr val="231F1F"/>
                </a:solidFill>
                <a:latin typeface="Arial"/>
                <a:cs typeface="Arial"/>
              </a:rPr>
              <a:t>Saving</a:t>
            </a:r>
            <a:endParaRPr sz="600">
              <a:latin typeface="Arial"/>
              <a:cs typeface="Arial"/>
            </a:endParaRPr>
          </a:p>
        </p:txBody>
      </p:sp>
      <p:sp>
        <p:nvSpPr>
          <p:cNvPr id="28" name="object 28"/>
          <p:cNvSpPr txBox="1"/>
          <p:nvPr/>
        </p:nvSpPr>
        <p:spPr>
          <a:xfrm>
            <a:off x="3381252" y="4495258"/>
            <a:ext cx="1100455" cy="311785"/>
          </a:xfrm>
          <a:prstGeom prst="rect">
            <a:avLst/>
          </a:prstGeom>
        </p:spPr>
        <p:txBody>
          <a:bodyPr vert="horz" wrap="square" lIns="0" tIns="10795" rIns="0" bIns="0" rtlCol="0">
            <a:spAutoFit/>
          </a:bodyPr>
          <a:lstStyle/>
          <a:p>
            <a:pPr marL="12700" marR="5080">
              <a:lnSpc>
                <a:spcPct val="104500"/>
              </a:lnSpc>
              <a:spcBef>
                <a:spcPts val="85"/>
              </a:spcBef>
            </a:pPr>
            <a:r>
              <a:rPr sz="900" b="1" spc="-25" dirty="0">
                <a:solidFill>
                  <a:srgbClr val="00A86E"/>
                </a:solidFill>
                <a:latin typeface="Cambria"/>
                <a:cs typeface="Cambria"/>
              </a:rPr>
              <a:t>Reduction</a:t>
            </a:r>
            <a:r>
              <a:rPr sz="900" b="1" spc="-90" dirty="0">
                <a:solidFill>
                  <a:srgbClr val="00A86E"/>
                </a:solidFill>
                <a:latin typeface="Cambria"/>
                <a:cs typeface="Cambria"/>
              </a:rPr>
              <a:t> </a:t>
            </a:r>
            <a:r>
              <a:rPr sz="900" b="1" dirty="0">
                <a:solidFill>
                  <a:srgbClr val="00A86E"/>
                </a:solidFill>
                <a:latin typeface="Cambria"/>
                <a:cs typeface="Cambria"/>
              </a:rPr>
              <a:t>in</a:t>
            </a:r>
            <a:r>
              <a:rPr sz="900" b="1" spc="120" dirty="0">
                <a:solidFill>
                  <a:srgbClr val="00A86E"/>
                </a:solidFill>
                <a:latin typeface="Cambria"/>
                <a:cs typeface="Cambria"/>
              </a:rPr>
              <a:t> </a:t>
            </a:r>
            <a:r>
              <a:rPr sz="900" b="1" spc="-10" dirty="0">
                <a:solidFill>
                  <a:srgbClr val="00A86E"/>
                </a:solidFill>
                <a:latin typeface="Cambria"/>
                <a:cs typeface="Cambria"/>
              </a:rPr>
              <a:t>76</a:t>
            </a:r>
            <a:r>
              <a:rPr sz="900" b="1" spc="-75" dirty="0">
                <a:solidFill>
                  <a:srgbClr val="00A86E"/>
                </a:solidFill>
                <a:latin typeface="Cambria"/>
                <a:cs typeface="Cambria"/>
              </a:rPr>
              <a:t> </a:t>
            </a:r>
            <a:r>
              <a:rPr sz="900" b="1" spc="-20" dirty="0">
                <a:solidFill>
                  <a:srgbClr val="00A86E"/>
                </a:solidFill>
                <a:latin typeface="Cambria"/>
                <a:cs typeface="Cambria"/>
              </a:rPr>
              <a:t>tCO2</a:t>
            </a:r>
            <a:r>
              <a:rPr sz="900" b="1" spc="500" dirty="0">
                <a:solidFill>
                  <a:srgbClr val="00A86E"/>
                </a:solidFill>
                <a:latin typeface="Cambria"/>
                <a:cs typeface="Cambria"/>
              </a:rPr>
              <a:t> </a:t>
            </a:r>
            <a:r>
              <a:rPr sz="900" b="1" spc="-10" dirty="0">
                <a:solidFill>
                  <a:srgbClr val="00A86E"/>
                </a:solidFill>
                <a:latin typeface="Cambria"/>
                <a:cs typeface="Cambria"/>
              </a:rPr>
              <a:t>emissions</a:t>
            </a:r>
            <a:endParaRPr sz="900">
              <a:latin typeface="Cambria"/>
              <a:cs typeface="Cambria"/>
            </a:endParaRPr>
          </a:p>
        </p:txBody>
      </p:sp>
      <p:grpSp>
        <p:nvGrpSpPr>
          <p:cNvPr id="29" name="object 29"/>
          <p:cNvGrpSpPr/>
          <p:nvPr/>
        </p:nvGrpSpPr>
        <p:grpSpPr>
          <a:xfrm>
            <a:off x="5458967" y="3125724"/>
            <a:ext cx="1287780" cy="1969135"/>
            <a:chOff x="5458967" y="3125724"/>
            <a:chExt cx="1287780" cy="1969135"/>
          </a:xfrm>
        </p:grpSpPr>
        <p:sp>
          <p:nvSpPr>
            <p:cNvPr id="30" name="object 30"/>
            <p:cNvSpPr/>
            <p:nvPr/>
          </p:nvSpPr>
          <p:spPr>
            <a:xfrm>
              <a:off x="5458967" y="3125724"/>
              <a:ext cx="1287780" cy="1969135"/>
            </a:xfrm>
            <a:custGeom>
              <a:avLst/>
              <a:gdLst/>
              <a:ahLst/>
              <a:cxnLst/>
              <a:rect l="l" t="t" r="r" b="b"/>
              <a:pathLst>
                <a:path w="1287779" h="1969135">
                  <a:moveTo>
                    <a:pt x="1287780" y="1969008"/>
                  </a:moveTo>
                  <a:lnTo>
                    <a:pt x="0" y="1969008"/>
                  </a:lnTo>
                  <a:lnTo>
                    <a:pt x="0" y="0"/>
                  </a:lnTo>
                  <a:lnTo>
                    <a:pt x="1287780" y="0"/>
                  </a:lnTo>
                  <a:lnTo>
                    <a:pt x="1287780" y="1969008"/>
                  </a:lnTo>
                  <a:close/>
                </a:path>
              </a:pathLst>
            </a:custGeom>
            <a:solidFill>
              <a:srgbClr val="FFFFFF"/>
            </a:solidFill>
          </p:spPr>
          <p:txBody>
            <a:bodyPr wrap="square" lIns="0" tIns="0" rIns="0" bIns="0" rtlCol="0"/>
            <a:lstStyle/>
            <a:p>
              <a:endParaRPr/>
            </a:p>
          </p:txBody>
        </p:sp>
        <p:sp>
          <p:nvSpPr>
            <p:cNvPr id="31" name="object 31"/>
            <p:cNvSpPr/>
            <p:nvPr/>
          </p:nvSpPr>
          <p:spPr>
            <a:xfrm>
              <a:off x="5535167" y="3811524"/>
              <a:ext cx="1135380" cy="634365"/>
            </a:xfrm>
            <a:custGeom>
              <a:avLst/>
              <a:gdLst/>
              <a:ahLst/>
              <a:cxnLst/>
              <a:rect l="l" t="t" r="r" b="b"/>
              <a:pathLst>
                <a:path w="1135379" h="634364">
                  <a:moveTo>
                    <a:pt x="0" y="0"/>
                  </a:moveTo>
                  <a:lnTo>
                    <a:pt x="1135380" y="0"/>
                  </a:lnTo>
                </a:path>
                <a:path w="1135379" h="634364">
                  <a:moveTo>
                    <a:pt x="0" y="633983"/>
                  </a:moveTo>
                  <a:lnTo>
                    <a:pt x="1135380" y="633983"/>
                  </a:lnTo>
                </a:path>
              </a:pathLst>
            </a:custGeom>
            <a:ln w="4762">
              <a:solidFill>
                <a:srgbClr val="ACB8BF"/>
              </a:solidFill>
            </a:ln>
          </p:spPr>
          <p:txBody>
            <a:bodyPr wrap="square" lIns="0" tIns="0" rIns="0" bIns="0" rtlCol="0"/>
            <a:lstStyle/>
            <a:p>
              <a:endParaRPr/>
            </a:p>
          </p:txBody>
        </p:sp>
      </p:grpSp>
      <p:sp>
        <p:nvSpPr>
          <p:cNvPr id="32" name="object 32"/>
          <p:cNvSpPr txBox="1"/>
          <p:nvPr/>
        </p:nvSpPr>
        <p:spPr>
          <a:xfrm>
            <a:off x="5505693" y="3145407"/>
            <a:ext cx="714375" cy="433070"/>
          </a:xfrm>
          <a:prstGeom prst="rect">
            <a:avLst/>
          </a:prstGeom>
        </p:spPr>
        <p:txBody>
          <a:bodyPr vert="horz" wrap="square" lIns="0" tIns="95885" rIns="0" bIns="0" rtlCol="0">
            <a:spAutoFit/>
          </a:bodyPr>
          <a:lstStyle/>
          <a:p>
            <a:pPr marL="12700">
              <a:lnSpc>
                <a:spcPct val="100000"/>
              </a:lnSpc>
              <a:spcBef>
                <a:spcPts val="755"/>
              </a:spcBef>
            </a:pPr>
            <a:r>
              <a:rPr sz="1200" b="1" spc="-10" dirty="0">
                <a:solidFill>
                  <a:srgbClr val="0095DB"/>
                </a:solidFill>
                <a:latin typeface="Cambria"/>
                <a:cs typeface="Cambria"/>
              </a:rPr>
              <a:t>3</a:t>
            </a:r>
            <a:r>
              <a:rPr sz="1200" b="1" spc="-100" dirty="0">
                <a:solidFill>
                  <a:srgbClr val="0095DB"/>
                </a:solidFill>
                <a:latin typeface="Cambria"/>
                <a:cs typeface="Cambria"/>
              </a:rPr>
              <a:t> </a:t>
            </a:r>
            <a:r>
              <a:rPr sz="1200" b="1" spc="-35" dirty="0">
                <a:solidFill>
                  <a:srgbClr val="0095DB"/>
                </a:solidFill>
                <a:latin typeface="Cambria"/>
                <a:cs typeface="Cambria"/>
              </a:rPr>
              <a:t>MW/day</a:t>
            </a:r>
            <a:endParaRPr sz="1200">
              <a:latin typeface="Cambria"/>
              <a:cs typeface="Cambria"/>
            </a:endParaRPr>
          </a:p>
          <a:p>
            <a:pPr marL="12700">
              <a:lnSpc>
                <a:spcPct val="100000"/>
              </a:lnSpc>
              <a:spcBef>
                <a:spcPts val="385"/>
              </a:spcBef>
            </a:pPr>
            <a:r>
              <a:rPr sz="600" b="1" spc="-10" dirty="0">
                <a:solidFill>
                  <a:srgbClr val="231F1F"/>
                </a:solidFill>
                <a:latin typeface="Arial"/>
                <a:cs typeface="Arial"/>
              </a:rPr>
              <a:t>Power</a:t>
            </a:r>
            <a:r>
              <a:rPr sz="600" b="1" spc="-85" dirty="0">
                <a:solidFill>
                  <a:srgbClr val="231F1F"/>
                </a:solidFill>
                <a:latin typeface="Arial"/>
                <a:cs typeface="Arial"/>
              </a:rPr>
              <a:t> </a:t>
            </a:r>
            <a:r>
              <a:rPr sz="600" b="1" spc="-10" dirty="0">
                <a:solidFill>
                  <a:srgbClr val="231F1F"/>
                </a:solidFill>
                <a:latin typeface="Arial"/>
                <a:cs typeface="Arial"/>
              </a:rPr>
              <a:t>saving</a:t>
            </a:r>
            <a:endParaRPr sz="600">
              <a:latin typeface="Arial"/>
              <a:cs typeface="Arial"/>
            </a:endParaRPr>
          </a:p>
        </p:txBody>
      </p:sp>
      <p:sp>
        <p:nvSpPr>
          <p:cNvPr id="33" name="object 33"/>
          <p:cNvSpPr txBox="1"/>
          <p:nvPr/>
        </p:nvSpPr>
        <p:spPr>
          <a:xfrm>
            <a:off x="5523970" y="3826740"/>
            <a:ext cx="628650" cy="358140"/>
          </a:xfrm>
          <a:prstGeom prst="rect">
            <a:avLst/>
          </a:prstGeom>
        </p:spPr>
        <p:txBody>
          <a:bodyPr vert="horz" wrap="square" lIns="0" tIns="46990" rIns="0" bIns="0" rtlCol="0">
            <a:spAutoFit/>
          </a:bodyPr>
          <a:lstStyle/>
          <a:p>
            <a:pPr marL="12700">
              <a:lnSpc>
                <a:spcPct val="100000"/>
              </a:lnSpc>
              <a:spcBef>
                <a:spcPts val="370"/>
              </a:spcBef>
            </a:pPr>
            <a:r>
              <a:rPr sz="1200" b="1" spc="-30" dirty="0">
                <a:solidFill>
                  <a:srgbClr val="0095DB"/>
                </a:solidFill>
                <a:latin typeface="Arial"/>
                <a:cs typeface="Arial"/>
              </a:rPr>
              <a:t>44.6</a:t>
            </a:r>
            <a:r>
              <a:rPr sz="1200" b="1" spc="-60" dirty="0">
                <a:solidFill>
                  <a:srgbClr val="0095DB"/>
                </a:solidFill>
                <a:latin typeface="Arial"/>
                <a:cs typeface="Arial"/>
              </a:rPr>
              <a:t> </a:t>
            </a:r>
            <a:r>
              <a:rPr sz="1200" b="1" spc="-20" dirty="0">
                <a:solidFill>
                  <a:srgbClr val="0095DB"/>
                </a:solidFill>
                <a:latin typeface="Arial"/>
                <a:cs typeface="Arial"/>
              </a:rPr>
              <a:t>lacs</a:t>
            </a:r>
            <a:endParaRPr sz="1200">
              <a:latin typeface="Arial"/>
              <a:cs typeface="Arial"/>
            </a:endParaRPr>
          </a:p>
          <a:p>
            <a:pPr marL="12700">
              <a:lnSpc>
                <a:spcPct val="100000"/>
              </a:lnSpc>
              <a:spcBef>
                <a:spcPts val="180"/>
              </a:spcBef>
            </a:pPr>
            <a:r>
              <a:rPr sz="600" b="1" spc="-20" dirty="0">
                <a:solidFill>
                  <a:srgbClr val="231F1F"/>
                </a:solidFill>
                <a:latin typeface="Arial"/>
                <a:cs typeface="Arial"/>
              </a:rPr>
              <a:t>Cost</a:t>
            </a:r>
            <a:r>
              <a:rPr sz="600" b="1" spc="-50" dirty="0">
                <a:solidFill>
                  <a:srgbClr val="231F1F"/>
                </a:solidFill>
                <a:latin typeface="Arial"/>
                <a:cs typeface="Arial"/>
              </a:rPr>
              <a:t> </a:t>
            </a:r>
            <a:r>
              <a:rPr sz="600" b="1" spc="-10" dirty="0">
                <a:solidFill>
                  <a:srgbClr val="231F1F"/>
                </a:solidFill>
                <a:latin typeface="Arial"/>
                <a:cs typeface="Arial"/>
              </a:rPr>
              <a:t>saving</a:t>
            </a:r>
            <a:endParaRPr sz="600">
              <a:latin typeface="Arial"/>
              <a:cs typeface="Arial"/>
            </a:endParaRPr>
          </a:p>
        </p:txBody>
      </p:sp>
      <p:sp>
        <p:nvSpPr>
          <p:cNvPr id="34" name="object 34"/>
          <p:cNvSpPr txBox="1"/>
          <p:nvPr/>
        </p:nvSpPr>
        <p:spPr>
          <a:xfrm>
            <a:off x="5531646" y="4495258"/>
            <a:ext cx="1144270" cy="311785"/>
          </a:xfrm>
          <a:prstGeom prst="rect">
            <a:avLst/>
          </a:prstGeom>
        </p:spPr>
        <p:txBody>
          <a:bodyPr vert="horz" wrap="square" lIns="0" tIns="10795" rIns="0" bIns="0" rtlCol="0">
            <a:spAutoFit/>
          </a:bodyPr>
          <a:lstStyle/>
          <a:p>
            <a:pPr marL="12700" marR="5080">
              <a:lnSpc>
                <a:spcPct val="104500"/>
              </a:lnSpc>
              <a:spcBef>
                <a:spcPts val="85"/>
              </a:spcBef>
            </a:pPr>
            <a:r>
              <a:rPr sz="900" b="1" spc="-25" dirty="0">
                <a:solidFill>
                  <a:srgbClr val="00A86E"/>
                </a:solidFill>
                <a:latin typeface="Cambria"/>
                <a:cs typeface="Cambria"/>
              </a:rPr>
              <a:t>Reduction</a:t>
            </a:r>
            <a:r>
              <a:rPr sz="900" b="1" spc="-75" dirty="0">
                <a:solidFill>
                  <a:srgbClr val="00A86E"/>
                </a:solidFill>
                <a:latin typeface="Cambria"/>
                <a:cs typeface="Cambria"/>
              </a:rPr>
              <a:t> </a:t>
            </a:r>
            <a:r>
              <a:rPr sz="900" b="1" spc="-10" dirty="0">
                <a:solidFill>
                  <a:srgbClr val="00A86E"/>
                </a:solidFill>
                <a:latin typeface="Cambria"/>
                <a:cs typeface="Cambria"/>
              </a:rPr>
              <a:t>in</a:t>
            </a:r>
            <a:r>
              <a:rPr sz="900" b="1" spc="-45" dirty="0">
                <a:solidFill>
                  <a:srgbClr val="00A86E"/>
                </a:solidFill>
                <a:latin typeface="Cambria"/>
                <a:cs typeface="Cambria"/>
              </a:rPr>
              <a:t> </a:t>
            </a:r>
            <a:r>
              <a:rPr sz="900" b="1" spc="-20" dirty="0">
                <a:solidFill>
                  <a:srgbClr val="00A86E"/>
                </a:solidFill>
                <a:latin typeface="Cambria"/>
                <a:cs typeface="Cambria"/>
              </a:rPr>
              <a:t>683</a:t>
            </a:r>
            <a:r>
              <a:rPr sz="900" b="1" spc="-55" dirty="0">
                <a:solidFill>
                  <a:srgbClr val="00A86E"/>
                </a:solidFill>
                <a:latin typeface="Cambria"/>
                <a:cs typeface="Cambria"/>
              </a:rPr>
              <a:t> </a:t>
            </a:r>
            <a:r>
              <a:rPr sz="900" b="1" spc="-20" dirty="0">
                <a:solidFill>
                  <a:srgbClr val="00A86E"/>
                </a:solidFill>
                <a:latin typeface="Cambria"/>
                <a:cs typeface="Cambria"/>
              </a:rPr>
              <a:t>tCO2</a:t>
            </a:r>
            <a:r>
              <a:rPr sz="900" b="1" spc="500" dirty="0">
                <a:solidFill>
                  <a:srgbClr val="00A86E"/>
                </a:solidFill>
                <a:latin typeface="Cambria"/>
                <a:cs typeface="Cambria"/>
              </a:rPr>
              <a:t> </a:t>
            </a:r>
            <a:r>
              <a:rPr sz="900" b="1" spc="-10" dirty="0">
                <a:solidFill>
                  <a:srgbClr val="00A86E"/>
                </a:solidFill>
                <a:latin typeface="Cambria"/>
                <a:cs typeface="Cambria"/>
              </a:rPr>
              <a:t>emissions</a:t>
            </a:r>
            <a:endParaRPr sz="900">
              <a:latin typeface="Cambria"/>
              <a:cs typeface="Cambria"/>
            </a:endParaRPr>
          </a:p>
        </p:txBody>
      </p:sp>
      <p:grpSp>
        <p:nvGrpSpPr>
          <p:cNvPr id="35" name="object 35"/>
          <p:cNvGrpSpPr/>
          <p:nvPr/>
        </p:nvGrpSpPr>
        <p:grpSpPr>
          <a:xfrm>
            <a:off x="6897623" y="3125724"/>
            <a:ext cx="1287780" cy="1969135"/>
            <a:chOff x="6897623" y="3125724"/>
            <a:chExt cx="1287780" cy="1969135"/>
          </a:xfrm>
        </p:grpSpPr>
        <p:sp>
          <p:nvSpPr>
            <p:cNvPr id="36" name="object 36"/>
            <p:cNvSpPr/>
            <p:nvPr/>
          </p:nvSpPr>
          <p:spPr>
            <a:xfrm>
              <a:off x="6897623" y="3125724"/>
              <a:ext cx="1287780" cy="1969135"/>
            </a:xfrm>
            <a:custGeom>
              <a:avLst/>
              <a:gdLst/>
              <a:ahLst/>
              <a:cxnLst/>
              <a:rect l="l" t="t" r="r" b="b"/>
              <a:pathLst>
                <a:path w="1287779" h="1969135">
                  <a:moveTo>
                    <a:pt x="1287780" y="1969008"/>
                  </a:moveTo>
                  <a:lnTo>
                    <a:pt x="0" y="1969008"/>
                  </a:lnTo>
                  <a:lnTo>
                    <a:pt x="0" y="0"/>
                  </a:lnTo>
                  <a:lnTo>
                    <a:pt x="1287780" y="0"/>
                  </a:lnTo>
                  <a:lnTo>
                    <a:pt x="1287780" y="1969008"/>
                  </a:lnTo>
                  <a:close/>
                </a:path>
              </a:pathLst>
            </a:custGeom>
            <a:solidFill>
              <a:srgbClr val="FFFFFF"/>
            </a:solidFill>
          </p:spPr>
          <p:txBody>
            <a:bodyPr wrap="square" lIns="0" tIns="0" rIns="0" bIns="0" rtlCol="0"/>
            <a:lstStyle/>
            <a:p>
              <a:endParaRPr/>
            </a:p>
          </p:txBody>
        </p:sp>
        <p:sp>
          <p:nvSpPr>
            <p:cNvPr id="37" name="object 37"/>
            <p:cNvSpPr/>
            <p:nvPr/>
          </p:nvSpPr>
          <p:spPr>
            <a:xfrm>
              <a:off x="6973823" y="3811524"/>
              <a:ext cx="1135380" cy="634365"/>
            </a:xfrm>
            <a:custGeom>
              <a:avLst/>
              <a:gdLst/>
              <a:ahLst/>
              <a:cxnLst/>
              <a:rect l="l" t="t" r="r" b="b"/>
              <a:pathLst>
                <a:path w="1135379" h="634364">
                  <a:moveTo>
                    <a:pt x="0" y="0"/>
                  </a:moveTo>
                  <a:lnTo>
                    <a:pt x="1135380" y="0"/>
                  </a:lnTo>
                </a:path>
                <a:path w="1135379" h="634364">
                  <a:moveTo>
                    <a:pt x="0" y="633983"/>
                  </a:moveTo>
                  <a:lnTo>
                    <a:pt x="1135380" y="633983"/>
                  </a:lnTo>
                </a:path>
              </a:pathLst>
            </a:custGeom>
            <a:ln w="4762">
              <a:solidFill>
                <a:srgbClr val="ACB8BF"/>
              </a:solidFill>
            </a:ln>
          </p:spPr>
          <p:txBody>
            <a:bodyPr wrap="square" lIns="0" tIns="0" rIns="0" bIns="0" rtlCol="0"/>
            <a:lstStyle/>
            <a:p>
              <a:endParaRPr/>
            </a:p>
          </p:txBody>
        </p:sp>
      </p:grpSp>
      <p:sp>
        <p:nvSpPr>
          <p:cNvPr id="38" name="object 38"/>
          <p:cNvSpPr txBox="1"/>
          <p:nvPr/>
        </p:nvSpPr>
        <p:spPr>
          <a:xfrm>
            <a:off x="6962623" y="3145407"/>
            <a:ext cx="826135" cy="433070"/>
          </a:xfrm>
          <a:prstGeom prst="rect">
            <a:avLst/>
          </a:prstGeom>
        </p:spPr>
        <p:txBody>
          <a:bodyPr vert="horz" wrap="square" lIns="0" tIns="95885" rIns="0" bIns="0" rtlCol="0">
            <a:spAutoFit/>
          </a:bodyPr>
          <a:lstStyle/>
          <a:p>
            <a:pPr marL="12700">
              <a:lnSpc>
                <a:spcPct val="100000"/>
              </a:lnSpc>
              <a:spcBef>
                <a:spcPts val="755"/>
              </a:spcBef>
            </a:pPr>
            <a:r>
              <a:rPr sz="1200" b="1" spc="-50" dirty="0">
                <a:solidFill>
                  <a:srgbClr val="0095DB"/>
                </a:solidFill>
                <a:latin typeface="Cambria"/>
                <a:cs typeface="Cambria"/>
              </a:rPr>
              <a:t>1.4</a:t>
            </a:r>
            <a:r>
              <a:rPr sz="1200" b="1" spc="-90" dirty="0">
                <a:solidFill>
                  <a:srgbClr val="0095DB"/>
                </a:solidFill>
                <a:latin typeface="Cambria"/>
                <a:cs typeface="Cambria"/>
              </a:rPr>
              <a:t> </a:t>
            </a:r>
            <a:r>
              <a:rPr sz="1200" b="1" spc="-30" dirty="0">
                <a:solidFill>
                  <a:srgbClr val="0095DB"/>
                </a:solidFill>
                <a:latin typeface="Cambria"/>
                <a:cs typeface="Cambria"/>
              </a:rPr>
              <a:t>MW/day</a:t>
            </a:r>
            <a:endParaRPr sz="1200">
              <a:latin typeface="Cambria"/>
              <a:cs typeface="Cambria"/>
            </a:endParaRPr>
          </a:p>
          <a:p>
            <a:pPr marL="12700">
              <a:lnSpc>
                <a:spcPct val="100000"/>
              </a:lnSpc>
              <a:spcBef>
                <a:spcPts val="385"/>
              </a:spcBef>
            </a:pPr>
            <a:r>
              <a:rPr sz="600" b="1" spc="-10" dirty="0">
                <a:solidFill>
                  <a:srgbClr val="231F1F"/>
                </a:solidFill>
                <a:latin typeface="Arial"/>
                <a:cs typeface="Arial"/>
              </a:rPr>
              <a:t>Power</a:t>
            </a:r>
            <a:r>
              <a:rPr sz="600" b="1" spc="-85" dirty="0">
                <a:solidFill>
                  <a:srgbClr val="231F1F"/>
                </a:solidFill>
                <a:latin typeface="Arial"/>
                <a:cs typeface="Arial"/>
              </a:rPr>
              <a:t> </a:t>
            </a:r>
            <a:r>
              <a:rPr sz="600" b="1" spc="-10" dirty="0">
                <a:solidFill>
                  <a:srgbClr val="231F1F"/>
                </a:solidFill>
                <a:latin typeface="Arial"/>
                <a:cs typeface="Arial"/>
              </a:rPr>
              <a:t>saving</a:t>
            </a:r>
            <a:endParaRPr sz="600">
              <a:latin typeface="Arial"/>
              <a:cs typeface="Arial"/>
            </a:endParaRPr>
          </a:p>
        </p:txBody>
      </p:sp>
      <p:sp>
        <p:nvSpPr>
          <p:cNvPr id="39" name="object 39"/>
          <p:cNvSpPr txBox="1"/>
          <p:nvPr/>
        </p:nvSpPr>
        <p:spPr>
          <a:xfrm>
            <a:off x="6962551" y="3785126"/>
            <a:ext cx="610235" cy="434975"/>
          </a:xfrm>
          <a:prstGeom prst="rect">
            <a:avLst/>
          </a:prstGeom>
        </p:spPr>
        <p:txBody>
          <a:bodyPr vert="horz" wrap="square" lIns="0" tIns="88900" rIns="0" bIns="0" rtlCol="0">
            <a:spAutoFit/>
          </a:bodyPr>
          <a:lstStyle/>
          <a:p>
            <a:pPr marL="12700">
              <a:lnSpc>
                <a:spcPct val="100000"/>
              </a:lnSpc>
              <a:spcBef>
                <a:spcPts val="700"/>
              </a:spcBef>
            </a:pPr>
            <a:r>
              <a:rPr sz="1200" b="1" spc="-45" dirty="0">
                <a:solidFill>
                  <a:srgbClr val="0095DB"/>
                </a:solidFill>
                <a:latin typeface="Arial"/>
                <a:cs typeface="Arial"/>
              </a:rPr>
              <a:t>31.5</a:t>
            </a:r>
            <a:r>
              <a:rPr sz="1200" b="1" spc="-110" dirty="0">
                <a:solidFill>
                  <a:srgbClr val="0095DB"/>
                </a:solidFill>
                <a:latin typeface="Arial"/>
                <a:cs typeface="Arial"/>
              </a:rPr>
              <a:t> </a:t>
            </a:r>
            <a:r>
              <a:rPr sz="1200" b="1" spc="-20" dirty="0">
                <a:solidFill>
                  <a:srgbClr val="0095DB"/>
                </a:solidFill>
                <a:latin typeface="Arial"/>
                <a:cs typeface="Arial"/>
              </a:rPr>
              <a:t>lacs</a:t>
            </a:r>
            <a:endParaRPr sz="1200">
              <a:latin typeface="Arial"/>
              <a:cs typeface="Arial"/>
            </a:endParaRPr>
          </a:p>
          <a:p>
            <a:pPr marL="12700">
              <a:lnSpc>
                <a:spcPct val="100000"/>
              </a:lnSpc>
              <a:spcBef>
                <a:spcPts val="340"/>
              </a:spcBef>
            </a:pPr>
            <a:r>
              <a:rPr sz="700" b="1" spc="-40" dirty="0">
                <a:solidFill>
                  <a:srgbClr val="231F1F"/>
                </a:solidFill>
                <a:latin typeface="Arial"/>
                <a:cs typeface="Arial"/>
              </a:rPr>
              <a:t>Cost</a:t>
            </a:r>
            <a:r>
              <a:rPr sz="700" b="1" spc="-45" dirty="0">
                <a:solidFill>
                  <a:srgbClr val="231F1F"/>
                </a:solidFill>
                <a:latin typeface="Arial"/>
                <a:cs typeface="Arial"/>
              </a:rPr>
              <a:t> </a:t>
            </a:r>
            <a:r>
              <a:rPr sz="700" b="1" spc="-10" dirty="0">
                <a:solidFill>
                  <a:srgbClr val="231F1F"/>
                </a:solidFill>
                <a:latin typeface="Arial"/>
                <a:cs typeface="Arial"/>
              </a:rPr>
              <a:t>saving</a:t>
            </a:r>
            <a:endParaRPr sz="700">
              <a:latin typeface="Arial"/>
              <a:cs typeface="Arial"/>
            </a:endParaRPr>
          </a:p>
        </p:txBody>
      </p:sp>
      <p:sp>
        <p:nvSpPr>
          <p:cNvPr id="40" name="object 40"/>
          <p:cNvSpPr txBox="1"/>
          <p:nvPr/>
        </p:nvSpPr>
        <p:spPr>
          <a:xfrm>
            <a:off x="6970279" y="4495258"/>
            <a:ext cx="1144270" cy="311785"/>
          </a:xfrm>
          <a:prstGeom prst="rect">
            <a:avLst/>
          </a:prstGeom>
        </p:spPr>
        <p:txBody>
          <a:bodyPr vert="horz" wrap="square" lIns="0" tIns="10795" rIns="0" bIns="0" rtlCol="0">
            <a:spAutoFit/>
          </a:bodyPr>
          <a:lstStyle/>
          <a:p>
            <a:pPr marL="12700" marR="5080">
              <a:lnSpc>
                <a:spcPct val="104500"/>
              </a:lnSpc>
              <a:spcBef>
                <a:spcPts val="85"/>
              </a:spcBef>
            </a:pPr>
            <a:r>
              <a:rPr sz="900" b="1" spc="-25" dirty="0">
                <a:solidFill>
                  <a:srgbClr val="00A86E"/>
                </a:solidFill>
                <a:latin typeface="Cambria"/>
                <a:cs typeface="Cambria"/>
              </a:rPr>
              <a:t>Reduction</a:t>
            </a:r>
            <a:r>
              <a:rPr sz="900" b="1" spc="-75" dirty="0">
                <a:solidFill>
                  <a:srgbClr val="00A86E"/>
                </a:solidFill>
                <a:latin typeface="Cambria"/>
                <a:cs typeface="Cambria"/>
              </a:rPr>
              <a:t> </a:t>
            </a:r>
            <a:r>
              <a:rPr sz="900" b="1" spc="-10" dirty="0">
                <a:solidFill>
                  <a:srgbClr val="00A86E"/>
                </a:solidFill>
                <a:latin typeface="Cambria"/>
                <a:cs typeface="Cambria"/>
              </a:rPr>
              <a:t>in</a:t>
            </a:r>
            <a:r>
              <a:rPr sz="900" b="1" spc="-45" dirty="0">
                <a:solidFill>
                  <a:srgbClr val="00A86E"/>
                </a:solidFill>
                <a:latin typeface="Cambria"/>
                <a:cs typeface="Cambria"/>
              </a:rPr>
              <a:t> </a:t>
            </a:r>
            <a:r>
              <a:rPr sz="900" b="1" spc="-20" dirty="0">
                <a:solidFill>
                  <a:srgbClr val="00A86E"/>
                </a:solidFill>
                <a:latin typeface="Cambria"/>
                <a:cs typeface="Cambria"/>
              </a:rPr>
              <a:t>327</a:t>
            </a:r>
            <a:r>
              <a:rPr sz="900" b="1" spc="-55" dirty="0">
                <a:solidFill>
                  <a:srgbClr val="00A86E"/>
                </a:solidFill>
                <a:latin typeface="Cambria"/>
                <a:cs typeface="Cambria"/>
              </a:rPr>
              <a:t> </a:t>
            </a:r>
            <a:r>
              <a:rPr sz="900" b="1" spc="-20" dirty="0">
                <a:solidFill>
                  <a:srgbClr val="00A86E"/>
                </a:solidFill>
                <a:latin typeface="Cambria"/>
                <a:cs typeface="Cambria"/>
              </a:rPr>
              <a:t>tCO2</a:t>
            </a:r>
            <a:r>
              <a:rPr sz="900" b="1" spc="500" dirty="0">
                <a:solidFill>
                  <a:srgbClr val="00A86E"/>
                </a:solidFill>
                <a:latin typeface="Cambria"/>
                <a:cs typeface="Cambria"/>
              </a:rPr>
              <a:t> </a:t>
            </a:r>
            <a:r>
              <a:rPr sz="900" b="1" spc="-10" dirty="0">
                <a:solidFill>
                  <a:srgbClr val="00A86E"/>
                </a:solidFill>
                <a:latin typeface="Cambria"/>
                <a:cs typeface="Cambria"/>
              </a:rPr>
              <a:t>emissions</a:t>
            </a:r>
            <a:endParaRPr sz="900">
              <a:latin typeface="Cambria"/>
              <a:cs typeface="Cambria"/>
            </a:endParaRPr>
          </a:p>
        </p:txBody>
      </p:sp>
      <p:grpSp>
        <p:nvGrpSpPr>
          <p:cNvPr id="41" name="object 41"/>
          <p:cNvGrpSpPr/>
          <p:nvPr/>
        </p:nvGrpSpPr>
        <p:grpSpPr>
          <a:xfrm>
            <a:off x="8336280" y="3125724"/>
            <a:ext cx="1287780" cy="1969135"/>
            <a:chOff x="8336280" y="3125724"/>
            <a:chExt cx="1287780" cy="1969135"/>
          </a:xfrm>
        </p:grpSpPr>
        <p:sp>
          <p:nvSpPr>
            <p:cNvPr id="42" name="object 42"/>
            <p:cNvSpPr/>
            <p:nvPr/>
          </p:nvSpPr>
          <p:spPr>
            <a:xfrm>
              <a:off x="8336280" y="3125724"/>
              <a:ext cx="1287780" cy="1969135"/>
            </a:xfrm>
            <a:custGeom>
              <a:avLst/>
              <a:gdLst/>
              <a:ahLst/>
              <a:cxnLst/>
              <a:rect l="l" t="t" r="r" b="b"/>
              <a:pathLst>
                <a:path w="1287779" h="1969135">
                  <a:moveTo>
                    <a:pt x="1287780" y="1969008"/>
                  </a:moveTo>
                  <a:lnTo>
                    <a:pt x="0" y="1969008"/>
                  </a:lnTo>
                  <a:lnTo>
                    <a:pt x="0" y="0"/>
                  </a:lnTo>
                  <a:lnTo>
                    <a:pt x="1287780" y="0"/>
                  </a:lnTo>
                  <a:lnTo>
                    <a:pt x="1287780" y="1969008"/>
                  </a:lnTo>
                  <a:close/>
                </a:path>
              </a:pathLst>
            </a:custGeom>
            <a:solidFill>
              <a:srgbClr val="FFFFFF"/>
            </a:solidFill>
          </p:spPr>
          <p:txBody>
            <a:bodyPr wrap="square" lIns="0" tIns="0" rIns="0" bIns="0" rtlCol="0"/>
            <a:lstStyle/>
            <a:p>
              <a:endParaRPr/>
            </a:p>
          </p:txBody>
        </p:sp>
        <p:sp>
          <p:nvSpPr>
            <p:cNvPr id="43" name="object 43"/>
            <p:cNvSpPr/>
            <p:nvPr/>
          </p:nvSpPr>
          <p:spPr>
            <a:xfrm>
              <a:off x="8412480" y="3811524"/>
              <a:ext cx="1137285" cy="634365"/>
            </a:xfrm>
            <a:custGeom>
              <a:avLst/>
              <a:gdLst/>
              <a:ahLst/>
              <a:cxnLst/>
              <a:rect l="l" t="t" r="r" b="b"/>
              <a:pathLst>
                <a:path w="1137284" h="634364">
                  <a:moveTo>
                    <a:pt x="0" y="0"/>
                  </a:moveTo>
                  <a:lnTo>
                    <a:pt x="1136903" y="0"/>
                  </a:lnTo>
                </a:path>
                <a:path w="1137284" h="634364">
                  <a:moveTo>
                    <a:pt x="0" y="633983"/>
                  </a:moveTo>
                  <a:lnTo>
                    <a:pt x="1136903" y="633983"/>
                  </a:lnTo>
                </a:path>
              </a:pathLst>
            </a:custGeom>
            <a:ln w="4762">
              <a:solidFill>
                <a:srgbClr val="ACB8BF"/>
              </a:solidFill>
            </a:ln>
          </p:spPr>
          <p:txBody>
            <a:bodyPr wrap="square" lIns="0" tIns="0" rIns="0" bIns="0" rtlCol="0"/>
            <a:lstStyle/>
            <a:p>
              <a:endParaRPr/>
            </a:p>
          </p:txBody>
        </p:sp>
      </p:grpSp>
      <p:sp>
        <p:nvSpPr>
          <p:cNvPr id="44" name="object 44"/>
          <p:cNvSpPr txBox="1"/>
          <p:nvPr/>
        </p:nvSpPr>
        <p:spPr>
          <a:xfrm>
            <a:off x="8401198" y="3785126"/>
            <a:ext cx="601345" cy="434975"/>
          </a:xfrm>
          <a:prstGeom prst="rect">
            <a:avLst/>
          </a:prstGeom>
        </p:spPr>
        <p:txBody>
          <a:bodyPr vert="horz" wrap="square" lIns="0" tIns="88900" rIns="0" bIns="0" rtlCol="0">
            <a:spAutoFit/>
          </a:bodyPr>
          <a:lstStyle/>
          <a:p>
            <a:pPr marL="12700">
              <a:lnSpc>
                <a:spcPct val="100000"/>
              </a:lnSpc>
              <a:spcBef>
                <a:spcPts val="700"/>
              </a:spcBef>
            </a:pPr>
            <a:r>
              <a:rPr sz="1200" b="1" spc="-55" dirty="0">
                <a:solidFill>
                  <a:srgbClr val="0095DB"/>
                </a:solidFill>
                <a:latin typeface="Arial"/>
                <a:cs typeface="Arial"/>
              </a:rPr>
              <a:t>82.2</a:t>
            </a:r>
            <a:r>
              <a:rPr sz="1200" b="1" spc="-110" dirty="0">
                <a:solidFill>
                  <a:srgbClr val="0095DB"/>
                </a:solidFill>
                <a:latin typeface="Arial"/>
                <a:cs typeface="Arial"/>
              </a:rPr>
              <a:t> </a:t>
            </a:r>
            <a:r>
              <a:rPr sz="1200" b="1" spc="-25" dirty="0">
                <a:solidFill>
                  <a:srgbClr val="0095DB"/>
                </a:solidFill>
                <a:latin typeface="Arial"/>
                <a:cs typeface="Arial"/>
              </a:rPr>
              <a:t>lacs</a:t>
            </a:r>
            <a:endParaRPr sz="1200">
              <a:latin typeface="Arial"/>
              <a:cs typeface="Arial"/>
            </a:endParaRPr>
          </a:p>
          <a:p>
            <a:pPr marL="12700">
              <a:lnSpc>
                <a:spcPct val="100000"/>
              </a:lnSpc>
              <a:spcBef>
                <a:spcPts val="340"/>
              </a:spcBef>
            </a:pPr>
            <a:r>
              <a:rPr sz="700" b="1" spc="-40" dirty="0">
                <a:solidFill>
                  <a:srgbClr val="231F1F"/>
                </a:solidFill>
                <a:latin typeface="Arial"/>
                <a:cs typeface="Arial"/>
              </a:rPr>
              <a:t>Cost</a:t>
            </a:r>
            <a:r>
              <a:rPr sz="700" b="1" spc="-45" dirty="0">
                <a:solidFill>
                  <a:srgbClr val="231F1F"/>
                </a:solidFill>
                <a:latin typeface="Arial"/>
                <a:cs typeface="Arial"/>
              </a:rPr>
              <a:t> </a:t>
            </a:r>
            <a:r>
              <a:rPr sz="700" b="1" spc="-10" dirty="0">
                <a:solidFill>
                  <a:srgbClr val="231F1F"/>
                </a:solidFill>
                <a:latin typeface="Arial"/>
                <a:cs typeface="Arial"/>
              </a:rPr>
              <a:t>saving</a:t>
            </a:r>
            <a:endParaRPr sz="700">
              <a:latin typeface="Arial"/>
              <a:cs typeface="Arial"/>
            </a:endParaRPr>
          </a:p>
        </p:txBody>
      </p:sp>
      <p:sp>
        <p:nvSpPr>
          <p:cNvPr id="45" name="object 45"/>
          <p:cNvSpPr txBox="1"/>
          <p:nvPr/>
        </p:nvSpPr>
        <p:spPr>
          <a:xfrm>
            <a:off x="8408949" y="4495258"/>
            <a:ext cx="1144270" cy="311785"/>
          </a:xfrm>
          <a:prstGeom prst="rect">
            <a:avLst/>
          </a:prstGeom>
        </p:spPr>
        <p:txBody>
          <a:bodyPr vert="horz" wrap="square" lIns="0" tIns="10795" rIns="0" bIns="0" rtlCol="0">
            <a:spAutoFit/>
          </a:bodyPr>
          <a:lstStyle/>
          <a:p>
            <a:pPr marL="12700" marR="5080">
              <a:lnSpc>
                <a:spcPct val="104500"/>
              </a:lnSpc>
              <a:spcBef>
                <a:spcPts val="85"/>
              </a:spcBef>
            </a:pPr>
            <a:r>
              <a:rPr sz="900" b="1" spc="-25" dirty="0">
                <a:solidFill>
                  <a:srgbClr val="00A86E"/>
                </a:solidFill>
                <a:latin typeface="Cambria"/>
                <a:cs typeface="Cambria"/>
              </a:rPr>
              <a:t>Reduction</a:t>
            </a:r>
            <a:r>
              <a:rPr sz="900" b="1" spc="-75" dirty="0">
                <a:solidFill>
                  <a:srgbClr val="00A86E"/>
                </a:solidFill>
                <a:latin typeface="Cambria"/>
                <a:cs typeface="Cambria"/>
              </a:rPr>
              <a:t> </a:t>
            </a:r>
            <a:r>
              <a:rPr sz="900" b="1" spc="-10" dirty="0">
                <a:solidFill>
                  <a:srgbClr val="00A86E"/>
                </a:solidFill>
                <a:latin typeface="Cambria"/>
                <a:cs typeface="Cambria"/>
              </a:rPr>
              <a:t>in</a:t>
            </a:r>
            <a:r>
              <a:rPr sz="900" b="1" spc="-45" dirty="0">
                <a:solidFill>
                  <a:srgbClr val="00A86E"/>
                </a:solidFill>
                <a:latin typeface="Cambria"/>
                <a:cs typeface="Cambria"/>
              </a:rPr>
              <a:t> </a:t>
            </a:r>
            <a:r>
              <a:rPr sz="900" b="1" spc="-20" dirty="0">
                <a:solidFill>
                  <a:srgbClr val="00A86E"/>
                </a:solidFill>
                <a:latin typeface="Cambria"/>
                <a:cs typeface="Cambria"/>
              </a:rPr>
              <a:t>847</a:t>
            </a:r>
            <a:r>
              <a:rPr sz="900" b="1" spc="-55" dirty="0">
                <a:solidFill>
                  <a:srgbClr val="00A86E"/>
                </a:solidFill>
                <a:latin typeface="Cambria"/>
                <a:cs typeface="Cambria"/>
              </a:rPr>
              <a:t> </a:t>
            </a:r>
            <a:r>
              <a:rPr sz="900" b="1" spc="-20" dirty="0">
                <a:solidFill>
                  <a:srgbClr val="00A86E"/>
                </a:solidFill>
                <a:latin typeface="Cambria"/>
                <a:cs typeface="Cambria"/>
              </a:rPr>
              <a:t>tCO2</a:t>
            </a:r>
            <a:r>
              <a:rPr sz="900" b="1" spc="500" dirty="0">
                <a:solidFill>
                  <a:srgbClr val="00A86E"/>
                </a:solidFill>
                <a:latin typeface="Cambria"/>
                <a:cs typeface="Cambria"/>
              </a:rPr>
              <a:t> </a:t>
            </a:r>
            <a:r>
              <a:rPr sz="900" b="1" spc="-10" dirty="0">
                <a:solidFill>
                  <a:srgbClr val="00A86E"/>
                </a:solidFill>
                <a:latin typeface="Cambria"/>
                <a:cs typeface="Cambria"/>
              </a:rPr>
              <a:t>emissions</a:t>
            </a:r>
            <a:endParaRPr sz="900">
              <a:latin typeface="Cambria"/>
              <a:cs typeface="Cambria"/>
            </a:endParaRPr>
          </a:p>
        </p:txBody>
      </p:sp>
      <p:pic>
        <p:nvPicPr>
          <p:cNvPr id="46" name="object 46"/>
          <p:cNvPicPr/>
          <p:nvPr/>
        </p:nvPicPr>
        <p:blipFill>
          <a:blip r:embed="rId8" cstate="print"/>
          <a:stretch>
            <a:fillRect/>
          </a:stretch>
        </p:blipFill>
        <p:spPr>
          <a:xfrm>
            <a:off x="425195" y="1112520"/>
            <a:ext cx="1299971" cy="428243"/>
          </a:xfrm>
          <a:prstGeom prst="rect">
            <a:avLst/>
          </a:prstGeom>
        </p:spPr>
      </p:pic>
      <p:sp>
        <p:nvSpPr>
          <p:cNvPr id="47" name="object 47"/>
          <p:cNvSpPr txBox="1"/>
          <p:nvPr/>
        </p:nvSpPr>
        <p:spPr>
          <a:xfrm>
            <a:off x="1934939" y="1153141"/>
            <a:ext cx="1004569" cy="330200"/>
          </a:xfrm>
          <a:prstGeom prst="rect">
            <a:avLst/>
          </a:prstGeom>
        </p:spPr>
        <p:txBody>
          <a:bodyPr vert="horz" wrap="square" lIns="0" tIns="12065" rIns="0" bIns="0" rtlCol="0">
            <a:spAutoFit/>
          </a:bodyPr>
          <a:lstStyle/>
          <a:p>
            <a:pPr marL="12700" marR="5080">
              <a:lnSpc>
                <a:spcPct val="100000"/>
              </a:lnSpc>
              <a:spcBef>
                <a:spcPts val="95"/>
              </a:spcBef>
            </a:pPr>
            <a:r>
              <a:rPr sz="1000" b="1" spc="-20" dirty="0">
                <a:solidFill>
                  <a:srgbClr val="FFFFFF"/>
                </a:solidFill>
                <a:latin typeface="Arial"/>
                <a:cs typeface="Arial"/>
              </a:rPr>
              <a:t>Micro</a:t>
            </a:r>
            <a:r>
              <a:rPr sz="1000" b="1" spc="-15" dirty="0">
                <a:solidFill>
                  <a:srgbClr val="FFFFFF"/>
                </a:solidFill>
                <a:latin typeface="Arial"/>
                <a:cs typeface="Arial"/>
              </a:rPr>
              <a:t> </a:t>
            </a:r>
            <a:r>
              <a:rPr sz="1000" b="1" spc="-25" dirty="0">
                <a:solidFill>
                  <a:srgbClr val="FFFFFF"/>
                </a:solidFill>
                <a:latin typeface="Arial"/>
                <a:cs typeface="Arial"/>
              </a:rPr>
              <a:t>turbine</a:t>
            </a:r>
            <a:r>
              <a:rPr sz="1000" b="1" spc="-20" dirty="0">
                <a:solidFill>
                  <a:srgbClr val="FFFFFF"/>
                </a:solidFill>
                <a:latin typeface="Arial"/>
                <a:cs typeface="Arial"/>
              </a:rPr>
              <a:t> </a:t>
            </a:r>
            <a:r>
              <a:rPr sz="1000" b="1" spc="-25" dirty="0">
                <a:solidFill>
                  <a:srgbClr val="FFFFFF"/>
                </a:solidFill>
                <a:latin typeface="Arial"/>
                <a:cs typeface="Arial"/>
              </a:rPr>
              <a:t>3.5 MW</a:t>
            </a:r>
            <a:endParaRPr sz="1000">
              <a:latin typeface="Arial"/>
              <a:cs typeface="Arial"/>
            </a:endParaRPr>
          </a:p>
        </p:txBody>
      </p:sp>
      <p:sp>
        <p:nvSpPr>
          <p:cNvPr id="48" name="object 48"/>
          <p:cNvSpPr txBox="1"/>
          <p:nvPr/>
        </p:nvSpPr>
        <p:spPr>
          <a:xfrm>
            <a:off x="3373588" y="1153141"/>
            <a:ext cx="1010919" cy="330200"/>
          </a:xfrm>
          <a:prstGeom prst="rect">
            <a:avLst/>
          </a:prstGeom>
        </p:spPr>
        <p:txBody>
          <a:bodyPr vert="horz" wrap="square" lIns="0" tIns="12065" rIns="0" bIns="0" rtlCol="0">
            <a:spAutoFit/>
          </a:bodyPr>
          <a:lstStyle/>
          <a:p>
            <a:pPr marL="12700" marR="5080">
              <a:lnSpc>
                <a:spcPct val="100000"/>
              </a:lnSpc>
              <a:spcBef>
                <a:spcPts val="95"/>
              </a:spcBef>
            </a:pPr>
            <a:r>
              <a:rPr sz="1000" b="1" spc="-65" dirty="0">
                <a:solidFill>
                  <a:srgbClr val="FFFFFF"/>
                </a:solidFill>
                <a:latin typeface="Arial"/>
                <a:cs typeface="Arial"/>
              </a:rPr>
              <a:t>LDO</a:t>
            </a:r>
            <a:r>
              <a:rPr sz="1000" b="1" spc="-10" dirty="0">
                <a:solidFill>
                  <a:srgbClr val="FFFFFF"/>
                </a:solidFill>
                <a:latin typeface="Arial"/>
                <a:cs typeface="Arial"/>
              </a:rPr>
              <a:t> </a:t>
            </a:r>
            <a:r>
              <a:rPr sz="1000" b="1" spc="-90" dirty="0">
                <a:solidFill>
                  <a:srgbClr val="FFFFFF"/>
                </a:solidFill>
                <a:latin typeface="Arial"/>
                <a:cs typeface="Arial"/>
              </a:rPr>
              <a:t>Consumption</a:t>
            </a:r>
            <a:r>
              <a:rPr sz="1000" b="1" spc="-10" dirty="0">
                <a:solidFill>
                  <a:srgbClr val="FFFFFF"/>
                </a:solidFill>
                <a:latin typeface="Arial"/>
                <a:cs typeface="Arial"/>
              </a:rPr>
              <a:t> Optimization</a:t>
            </a:r>
            <a:endParaRPr sz="1000">
              <a:latin typeface="Arial"/>
              <a:cs typeface="Arial"/>
            </a:endParaRPr>
          </a:p>
        </p:txBody>
      </p:sp>
      <p:sp>
        <p:nvSpPr>
          <p:cNvPr id="49" name="object 49"/>
          <p:cNvSpPr txBox="1"/>
          <p:nvPr/>
        </p:nvSpPr>
        <p:spPr>
          <a:xfrm>
            <a:off x="5522436" y="1153141"/>
            <a:ext cx="1069975" cy="330200"/>
          </a:xfrm>
          <a:prstGeom prst="rect">
            <a:avLst/>
          </a:prstGeom>
        </p:spPr>
        <p:txBody>
          <a:bodyPr vert="horz" wrap="square" lIns="0" tIns="12065" rIns="0" bIns="0" rtlCol="0">
            <a:spAutoFit/>
          </a:bodyPr>
          <a:lstStyle/>
          <a:p>
            <a:pPr marL="12700" marR="5080">
              <a:lnSpc>
                <a:spcPct val="100000"/>
              </a:lnSpc>
              <a:spcBef>
                <a:spcPts val="95"/>
              </a:spcBef>
            </a:pPr>
            <a:r>
              <a:rPr sz="1000" b="1" spc="-30" dirty="0">
                <a:solidFill>
                  <a:srgbClr val="FFFFFF"/>
                </a:solidFill>
                <a:latin typeface="Arial"/>
                <a:cs typeface="Arial"/>
              </a:rPr>
              <a:t>Tunning</a:t>
            </a:r>
            <a:r>
              <a:rPr sz="1000" b="1" spc="-50" dirty="0">
                <a:solidFill>
                  <a:srgbClr val="FFFFFF"/>
                </a:solidFill>
                <a:latin typeface="Arial"/>
                <a:cs typeface="Arial"/>
              </a:rPr>
              <a:t> </a:t>
            </a:r>
            <a:r>
              <a:rPr sz="1000" b="1" spc="-20" dirty="0">
                <a:solidFill>
                  <a:srgbClr val="FFFFFF"/>
                </a:solidFill>
                <a:latin typeface="Arial"/>
                <a:cs typeface="Arial"/>
              </a:rPr>
              <a:t>fork</a:t>
            </a:r>
            <a:r>
              <a:rPr sz="1000" b="1" spc="-10" dirty="0">
                <a:solidFill>
                  <a:srgbClr val="FFFFFF"/>
                </a:solidFill>
                <a:latin typeface="Arial"/>
                <a:cs typeface="Arial"/>
              </a:rPr>
              <a:t> </a:t>
            </a:r>
            <a:r>
              <a:rPr sz="1000" b="1" spc="-20" dirty="0">
                <a:solidFill>
                  <a:srgbClr val="FFFFFF"/>
                </a:solidFill>
                <a:latin typeface="Arial"/>
                <a:cs typeface="Arial"/>
              </a:rPr>
              <a:t>level </a:t>
            </a:r>
            <a:r>
              <a:rPr sz="1000" b="1" spc="-10" dirty="0">
                <a:solidFill>
                  <a:srgbClr val="FFFFFF"/>
                </a:solidFill>
                <a:latin typeface="Arial"/>
                <a:cs typeface="Arial"/>
              </a:rPr>
              <a:t>switch</a:t>
            </a:r>
            <a:endParaRPr sz="1000">
              <a:latin typeface="Arial"/>
              <a:cs typeface="Arial"/>
            </a:endParaRPr>
          </a:p>
        </p:txBody>
      </p:sp>
      <p:sp>
        <p:nvSpPr>
          <p:cNvPr id="50" name="object 50"/>
          <p:cNvSpPr txBox="1"/>
          <p:nvPr/>
        </p:nvSpPr>
        <p:spPr>
          <a:xfrm>
            <a:off x="6962598" y="1153141"/>
            <a:ext cx="885825" cy="330200"/>
          </a:xfrm>
          <a:prstGeom prst="rect">
            <a:avLst/>
          </a:prstGeom>
        </p:spPr>
        <p:txBody>
          <a:bodyPr vert="horz" wrap="square" lIns="0" tIns="12065" rIns="0" bIns="0" rtlCol="0">
            <a:spAutoFit/>
          </a:bodyPr>
          <a:lstStyle/>
          <a:p>
            <a:pPr marL="12700" marR="5080">
              <a:lnSpc>
                <a:spcPct val="100000"/>
              </a:lnSpc>
              <a:spcBef>
                <a:spcPts val="95"/>
              </a:spcBef>
            </a:pPr>
            <a:r>
              <a:rPr sz="1000" b="1" spc="-55" dirty="0">
                <a:solidFill>
                  <a:srgbClr val="FFFFFF"/>
                </a:solidFill>
                <a:latin typeface="Arial"/>
                <a:cs typeface="Arial"/>
              </a:rPr>
              <a:t>PA</a:t>
            </a:r>
            <a:r>
              <a:rPr sz="1000" b="1" spc="-155" dirty="0">
                <a:solidFill>
                  <a:srgbClr val="FFFFFF"/>
                </a:solidFill>
                <a:latin typeface="Arial"/>
                <a:cs typeface="Arial"/>
              </a:rPr>
              <a:t> </a:t>
            </a:r>
            <a:r>
              <a:rPr sz="1000" b="1" spc="-70" dirty="0">
                <a:solidFill>
                  <a:srgbClr val="FFFFFF"/>
                </a:solidFill>
                <a:latin typeface="Arial"/>
                <a:cs typeface="Arial"/>
              </a:rPr>
              <a:t>fan</a:t>
            </a:r>
            <a:r>
              <a:rPr sz="1000" b="1" spc="-160" dirty="0">
                <a:solidFill>
                  <a:srgbClr val="FFFFFF"/>
                </a:solidFill>
                <a:latin typeface="Arial"/>
                <a:cs typeface="Arial"/>
              </a:rPr>
              <a:t> </a:t>
            </a:r>
            <a:r>
              <a:rPr sz="1000" b="1" spc="-65" dirty="0">
                <a:solidFill>
                  <a:srgbClr val="FFFFFF"/>
                </a:solidFill>
                <a:latin typeface="Arial"/>
                <a:cs typeface="Arial"/>
              </a:rPr>
              <a:t>air</a:t>
            </a:r>
            <a:r>
              <a:rPr sz="1000" b="1" spc="-165" dirty="0">
                <a:solidFill>
                  <a:srgbClr val="FFFFFF"/>
                </a:solidFill>
                <a:latin typeface="Arial"/>
                <a:cs typeface="Arial"/>
              </a:rPr>
              <a:t> </a:t>
            </a:r>
            <a:r>
              <a:rPr sz="1000" b="1" spc="-80" dirty="0">
                <a:solidFill>
                  <a:srgbClr val="FFFFFF"/>
                </a:solidFill>
                <a:latin typeface="Arial"/>
                <a:cs typeface="Arial"/>
              </a:rPr>
              <a:t>friction</a:t>
            </a:r>
            <a:r>
              <a:rPr sz="1000" b="1" spc="-10" dirty="0">
                <a:solidFill>
                  <a:srgbClr val="FFFFFF"/>
                </a:solidFill>
                <a:latin typeface="Arial"/>
                <a:cs typeface="Arial"/>
              </a:rPr>
              <a:t> reduction</a:t>
            </a:r>
            <a:endParaRPr sz="1000">
              <a:latin typeface="Arial"/>
              <a:cs typeface="Arial"/>
            </a:endParaRPr>
          </a:p>
        </p:txBody>
      </p:sp>
      <p:sp>
        <p:nvSpPr>
          <p:cNvPr id="51" name="object 51"/>
          <p:cNvSpPr txBox="1"/>
          <p:nvPr/>
        </p:nvSpPr>
        <p:spPr>
          <a:xfrm>
            <a:off x="8401216" y="1153141"/>
            <a:ext cx="625475" cy="330200"/>
          </a:xfrm>
          <a:prstGeom prst="rect">
            <a:avLst/>
          </a:prstGeom>
        </p:spPr>
        <p:txBody>
          <a:bodyPr vert="horz" wrap="square" lIns="0" tIns="12065" rIns="0" bIns="0" rtlCol="0">
            <a:spAutoFit/>
          </a:bodyPr>
          <a:lstStyle/>
          <a:p>
            <a:pPr marL="12700">
              <a:lnSpc>
                <a:spcPct val="100000"/>
              </a:lnSpc>
              <a:spcBef>
                <a:spcPts val="95"/>
              </a:spcBef>
            </a:pPr>
            <a:r>
              <a:rPr sz="1000" b="1" spc="-25" dirty="0">
                <a:solidFill>
                  <a:srgbClr val="FFFFFF"/>
                </a:solidFill>
                <a:latin typeface="Arial"/>
                <a:cs typeface="Arial"/>
              </a:rPr>
              <a:t>BFP</a:t>
            </a:r>
            <a:endParaRPr sz="1000">
              <a:latin typeface="Arial"/>
              <a:cs typeface="Arial"/>
            </a:endParaRPr>
          </a:p>
          <a:p>
            <a:pPr marL="12700">
              <a:lnSpc>
                <a:spcPct val="100000"/>
              </a:lnSpc>
            </a:pPr>
            <a:r>
              <a:rPr sz="1000" b="1" spc="-10" dirty="0">
                <a:solidFill>
                  <a:srgbClr val="FFFFFF"/>
                </a:solidFill>
                <a:latin typeface="Arial"/>
                <a:cs typeface="Arial"/>
              </a:rPr>
              <a:t>Destaging</a:t>
            </a:r>
            <a:endParaRPr sz="1000">
              <a:latin typeface="Arial"/>
              <a:cs typeface="Arial"/>
            </a:endParaRPr>
          </a:p>
        </p:txBody>
      </p:sp>
      <p:sp>
        <p:nvSpPr>
          <p:cNvPr id="52" name="object 52"/>
          <p:cNvSpPr txBox="1"/>
          <p:nvPr/>
        </p:nvSpPr>
        <p:spPr>
          <a:xfrm>
            <a:off x="496290" y="1153141"/>
            <a:ext cx="821690" cy="330200"/>
          </a:xfrm>
          <a:prstGeom prst="rect">
            <a:avLst/>
          </a:prstGeom>
        </p:spPr>
        <p:txBody>
          <a:bodyPr vert="horz" wrap="square" lIns="0" tIns="12065" rIns="0" bIns="0" rtlCol="0">
            <a:spAutoFit/>
          </a:bodyPr>
          <a:lstStyle/>
          <a:p>
            <a:pPr marL="12700" marR="5080">
              <a:lnSpc>
                <a:spcPct val="100000"/>
              </a:lnSpc>
              <a:spcBef>
                <a:spcPts val="95"/>
              </a:spcBef>
            </a:pPr>
            <a:r>
              <a:rPr sz="1000" b="1" spc="-20" dirty="0">
                <a:solidFill>
                  <a:srgbClr val="FFFFFF"/>
                </a:solidFill>
                <a:latin typeface="Arial"/>
                <a:cs typeface="Arial"/>
              </a:rPr>
              <a:t>TG-</a:t>
            </a:r>
            <a:r>
              <a:rPr sz="1000" b="1" dirty="0">
                <a:solidFill>
                  <a:srgbClr val="FFFFFF"/>
                </a:solidFill>
                <a:latin typeface="Arial"/>
                <a:cs typeface="Arial"/>
              </a:rPr>
              <a:t>1(130</a:t>
            </a:r>
            <a:r>
              <a:rPr sz="1000" b="1" spc="-45" dirty="0">
                <a:solidFill>
                  <a:srgbClr val="FFFFFF"/>
                </a:solidFill>
                <a:latin typeface="Arial"/>
                <a:cs typeface="Arial"/>
              </a:rPr>
              <a:t> </a:t>
            </a:r>
            <a:r>
              <a:rPr sz="1000" b="1" spc="-25" dirty="0">
                <a:solidFill>
                  <a:srgbClr val="FFFFFF"/>
                </a:solidFill>
                <a:latin typeface="Arial"/>
                <a:cs typeface="Arial"/>
              </a:rPr>
              <a:t>MW COH</a:t>
            </a:r>
            <a:endParaRPr sz="1000">
              <a:latin typeface="Arial"/>
              <a:cs typeface="Arial"/>
            </a:endParaRPr>
          </a:p>
        </p:txBody>
      </p:sp>
      <p:pic>
        <p:nvPicPr>
          <p:cNvPr id="53" name="object 53"/>
          <p:cNvPicPr/>
          <p:nvPr/>
        </p:nvPicPr>
        <p:blipFill>
          <a:blip r:embed="rId9" cstate="print"/>
          <a:stretch>
            <a:fillRect/>
          </a:stretch>
        </p:blipFill>
        <p:spPr>
          <a:xfrm>
            <a:off x="5454396" y="6408420"/>
            <a:ext cx="1371600" cy="614171"/>
          </a:xfrm>
          <a:prstGeom prst="rect">
            <a:avLst/>
          </a:prstGeom>
        </p:spPr>
      </p:pic>
      <p:sp>
        <p:nvSpPr>
          <p:cNvPr id="54" name="object 54"/>
          <p:cNvSpPr txBox="1"/>
          <p:nvPr/>
        </p:nvSpPr>
        <p:spPr>
          <a:xfrm>
            <a:off x="5522457" y="6395799"/>
            <a:ext cx="485775" cy="451484"/>
          </a:xfrm>
          <a:prstGeom prst="rect">
            <a:avLst/>
          </a:prstGeom>
        </p:spPr>
        <p:txBody>
          <a:bodyPr vert="horz" wrap="square" lIns="0" tIns="11430" rIns="0" bIns="0" rtlCol="0">
            <a:spAutoFit/>
          </a:bodyPr>
          <a:lstStyle/>
          <a:p>
            <a:pPr marL="12700">
              <a:lnSpc>
                <a:spcPct val="100000"/>
              </a:lnSpc>
              <a:spcBef>
                <a:spcPts val="90"/>
              </a:spcBef>
            </a:pPr>
            <a:r>
              <a:rPr sz="2000" spc="-25" dirty="0">
                <a:solidFill>
                  <a:srgbClr val="052162"/>
                </a:solidFill>
                <a:latin typeface="Arial MT"/>
                <a:cs typeface="Arial MT"/>
              </a:rPr>
              <a:t>75</a:t>
            </a:r>
            <a:endParaRPr sz="2000">
              <a:latin typeface="Arial MT"/>
              <a:cs typeface="Arial MT"/>
            </a:endParaRPr>
          </a:p>
          <a:p>
            <a:pPr marL="12700">
              <a:lnSpc>
                <a:spcPct val="100000"/>
              </a:lnSpc>
            </a:pPr>
            <a:r>
              <a:rPr sz="800" b="1" spc="-114" dirty="0">
                <a:solidFill>
                  <a:srgbClr val="052162"/>
                </a:solidFill>
                <a:latin typeface="Arial"/>
                <a:cs typeface="Arial"/>
              </a:rPr>
              <a:t>ESG</a:t>
            </a:r>
            <a:r>
              <a:rPr sz="800" b="1" spc="-130" dirty="0">
                <a:solidFill>
                  <a:srgbClr val="052162"/>
                </a:solidFill>
                <a:latin typeface="Arial"/>
                <a:cs typeface="Arial"/>
              </a:rPr>
              <a:t> </a:t>
            </a:r>
            <a:r>
              <a:rPr sz="800" b="1" spc="-10" dirty="0">
                <a:solidFill>
                  <a:srgbClr val="052162"/>
                </a:solidFill>
                <a:latin typeface="Arial"/>
                <a:cs typeface="Arial"/>
              </a:rPr>
              <a:t>Score</a:t>
            </a:r>
            <a:endParaRPr sz="800">
              <a:latin typeface="Arial"/>
              <a:cs typeface="Arial"/>
            </a:endParaRPr>
          </a:p>
        </p:txBody>
      </p:sp>
      <p:pic>
        <p:nvPicPr>
          <p:cNvPr id="55" name="object 55"/>
          <p:cNvPicPr/>
          <p:nvPr/>
        </p:nvPicPr>
        <p:blipFill>
          <a:blip r:embed="rId10" cstate="print"/>
          <a:stretch>
            <a:fillRect/>
          </a:stretch>
        </p:blipFill>
        <p:spPr>
          <a:xfrm>
            <a:off x="8255507" y="6408420"/>
            <a:ext cx="1379220" cy="614171"/>
          </a:xfrm>
          <a:prstGeom prst="rect">
            <a:avLst/>
          </a:prstGeom>
        </p:spPr>
      </p:pic>
      <p:sp>
        <p:nvSpPr>
          <p:cNvPr id="56" name="object 56"/>
          <p:cNvSpPr txBox="1"/>
          <p:nvPr/>
        </p:nvSpPr>
        <p:spPr>
          <a:xfrm>
            <a:off x="8325196" y="6395799"/>
            <a:ext cx="721360" cy="451484"/>
          </a:xfrm>
          <a:prstGeom prst="rect">
            <a:avLst/>
          </a:prstGeom>
        </p:spPr>
        <p:txBody>
          <a:bodyPr vert="horz" wrap="square" lIns="0" tIns="11430" rIns="0" bIns="0" rtlCol="0">
            <a:spAutoFit/>
          </a:bodyPr>
          <a:lstStyle/>
          <a:p>
            <a:pPr marL="12700">
              <a:lnSpc>
                <a:spcPct val="100000"/>
              </a:lnSpc>
              <a:spcBef>
                <a:spcPts val="90"/>
              </a:spcBef>
            </a:pPr>
            <a:r>
              <a:rPr sz="2000" spc="-25" dirty="0">
                <a:solidFill>
                  <a:srgbClr val="052162"/>
                </a:solidFill>
                <a:latin typeface="Arial MT"/>
                <a:cs typeface="Arial MT"/>
              </a:rPr>
              <a:t>A-</a:t>
            </a:r>
            <a:endParaRPr sz="2000">
              <a:latin typeface="Arial MT"/>
              <a:cs typeface="Arial MT"/>
            </a:endParaRPr>
          </a:p>
          <a:p>
            <a:pPr marL="12700">
              <a:lnSpc>
                <a:spcPct val="100000"/>
              </a:lnSpc>
            </a:pPr>
            <a:r>
              <a:rPr sz="800" b="1" spc="-70" dirty="0">
                <a:solidFill>
                  <a:srgbClr val="052162"/>
                </a:solidFill>
                <a:latin typeface="Arial"/>
                <a:cs typeface="Arial"/>
              </a:rPr>
              <a:t>Climate</a:t>
            </a:r>
            <a:r>
              <a:rPr sz="800" b="1" spc="-40" dirty="0">
                <a:solidFill>
                  <a:srgbClr val="052162"/>
                </a:solidFill>
                <a:latin typeface="Arial"/>
                <a:cs typeface="Arial"/>
              </a:rPr>
              <a:t> </a:t>
            </a:r>
            <a:r>
              <a:rPr sz="800" b="1" spc="-10" dirty="0">
                <a:solidFill>
                  <a:srgbClr val="052162"/>
                </a:solidFill>
                <a:latin typeface="Arial"/>
                <a:cs typeface="Arial"/>
              </a:rPr>
              <a:t>Change</a:t>
            </a:r>
            <a:endParaRPr sz="800">
              <a:latin typeface="Arial"/>
              <a:cs typeface="Arial"/>
            </a:endParaRPr>
          </a:p>
        </p:txBody>
      </p:sp>
      <p:pic>
        <p:nvPicPr>
          <p:cNvPr id="57" name="object 57"/>
          <p:cNvPicPr/>
          <p:nvPr/>
        </p:nvPicPr>
        <p:blipFill>
          <a:blip r:embed="rId11" cstate="print"/>
          <a:stretch>
            <a:fillRect/>
          </a:stretch>
        </p:blipFill>
        <p:spPr>
          <a:xfrm>
            <a:off x="6816852" y="6408420"/>
            <a:ext cx="1450848" cy="614171"/>
          </a:xfrm>
          <a:prstGeom prst="rect">
            <a:avLst/>
          </a:prstGeom>
        </p:spPr>
      </p:pic>
      <p:sp>
        <p:nvSpPr>
          <p:cNvPr id="58" name="object 58"/>
          <p:cNvSpPr txBox="1"/>
          <p:nvPr/>
        </p:nvSpPr>
        <p:spPr>
          <a:xfrm>
            <a:off x="6886452" y="6395799"/>
            <a:ext cx="1341755" cy="556895"/>
          </a:xfrm>
          <a:prstGeom prst="rect">
            <a:avLst/>
          </a:prstGeom>
        </p:spPr>
        <p:txBody>
          <a:bodyPr vert="horz" wrap="square" lIns="0" tIns="11430" rIns="0" bIns="0" rtlCol="0">
            <a:spAutoFit/>
          </a:bodyPr>
          <a:lstStyle/>
          <a:p>
            <a:pPr marL="12700">
              <a:lnSpc>
                <a:spcPct val="100000"/>
              </a:lnSpc>
              <a:spcBef>
                <a:spcPts val="90"/>
              </a:spcBef>
            </a:pPr>
            <a:r>
              <a:rPr sz="2000" spc="-50" dirty="0">
                <a:solidFill>
                  <a:srgbClr val="052162"/>
                </a:solidFill>
                <a:latin typeface="Arial MT"/>
                <a:cs typeface="Arial MT"/>
              </a:rPr>
              <a:t>A</a:t>
            </a:r>
            <a:endParaRPr sz="2000">
              <a:latin typeface="Arial MT"/>
              <a:cs typeface="Arial MT"/>
            </a:endParaRPr>
          </a:p>
          <a:p>
            <a:pPr marL="12700">
              <a:lnSpc>
                <a:spcPct val="100000"/>
              </a:lnSpc>
            </a:pPr>
            <a:r>
              <a:rPr sz="800" b="1" spc="-55" dirty="0">
                <a:solidFill>
                  <a:srgbClr val="052162"/>
                </a:solidFill>
                <a:latin typeface="Arial"/>
                <a:cs typeface="Arial"/>
              </a:rPr>
              <a:t>Water </a:t>
            </a:r>
            <a:r>
              <a:rPr sz="800" b="1" spc="-10" dirty="0">
                <a:solidFill>
                  <a:srgbClr val="052162"/>
                </a:solidFill>
                <a:latin typeface="Arial"/>
                <a:cs typeface="Arial"/>
              </a:rPr>
              <a:t>Security</a:t>
            </a:r>
            <a:endParaRPr sz="800">
              <a:latin typeface="Arial"/>
              <a:cs typeface="Arial"/>
            </a:endParaRPr>
          </a:p>
          <a:p>
            <a:pPr marL="12700">
              <a:lnSpc>
                <a:spcPct val="100000"/>
              </a:lnSpc>
              <a:spcBef>
                <a:spcPts val="290"/>
              </a:spcBef>
            </a:pPr>
            <a:r>
              <a:rPr sz="450" spc="-20" dirty="0">
                <a:solidFill>
                  <a:srgbClr val="808C95"/>
                </a:solidFill>
                <a:latin typeface="Arial MT"/>
                <a:cs typeface="Arial MT"/>
              </a:rPr>
              <a:t>Onlysteelmaker</a:t>
            </a:r>
            <a:r>
              <a:rPr sz="450" spc="-30" dirty="0">
                <a:solidFill>
                  <a:srgbClr val="808C95"/>
                </a:solidFill>
                <a:latin typeface="Arial MT"/>
                <a:cs typeface="Arial MT"/>
              </a:rPr>
              <a:t> </a:t>
            </a:r>
            <a:r>
              <a:rPr sz="450" dirty="0">
                <a:solidFill>
                  <a:srgbClr val="808C95"/>
                </a:solidFill>
                <a:latin typeface="Arial MT"/>
                <a:cs typeface="Arial MT"/>
              </a:rPr>
              <a:t>globallywith</a:t>
            </a:r>
            <a:r>
              <a:rPr sz="450" spc="50" dirty="0">
                <a:solidFill>
                  <a:srgbClr val="808C95"/>
                </a:solidFill>
                <a:latin typeface="Arial MT"/>
                <a:cs typeface="Arial MT"/>
              </a:rPr>
              <a:t> </a:t>
            </a:r>
            <a:r>
              <a:rPr sz="450" dirty="0">
                <a:solidFill>
                  <a:srgbClr val="808C95"/>
                </a:solidFill>
                <a:latin typeface="Arial MT"/>
                <a:cs typeface="Arial MT"/>
              </a:rPr>
              <a:t>Aratingin</a:t>
            </a:r>
            <a:r>
              <a:rPr sz="450" spc="35" dirty="0">
                <a:solidFill>
                  <a:srgbClr val="808C95"/>
                </a:solidFill>
                <a:latin typeface="Arial MT"/>
                <a:cs typeface="Arial MT"/>
              </a:rPr>
              <a:t> </a:t>
            </a:r>
            <a:r>
              <a:rPr sz="450" spc="-25" dirty="0">
                <a:solidFill>
                  <a:srgbClr val="808C95"/>
                </a:solidFill>
                <a:latin typeface="Arial MT"/>
                <a:cs typeface="Arial MT"/>
              </a:rPr>
              <a:t>Water</a:t>
            </a:r>
            <a:r>
              <a:rPr sz="450" spc="25" dirty="0">
                <a:solidFill>
                  <a:srgbClr val="808C95"/>
                </a:solidFill>
                <a:latin typeface="Arial MT"/>
                <a:cs typeface="Arial MT"/>
              </a:rPr>
              <a:t> </a:t>
            </a:r>
            <a:r>
              <a:rPr sz="450" spc="-10" dirty="0">
                <a:solidFill>
                  <a:srgbClr val="808C95"/>
                </a:solidFill>
                <a:latin typeface="Arial MT"/>
                <a:cs typeface="Arial MT"/>
              </a:rPr>
              <a:t>Security</a:t>
            </a:r>
            <a:endParaRPr sz="450">
              <a:latin typeface="Arial MT"/>
              <a:cs typeface="Arial MT"/>
            </a:endParaRPr>
          </a:p>
        </p:txBody>
      </p:sp>
      <p:grpSp>
        <p:nvGrpSpPr>
          <p:cNvPr id="59" name="object 59"/>
          <p:cNvGrpSpPr/>
          <p:nvPr/>
        </p:nvGrpSpPr>
        <p:grpSpPr>
          <a:xfrm>
            <a:off x="5529071" y="5987796"/>
            <a:ext cx="577850" cy="274320"/>
            <a:chOff x="5529071" y="5987796"/>
            <a:chExt cx="577850" cy="274320"/>
          </a:xfrm>
        </p:grpSpPr>
        <p:pic>
          <p:nvPicPr>
            <p:cNvPr id="60" name="object 60"/>
            <p:cNvPicPr/>
            <p:nvPr/>
          </p:nvPicPr>
          <p:blipFill>
            <a:blip r:embed="rId12" cstate="print"/>
            <a:stretch>
              <a:fillRect/>
            </a:stretch>
          </p:blipFill>
          <p:spPr>
            <a:xfrm>
              <a:off x="5529071" y="6146292"/>
              <a:ext cx="394715" cy="115823"/>
            </a:xfrm>
            <a:prstGeom prst="rect">
              <a:avLst/>
            </a:prstGeom>
          </p:spPr>
        </p:pic>
        <p:pic>
          <p:nvPicPr>
            <p:cNvPr id="61" name="object 61"/>
            <p:cNvPicPr/>
            <p:nvPr/>
          </p:nvPicPr>
          <p:blipFill>
            <a:blip r:embed="rId13" cstate="print"/>
            <a:stretch>
              <a:fillRect/>
            </a:stretch>
          </p:blipFill>
          <p:spPr>
            <a:xfrm>
              <a:off x="5529071" y="6021323"/>
              <a:ext cx="577595" cy="91439"/>
            </a:xfrm>
            <a:prstGeom prst="rect">
              <a:avLst/>
            </a:prstGeom>
          </p:spPr>
        </p:pic>
        <p:sp>
          <p:nvSpPr>
            <p:cNvPr id="62" name="object 62"/>
            <p:cNvSpPr/>
            <p:nvPr/>
          </p:nvSpPr>
          <p:spPr>
            <a:xfrm>
              <a:off x="5535167" y="5987796"/>
              <a:ext cx="567055" cy="13970"/>
            </a:xfrm>
            <a:custGeom>
              <a:avLst/>
              <a:gdLst/>
              <a:ahLst/>
              <a:cxnLst/>
              <a:rect l="l" t="t" r="r" b="b"/>
              <a:pathLst>
                <a:path w="567054" h="13970">
                  <a:moveTo>
                    <a:pt x="566928" y="13716"/>
                  </a:moveTo>
                  <a:lnTo>
                    <a:pt x="0" y="13716"/>
                  </a:lnTo>
                  <a:lnTo>
                    <a:pt x="0" y="0"/>
                  </a:lnTo>
                  <a:lnTo>
                    <a:pt x="566928" y="0"/>
                  </a:lnTo>
                  <a:lnTo>
                    <a:pt x="566928" y="13716"/>
                  </a:lnTo>
                  <a:close/>
                </a:path>
              </a:pathLst>
            </a:custGeom>
            <a:solidFill>
              <a:srgbClr val="111111"/>
            </a:solidFill>
          </p:spPr>
          <p:txBody>
            <a:bodyPr wrap="square" lIns="0" tIns="0" rIns="0" bIns="0" rtlCol="0"/>
            <a:lstStyle/>
            <a:p>
              <a:endParaRPr/>
            </a:p>
          </p:txBody>
        </p:sp>
      </p:grpSp>
      <p:pic>
        <p:nvPicPr>
          <p:cNvPr id="63" name="object 63"/>
          <p:cNvPicPr/>
          <p:nvPr/>
        </p:nvPicPr>
        <p:blipFill>
          <a:blip r:embed="rId14" cstate="print"/>
          <a:stretch>
            <a:fillRect/>
          </a:stretch>
        </p:blipFill>
        <p:spPr>
          <a:xfrm>
            <a:off x="6891528" y="6016752"/>
            <a:ext cx="577595" cy="211835"/>
          </a:xfrm>
          <a:prstGeom prst="rect">
            <a:avLst/>
          </a:prstGeom>
        </p:spPr>
      </p:pic>
      <p:sp>
        <p:nvSpPr>
          <p:cNvPr id="64" name="object 64"/>
          <p:cNvSpPr/>
          <p:nvPr/>
        </p:nvSpPr>
        <p:spPr>
          <a:xfrm>
            <a:off x="5458967" y="5884164"/>
            <a:ext cx="4165600" cy="425450"/>
          </a:xfrm>
          <a:custGeom>
            <a:avLst/>
            <a:gdLst/>
            <a:ahLst/>
            <a:cxnLst/>
            <a:rect l="l" t="t" r="r" b="b"/>
            <a:pathLst>
              <a:path w="4165600" h="425450">
                <a:moveTo>
                  <a:pt x="0" y="0"/>
                </a:moveTo>
                <a:lnTo>
                  <a:pt x="4165092" y="0"/>
                </a:lnTo>
              </a:path>
              <a:path w="4165600" h="425450">
                <a:moveTo>
                  <a:pt x="1362455" y="4571"/>
                </a:moveTo>
                <a:lnTo>
                  <a:pt x="1362455" y="425196"/>
                </a:lnTo>
              </a:path>
            </a:pathLst>
          </a:custGeom>
          <a:ln w="9144">
            <a:solidFill>
              <a:srgbClr val="EFF2F4"/>
            </a:solidFill>
          </a:ln>
        </p:spPr>
        <p:txBody>
          <a:bodyPr wrap="square" lIns="0" tIns="0" rIns="0" bIns="0" rtlCol="0"/>
          <a:lstStyle/>
          <a:p>
            <a:endParaRPr/>
          </a:p>
        </p:txBody>
      </p:sp>
      <p:grpSp>
        <p:nvGrpSpPr>
          <p:cNvPr id="65" name="object 65"/>
          <p:cNvGrpSpPr/>
          <p:nvPr/>
        </p:nvGrpSpPr>
        <p:grpSpPr>
          <a:xfrm>
            <a:off x="429768" y="3048000"/>
            <a:ext cx="6315710" cy="2567940"/>
            <a:chOff x="429768" y="3048000"/>
            <a:chExt cx="6315710" cy="2567940"/>
          </a:xfrm>
        </p:grpSpPr>
        <p:pic>
          <p:nvPicPr>
            <p:cNvPr id="66" name="object 66"/>
            <p:cNvPicPr/>
            <p:nvPr/>
          </p:nvPicPr>
          <p:blipFill>
            <a:blip r:embed="rId15" cstate="print"/>
            <a:stretch>
              <a:fillRect/>
            </a:stretch>
          </p:blipFill>
          <p:spPr>
            <a:xfrm>
              <a:off x="429768" y="5463539"/>
              <a:ext cx="153923" cy="152400"/>
            </a:xfrm>
            <a:prstGeom prst="rect">
              <a:avLst/>
            </a:prstGeom>
          </p:spPr>
        </p:pic>
        <p:sp>
          <p:nvSpPr>
            <p:cNvPr id="67" name="object 67"/>
            <p:cNvSpPr/>
            <p:nvPr/>
          </p:nvSpPr>
          <p:spPr>
            <a:xfrm>
              <a:off x="431292" y="3116592"/>
              <a:ext cx="6314440" cy="13970"/>
            </a:xfrm>
            <a:custGeom>
              <a:avLst/>
              <a:gdLst/>
              <a:ahLst/>
              <a:cxnLst/>
              <a:rect l="l" t="t" r="r" b="b"/>
              <a:pathLst>
                <a:path w="6314440" h="13969">
                  <a:moveTo>
                    <a:pt x="1287780" y="4572"/>
                  </a:moveTo>
                  <a:lnTo>
                    <a:pt x="0" y="4572"/>
                  </a:lnTo>
                  <a:lnTo>
                    <a:pt x="0" y="13716"/>
                  </a:lnTo>
                  <a:lnTo>
                    <a:pt x="1287780" y="13716"/>
                  </a:lnTo>
                  <a:lnTo>
                    <a:pt x="1287780" y="4572"/>
                  </a:lnTo>
                  <a:close/>
                </a:path>
                <a:path w="6314440" h="13969">
                  <a:moveTo>
                    <a:pt x="6313919" y="0"/>
                  </a:moveTo>
                  <a:lnTo>
                    <a:pt x="5026152" y="0"/>
                  </a:lnTo>
                  <a:lnTo>
                    <a:pt x="5026152" y="9144"/>
                  </a:lnTo>
                  <a:lnTo>
                    <a:pt x="6313919" y="9144"/>
                  </a:lnTo>
                  <a:lnTo>
                    <a:pt x="6313919" y="0"/>
                  </a:lnTo>
                  <a:close/>
                </a:path>
              </a:pathLst>
            </a:custGeom>
            <a:solidFill>
              <a:srgbClr val="000000"/>
            </a:solidFill>
          </p:spPr>
          <p:txBody>
            <a:bodyPr wrap="square" lIns="0" tIns="0" rIns="0" bIns="0" rtlCol="0"/>
            <a:lstStyle/>
            <a:p>
              <a:endParaRPr/>
            </a:p>
          </p:txBody>
        </p:sp>
        <p:pic>
          <p:nvPicPr>
            <p:cNvPr id="68" name="object 68"/>
            <p:cNvPicPr/>
            <p:nvPr/>
          </p:nvPicPr>
          <p:blipFill>
            <a:blip r:embed="rId16" cstate="print"/>
            <a:stretch>
              <a:fillRect/>
            </a:stretch>
          </p:blipFill>
          <p:spPr>
            <a:xfrm>
              <a:off x="1517904" y="3073908"/>
              <a:ext cx="96012" cy="100583"/>
            </a:xfrm>
            <a:prstGeom prst="rect">
              <a:avLst/>
            </a:prstGeom>
          </p:spPr>
        </p:pic>
        <p:sp>
          <p:nvSpPr>
            <p:cNvPr id="69" name="object 69"/>
            <p:cNvSpPr/>
            <p:nvPr/>
          </p:nvSpPr>
          <p:spPr>
            <a:xfrm>
              <a:off x="1869948" y="3121151"/>
              <a:ext cx="1287780" cy="9525"/>
            </a:xfrm>
            <a:custGeom>
              <a:avLst/>
              <a:gdLst/>
              <a:ahLst/>
              <a:cxnLst/>
              <a:rect l="l" t="t" r="r" b="b"/>
              <a:pathLst>
                <a:path w="1287780" h="9525">
                  <a:moveTo>
                    <a:pt x="1287779" y="9144"/>
                  </a:moveTo>
                  <a:lnTo>
                    <a:pt x="0" y="9144"/>
                  </a:lnTo>
                  <a:lnTo>
                    <a:pt x="0" y="0"/>
                  </a:lnTo>
                  <a:lnTo>
                    <a:pt x="1287779" y="0"/>
                  </a:lnTo>
                  <a:lnTo>
                    <a:pt x="1287779" y="9144"/>
                  </a:lnTo>
                  <a:close/>
                </a:path>
              </a:pathLst>
            </a:custGeom>
            <a:solidFill>
              <a:srgbClr val="000000"/>
            </a:solidFill>
          </p:spPr>
          <p:txBody>
            <a:bodyPr wrap="square" lIns="0" tIns="0" rIns="0" bIns="0" rtlCol="0"/>
            <a:lstStyle/>
            <a:p>
              <a:endParaRPr/>
            </a:p>
          </p:txBody>
        </p:sp>
        <p:sp>
          <p:nvSpPr>
            <p:cNvPr id="70" name="object 70"/>
            <p:cNvSpPr/>
            <p:nvPr/>
          </p:nvSpPr>
          <p:spPr>
            <a:xfrm>
              <a:off x="2927603" y="3048000"/>
              <a:ext cx="154305" cy="154305"/>
            </a:xfrm>
            <a:custGeom>
              <a:avLst/>
              <a:gdLst/>
              <a:ahLst/>
              <a:cxnLst/>
              <a:rect l="l" t="t" r="r" b="b"/>
              <a:pathLst>
                <a:path w="154305" h="154305">
                  <a:moveTo>
                    <a:pt x="77724" y="153924"/>
                  </a:moveTo>
                  <a:lnTo>
                    <a:pt x="0" y="77724"/>
                  </a:lnTo>
                  <a:lnTo>
                    <a:pt x="77724" y="0"/>
                  </a:lnTo>
                  <a:lnTo>
                    <a:pt x="153924" y="77724"/>
                  </a:lnTo>
                  <a:lnTo>
                    <a:pt x="77724" y="153924"/>
                  </a:lnTo>
                  <a:close/>
                </a:path>
              </a:pathLst>
            </a:custGeom>
            <a:solidFill>
              <a:srgbClr val="FFFFFF"/>
            </a:solidFill>
          </p:spPr>
          <p:txBody>
            <a:bodyPr wrap="square" lIns="0" tIns="0" rIns="0" bIns="0" rtlCol="0"/>
            <a:lstStyle/>
            <a:p>
              <a:endParaRPr/>
            </a:p>
          </p:txBody>
        </p:sp>
        <p:sp>
          <p:nvSpPr>
            <p:cNvPr id="71" name="object 71"/>
            <p:cNvSpPr/>
            <p:nvPr/>
          </p:nvSpPr>
          <p:spPr>
            <a:xfrm>
              <a:off x="3310127" y="3121151"/>
              <a:ext cx="1287780" cy="9525"/>
            </a:xfrm>
            <a:custGeom>
              <a:avLst/>
              <a:gdLst/>
              <a:ahLst/>
              <a:cxnLst/>
              <a:rect l="l" t="t" r="r" b="b"/>
              <a:pathLst>
                <a:path w="1287779" h="9525">
                  <a:moveTo>
                    <a:pt x="1287780" y="9144"/>
                  </a:moveTo>
                  <a:lnTo>
                    <a:pt x="0" y="9144"/>
                  </a:lnTo>
                  <a:lnTo>
                    <a:pt x="0" y="0"/>
                  </a:lnTo>
                  <a:lnTo>
                    <a:pt x="1287780" y="0"/>
                  </a:lnTo>
                  <a:lnTo>
                    <a:pt x="1287780" y="9144"/>
                  </a:lnTo>
                  <a:close/>
                </a:path>
              </a:pathLst>
            </a:custGeom>
            <a:solidFill>
              <a:srgbClr val="000000"/>
            </a:solidFill>
          </p:spPr>
          <p:txBody>
            <a:bodyPr wrap="square" lIns="0" tIns="0" rIns="0" bIns="0" rtlCol="0"/>
            <a:lstStyle/>
            <a:p>
              <a:endParaRPr/>
            </a:p>
          </p:txBody>
        </p:sp>
        <p:sp>
          <p:nvSpPr>
            <p:cNvPr id="72" name="object 72"/>
            <p:cNvSpPr/>
            <p:nvPr/>
          </p:nvSpPr>
          <p:spPr>
            <a:xfrm>
              <a:off x="4367771" y="3047999"/>
              <a:ext cx="2303145" cy="155575"/>
            </a:xfrm>
            <a:custGeom>
              <a:avLst/>
              <a:gdLst/>
              <a:ahLst/>
              <a:cxnLst/>
              <a:rect l="l" t="t" r="r" b="b"/>
              <a:pathLst>
                <a:path w="2303145" h="155575">
                  <a:moveTo>
                    <a:pt x="153936" y="77736"/>
                  </a:moveTo>
                  <a:lnTo>
                    <a:pt x="76200" y="0"/>
                  </a:lnTo>
                  <a:lnTo>
                    <a:pt x="0" y="77736"/>
                  </a:lnTo>
                  <a:lnTo>
                    <a:pt x="76200" y="153936"/>
                  </a:lnTo>
                  <a:lnTo>
                    <a:pt x="153936" y="77736"/>
                  </a:lnTo>
                  <a:close/>
                </a:path>
                <a:path w="2303145" h="155575">
                  <a:moveTo>
                    <a:pt x="2302776" y="77736"/>
                  </a:moveTo>
                  <a:lnTo>
                    <a:pt x="2225040" y="1536"/>
                  </a:lnTo>
                  <a:lnTo>
                    <a:pt x="2148840" y="77736"/>
                  </a:lnTo>
                  <a:lnTo>
                    <a:pt x="2225040" y="155460"/>
                  </a:lnTo>
                  <a:lnTo>
                    <a:pt x="2302776" y="77736"/>
                  </a:lnTo>
                  <a:close/>
                </a:path>
              </a:pathLst>
            </a:custGeom>
            <a:solidFill>
              <a:srgbClr val="FFFFFF"/>
            </a:solidFill>
          </p:spPr>
          <p:txBody>
            <a:bodyPr wrap="square" lIns="0" tIns="0" rIns="0" bIns="0" rtlCol="0"/>
            <a:lstStyle/>
            <a:p>
              <a:endParaRPr/>
            </a:p>
          </p:txBody>
        </p:sp>
      </p:grpSp>
      <p:grpSp>
        <p:nvGrpSpPr>
          <p:cNvPr id="73" name="object 73"/>
          <p:cNvGrpSpPr/>
          <p:nvPr/>
        </p:nvGrpSpPr>
        <p:grpSpPr>
          <a:xfrm>
            <a:off x="963168" y="330708"/>
            <a:ext cx="8801100" cy="490855"/>
            <a:chOff x="963168" y="330708"/>
            <a:chExt cx="8801100" cy="490855"/>
          </a:xfrm>
        </p:grpSpPr>
        <p:sp>
          <p:nvSpPr>
            <p:cNvPr id="74" name="object 74"/>
            <p:cNvSpPr/>
            <p:nvPr/>
          </p:nvSpPr>
          <p:spPr>
            <a:xfrm>
              <a:off x="963168" y="731520"/>
              <a:ext cx="8194675" cy="0"/>
            </a:xfrm>
            <a:custGeom>
              <a:avLst/>
              <a:gdLst/>
              <a:ahLst/>
              <a:cxnLst/>
              <a:rect l="l" t="t" r="r" b="b"/>
              <a:pathLst>
                <a:path w="8194675">
                  <a:moveTo>
                    <a:pt x="8194547" y="0"/>
                  </a:moveTo>
                  <a:lnTo>
                    <a:pt x="0" y="0"/>
                  </a:lnTo>
                </a:path>
              </a:pathLst>
            </a:custGeom>
            <a:ln w="4762">
              <a:solidFill>
                <a:srgbClr val="ACB8BF"/>
              </a:solidFill>
            </a:ln>
          </p:spPr>
          <p:txBody>
            <a:bodyPr wrap="square" lIns="0" tIns="0" rIns="0" bIns="0" rtlCol="0"/>
            <a:lstStyle/>
            <a:p>
              <a:endParaRPr/>
            </a:p>
          </p:txBody>
        </p:sp>
        <p:pic>
          <p:nvPicPr>
            <p:cNvPr id="75" name="object 75"/>
            <p:cNvPicPr/>
            <p:nvPr/>
          </p:nvPicPr>
          <p:blipFill>
            <a:blip r:embed="rId17" cstate="print"/>
            <a:stretch>
              <a:fillRect/>
            </a:stretch>
          </p:blipFill>
          <p:spPr>
            <a:xfrm>
              <a:off x="8671560" y="330708"/>
              <a:ext cx="1092707" cy="490727"/>
            </a:xfrm>
            <a:prstGeom prst="rect">
              <a:avLst/>
            </a:prstGeom>
          </p:spPr>
        </p:pic>
      </p:grpSp>
      <p:sp>
        <p:nvSpPr>
          <p:cNvPr id="76" name="object 76"/>
          <p:cNvSpPr txBox="1"/>
          <p:nvPr/>
        </p:nvSpPr>
        <p:spPr>
          <a:xfrm>
            <a:off x="5447789" y="5635229"/>
            <a:ext cx="520700" cy="208279"/>
          </a:xfrm>
          <a:prstGeom prst="rect">
            <a:avLst/>
          </a:prstGeom>
        </p:spPr>
        <p:txBody>
          <a:bodyPr vert="horz" wrap="square" lIns="0" tIns="12700" rIns="0" bIns="0" rtlCol="0">
            <a:spAutoFit/>
          </a:bodyPr>
          <a:lstStyle/>
          <a:p>
            <a:pPr marL="12700">
              <a:lnSpc>
                <a:spcPct val="100000"/>
              </a:lnSpc>
              <a:spcBef>
                <a:spcPts val="100"/>
              </a:spcBef>
            </a:pPr>
            <a:r>
              <a:rPr sz="1200" b="1" spc="-70" dirty="0">
                <a:solidFill>
                  <a:srgbClr val="0095DB"/>
                </a:solidFill>
                <a:latin typeface="Arial"/>
                <a:cs typeface="Arial"/>
              </a:rPr>
              <a:t>Ratings</a:t>
            </a:r>
            <a:endParaRPr sz="1200">
              <a:latin typeface="Arial"/>
              <a:cs typeface="Arial"/>
            </a:endParaRPr>
          </a:p>
        </p:txBody>
      </p:sp>
      <p:sp>
        <p:nvSpPr>
          <p:cNvPr id="77" name="object 77"/>
          <p:cNvSpPr txBox="1"/>
          <p:nvPr/>
        </p:nvSpPr>
        <p:spPr>
          <a:xfrm>
            <a:off x="420141" y="904748"/>
            <a:ext cx="1402715" cy="146685"/>
          </a:xfrm>
          <a:prstGeom prst="rect">
            <a:avLst/>
          </a:prstGeom>
        </p:spPr>
        <p:txBody>
          <a:bodyPr vert="horz" wrap="square" lIns="0" tIns="11430" rIns="0" bIns="0" rtlCol="0">
            <a:spAutoFit/>
          </a:bodyPr>
          <a:lstStyle/>
          <a:p>
            <a:pPr marL="12700">
              <a:lnSpc>
                <a:spcPct val="100000"/>
              </a:lnSpc>
              <a:spcBef>
                <a:spcPts val="90"/>
              </a:spcBef>
            </a:pPr>
            <a:r>
              <a:rPr sz="800" b="1" spc="-75" dirty="0">
                <a:solidFill>
                  <a:srgbClr val="FFFFFF"/>
                </a:solidFill>
                <a:latin typeface="Arial"/>
                <a:cs typeface="Arial"/>
              </a:rPr>
              <a:t>FY</a:t>
            </a:r>
            <a:r>
              <a:rPr sz="800" b="1" spc="-105" dirty="0">
                <a:solidFill>
                  <a:srgbClr val="FFFFFF"/>
                </a:solidFill>
                <a:latin typeface="Arial"/>
                <a:cs typeface="Arial"/>
              </a:rPr>
              <a:t> </a:t>
            </a:r>
            <a:r>
              <a:rPr sz="800" b="1" spc="-30" dirty="0">
                <a:solidFill>
                  <a:srgbClr val="FFFFFF"/>
                </a:solidFill>
                <a:latin typeface="Arial"/>
                <a:cs typeface="Arial"/>
              </a:rPr>
              <a:t>2023-</a:t>
            </a:r>
            <a:r>
              <a:rPr sz="800" b="1" spc="-20" dirty="0">
                <a:solidFill>
                  <a:srgbClr val="FFFFFF"/>
                </a:solidFill>
                <a:latin typeface="Arial"/>
                <a:cs typeface="Arial"/>
              </a:rPr>
              <a:t>24</a:t>
            </a:r>
            <a:r>
              <a:rPr sz="800" b="1" spc="15" dirty="0">
                <a:solidFill>
                  <a:srgbClr val="FFFFFF"/>
                </a:solidFill>
                <a:latin typeface="Arial"/>
                <a:cs typeface="Arial"/>
              </a:rPr>
              <a:t> </a:t>
            </a:r>
            <a:r>
              <a:rPr sz="800" b="1" spc="-45" dirty="0">
                <a:solidFill>
                  <a:srgbClr val="FFFFFF"/>
                </a:solidFill>
                <a:latin typeface="Arial"/>
                <a:cs typeface="Arial"/>
              </a:rPr>
              <a:t>ENCON</a:t>
            </a:r>
            <a:r>
              <a:rPr sz="800" b="1" spc="-40" dirty="0">
                <a:solidFill>
                  <a:srgbClr val="FFFFFF"/>
                </a:solidFill>
                <a:latin typeface="Arial"/>
                <a:cs typeface="Arial"/>
              </a:rPr>
              <a:t> </a:t>
            </a:r>
            <a:r>
              <a:rPr sz="800" b="1" spc="-100" dirty="0">
                <a:solidFill>
                  <a:srgbClr val="FFFFFF"/>
                </a:solidFill>
                <a:latin typeface="Arial"/>
                <a:cs typeface="Arial"/>
              </a:rPr>
              <a:t>HIGHLIGHTS</a:t>
            </a:r>
            <a:endParaRPr sz="800">
              <a:latin typeface="Arial"/>
              <a:cs typeface="Arial"/>
            </a:endParaRPr>
          </a:p>
        </p:txBody>
      </p:sp>
      <p:sp>
        <p:nvSpPr>
          <p:cNvPr id="78" name="object 78"/>
          <p:cNvSpPr txBox="1"/>
          <p:nvPr/>
        </p:nvSpPr>
        <p:spPr>
          <a:xfrm>
            <a:off x="9733310" y="7075432"/>
            <a:ext cx="59055" cy="97155"/>
          </a:xfrm>
          <a:prstGeom prst="rect">
            <a:avLst/>
          </a:prstGeom>
        </p:spPr>
        <p:txBody>
          <a:bodyPr vert="horz" wrap="square" lIns="0" tIns="14604" rIns="0" bIns="0" rtlCol="0">
            <a:spAutoFit/>
          </a:bodyPr>
          <a:lstStyle/>
          <a:p>
            <a:pPr marL="12700">
              <a:lnSpc>
                <a:spcPct val="100000"/>
              </a:lnSpc>
              <a:spcBef>
                <a:spcPts val="114"/>
              </a:spcBef>
            </a:pPr>
            <a:r>
              <a:rPr sz="450" spc="-50" dirty="0">
                <a:solidFill>
                  <a:srgbClr val="1F449E"/>
                </a:solidFill>
                <a:latin typeface="Arial MT"/>
                <a:cs typeface="Arial MT"/>
              </a:rPr>
              <a:t>7</a:t>
            </a:r>
            <a:endParaRPr sz="450">
              <a:latin typeface="Arial MT"/>
              <a:cs typeface="Arial MT"/>
            </a:endParaRPr>
          </a:p>
        </p:txBody>
      </p:sp>
      <p:sp>
        <p:nvSpPr>
          <p:cNvPr id="79" name="object 79"/>
          <p:cNvSpPr txBox="1"/>
          <p:nvPr/>
        </p:nvSpPr>
        <p:spPr>
          <a:xfrm>
            <a:off x="8445459" y="3133198"/>
            <a:ext cx="826135" cy="433070"/>
          </a:xfrm>
          <a:prstGeom prst="rect">
            <a:avLst/>
          </a:prstGeom>
        </p:spPr>
        <p:txBody>
          <a:bodyPr vert="horz" wrap="square" lIns="0" tIns="95885" rIns="0" bIns="0" rtlCol="0">
            <a:spAutoFit/>
          </a:bodyPr>
          <a:lstStyle/>
          <a:p>
            <a:pPr marL="12700">
              <a:lnSpc>
                <a:spcPct val="100000"/>
              </a:lnSpc>
              <a:spcBef>
                <a:spcPts val="755"/>
              </a:spcBef>
            </a:pPr>
            <a:r>
              <a:rPr sz="1200" b="1" spc="-50" dirty="0">
                <a:solidFill>
                  <a:srgbClr val="0095DB"/>
                </a:solidFill>
                <a:latin typeface="Cambria"/>
                <a:cs typeface="Cambria"/>
              </a:rPr>
              <a:t>3.7</a:t>
            </a:r>
            <a:r>
              <a:rPr sz="1200" b="1" spc="-90" dirty="0">
                <a:solidFill>
                  <a:srgbClr val="0095DB"/>
                </a:solidFill>
                <a:latin typeface="Cambria"/>
                <a:cs typeface="Cambria"/>
              </a:rPr>
              <a:t> </a:t>
            </a:r>
            <a:r>
              <a:rPr sz="1200" b="1" spc="-30" dirty="0">
                <a:solidFill>
                  <a:srgbClr val="0095DB"/>
                </a:solidFill>
                <a:latin typeface="Cambria"/>
                <a:cs typeface="Cambria"/>
              </a:rPr>
              <a:t>MW/day</a:t>
            </a:r>
            <a:endParaRPr sz="1200">
              <a:latin typeface="Cambria"/>
              <a:cs typeface="Cambria"/>
            </a:endParaRPr>
          </a:p>
          <a:p>
            <a:pPr marL="12700">
              <a:lnSpc>
                <a:spcPct val="100000"/>
              </a:lnSpc>
              <a:spcBef>
                <a:spcPts val="385"/>
              </a:spcBef>
            </a:pPr>
            <a:r>
              <a:rPr sz="600" b="1" spc="-10" dirty="0">
                <a:solidFill>
                  <a:srgbClr val="231F1F"/>
                </a:solidFill>
                <a:latin typeface="Arial"/>
                <a:cs typeface="Arial"/>
              </a:rPr>
              <a:t>Power</a:t>
            </a:r>
            <a:r>
              <a:rPr sz="600" b="1" spc="-85" dirty="0">
                <a:solidFill>
                  <a:srgbClr val="231F1F"/>
                </a:solidFill>
                <a:latin typeface="Arial"/>
                <a:cs typeface="Arial"/>
              </a:rPr>
              <a:t> </a:t>
            </a:r>
            <a:r>
              <a:rPr sz="600" b="1" spc="-10" dirty="0">
                <a:solidFill>
                  <a:srgbClr val="231F1F"/>
                </a:solidFill>
                <a:latin typeface="Arial"/>
                <a:cs typeface="Arial"/>
              </a:rPr>
              <a:t>saving</a:t>
            </a:r>
            <a:endParaRPr sz="600">
              <a:latin typeface="Arial"/>
              <a:cs typeface="Arial"/>
            </a:endParaRPr>
          </a:p>
        </p:txBody>
      </p:sp>
      <p:grpSp>
        <p:nvGrpSpPr>
          <p:cNvPr id="80" name="object 80"/>
          <p:cNvGrpSpPr/>
          <p:nvPr/>
        </p:nvGrpSpPr>
        <p:grpSpPr>
          <a:xfrm>
            <a:off x="417576" y="1528572"/>
            <a:ext cx="9220200" cy="1658620"/>
            <a:chOff x="417576" y="1528572"/>
            <a:chExt cx="9220200" cy="1658620"/>
          </a:xfrm>
        </p:grpSpPr>
        <p:pic>
          <p:nvPicPr>
            <p:cNvPr id="81" name="object 81"/>
            <p:cNvPicPr/>
            <p:nvPr/>
          </p:nvPicPr>
          <p:blipFill>
            <a:blip r:embed="rId18" cstate="print"/>
            <a:stretch>
              <a:fillRect/>
            </a:stretch>
          </p:blipFill>
          <p:spPr>
            <a:xfrm>
              <a:off x="1874520" y="1528572"/>
              <a:ext cx="1283207" cy="1601724"/>
            </a:xfrm>
            <a:prstGeom prst="rect">
              <a:avLst/>
            </a:prstGeom>
          </p:spPr>
        </p:pic>
        <p:pic>
          <p:nvPicPr>
            <p:cNvPr id="82" name="object 82"/>
            <p:cNvPicPr/>
            <p:nvPr/>
          </p:nvPicPr>
          <p:blipFill>
            <a:blip r:embed="rId19" cstate="print"/>
            <a:stretch>
              <a:fillRect/>
            </a:stretch>
          </p:blipFill>
          <p:spPr>
            <a:xfrm>
              <a:off x="3300983" y="1549908"/>
              <a:ext cx="1295400" cy="1571243"/>
            </a:xfrm>
            <a:prstGeom prst="rect">
              <a:avLst/>
            </a:prstGeom>
          </p:spPr>
        </p:pic>
        <p:pic>
          <p:nvPicPr>
            <p:cNvPr id="83" name="object 83"/>
            <p:cNvPicPr/>
            <p:nvPr/>
          </p:nvPicPr>
          <p:blipFill>
            <a:blip r:embed="rId20" cstate="print"/>
            <a:stretch>
              <a:fillRect/>
            </a:stretch>
          </p:blipFill>
          <p:spPr>
            <a:xfrm>
              <a:off x="2964180" y="3087624"/>
              <a:ext cx="96011" cy="94487"/>
            </a:xfrm>
            <a:prstGeom prst="rect">
              <a:avLst/>
            </a:prstGeom>
          </p:spPr>
        </p:pic>
        <p:pic>
          <p:nvPicPr>
            <p:cNvPr id="84" name="object 84"/>
            <p:cNvPicPr/>
            <p:nvPr/>
          </p:nvPicPr>
          <p:blipFill>
            <a:blip r:embed="rId21" cstate="print"/>
            <a:stretch>
              <a:fillRect/>
            </a:stretch>
          </p:blipFill>
          <p:spPr>
            <a:xfrm>
              <a:off x="417576" y="1548383"/>
              <a:ext cx="1301495" cy="1581912"/>
            </a:xfrm>
            <a:prstGeom prst="rect">
              <a:avLst/>
            </a:prstGeom>
          </p:spPr>
        </p:pic>
        <p:pic>
          <p:nvPicPr>
            <p:cNvPr id="85" name="object 85"/>
            <p:cNvPicPr/>
            <p:nvPr/>
          </p:nvPicPr>
          <p:blipFill>
            <a:blip r:embed="rId22" cstate="print"/>
            <a:stretch>
              <a:fillRect/>
            </a:stretch>
          </p:blipFill>
          <p:spPr>
            <a:xfrm>
              <a:off x="1508759" y="3083051"/>
              <a:ext cx="100584" cy="96011"/>
            </a:xfrm>
            <a:prstGeom prst="rect">
              <a:avLst/>
            </a:prstGeom>
          </p:spPr>
        </p:pic>
        <p:pic>
          <p:nvPicPr>
            <p:cNvPr id="86" name="object 86"/>
            <p:cNvPicPr/>
            <p:nvPr/>
          </p:nvPicPr>
          <p:blipFill>
            <a:blip r:embed="rId23" cstate="print"/>
            <a:stretch>
              <a:fillRect/>
            </a:stretch>
          </p:blipFill>
          <p:spPr>
            <a:xfrm>
              <a:off x="5446776" y="1533144"/>
              <a:ext cx="1299971" cy="1601723"/>
            </a:xfrm>
            <a:prstGeom prst="rect">
              <a:avLst/>
            </a:prstGeom>
          </p:spPr>
        </p:pic>
        <p:pic>
          <p:nvPicPr>
            <p:cNvPr id="87" name="object 87"/>
            <p:cNvPicPr/>
            <p:nvPr/>
          </p:nvPicPr>
          <p:blipFill>
            <a:blip r:embed="rId24" cstate="print"/>
            <a:stretch>
              <a:fillRect/>
            </a:stretch>
          </p:blipFill>
          <p:spPr>
            <a:xfrm>
              <a:off x="4386072" y="3066288"/>
              <a:ext cx="94487" cy="96011"/>
            </a:xfrm>
            <a:prstGeom prst="rect">
              <a:avLst/>
            </a:prstGeom>
          </p:spPr>
        </p:pic>
        <p:pic>
          <p:nvPicPr>
            <p:cNvPr id="88" name="object 88"/>
            <p:cNvPicPr/>
            <p:nvPr/>
          </p:nvPicPr>
          <p:blipFill>
            <a:blip r:embed="rId25" cstate="print"/>
            <a:stretch>
              <a:fillRect/>
            </a:stretch>
          </p:blipFill>
          <p:spPr>
            <a:xfrm>
              <a:off x="6597396" y="3083051"/>
              <a:ext cx="94487" cy="96011"/>
            </a:xfrm>
            <a:prstGeom prst="rect">
              <a:avLst/>
            </a:prstGeom>
          </p:spPr>
        </p:pic>
        <p:pic>
          <p:nvPicPr>
            <p:cNvPr id="89" name="object 89"/>
            <p:cNvPicPr/>
            <p:nvPr/>
          </p:nvPicPr>
          <p:blipFill>
            <a:blip r:embed="rId26" cstate="print"/>
            <a:stretch>
              <a:fillRect/>
            </a:stretch>
          </p:blipFill>
          <p:spPr>
            <a:xfrm>
              <a:off x="6897623" y="1531620"/>
              <a:ext cx="1301495" cy="1598675"/>
            </a:xfrm>
            <a:prstGeom prst="rect">
              <a:avLst/>
            </a:prstGeom>
          </p:spPr>
        </p:pic>
        <p:pic>
          <p:nvPicPr>
            <p:cNvPr id="90" name="object 90"/>
            <p:cNvPicPr/>
            <p:nvPr/>
          </p:nvPicPr>
          <p:blipFill>
            <a:blip r:embed="rId27" cstate="print"/>
            <a:stretch>
              <a:fillRect/>
            </a:stretch>
          </p:blipFill>
          <p:spPr>
            <a:xfrm>
              <a:off x="7968996" y="3049524"/>
              <a:ext cx="94487" cy="100583"/>
            </a:xfrm>
            <a:prstGeom prst="rect">
              <a:avLst/>
            </a:prstGeom>
          </p:spPr>
        </p:pic>
        <p:pic>
          <p:nvPicPr>
            <p:cNvPr id="91" name="object 91"/>
            <p:cNvPicPr/>
            <p:nvPr/>
          </p:nvPicPr>
          <p:blipFill>
            <a:blip r:embed="rId28" cstate="print"/>
            <a:stretch>
              <a:fillRect/>
            </a:stretch>
          </p:blipFill>
          <p:spPr>
            <a:xfrm>
              <a:off x="8336280" y="1546860"/>
              <a:ext cx="1301495" cy="1583436"/>
            </a:xfrm>
            <a:prstGeom prst="rect">
              <a:avLst/>
            </a:prstGeom>
          </p:spPr>
        </p:pic>
        <p:pic>
          <p:nvPicPr>
            <p:cNvPr id="92" name="object 92"/>
            <p:cNvPicPr/>
            <p:nvPr/>
          </p:nvPicPr>
          <p:blipFill>
            <a:blip r:embed="rId29" cstate="print"/>
            <a:stretch>
              <a:fillRect/>
            </a:stretch>
          </p:blipFill>
          <p:spPr>
            <a:xfrm>
              <a:off x="9439655" y="3087624"/>
              <a:ext cx="96011" cy="99059"/>
            </a:xfrm>
            <a:prstGeom prst="rect">
              <a:avLst/>
            </a:prstGeom>
          </p:spPr>
        </p:pic>
      </p:grpSp>
      <p:sp>
        <p:nvSpPr>
          <p:cNvPr id="93" name="object 93"/>
          <p:cNvSpPr txBox="1"/>
          <p:nvPr/>
        </p:nvSpPr>
        <p:spPr>
          <a:xfrm>
            <a:off x="348493" y="5888187"/>
            <a:ext cx="2623820" cy="1240790"/>
          </a:xfrm>
          <a:prstGeom prst="rect">
            <a:avLst/>
          </a:prstGeom>
        </p:spPr>
        <p:txBody>
          <a:bodyPr vert="horz" wrap="square" lIns="0" tIns="10795" rIns="0" bIns="0" rtlCol="0">
            <a:spAutoFit/>
          </a:bodyPr>
          <a:lstStyle/>
          <a:p>
            <a:pPr marL="460375" marR="5080" indent="-448309">
              <a:lnSpc>
                <a:spcPct val="101000"/>
              </a:lnSpc>
              <a:spcBef>
                <a:spcPts val="85"/>
              </a:spcBef>
            </a:pPr>
            <a:r>
              <a:rPr sz="3950" dirty="0">
                <a:solidFill>
                  <a:srgbClr val="00AFEF"/>
                </a:solidFill>
                <a:latin typeface="Cambria"/>
                <a:cs typeface="Cambria"/>
              </a:rPr>
              <a:t>OUR</a:t>
            </a:r>
            <a:r>
              <a:rPr sz="3950" spc="55" dirty="0">
                <a:solidFill>
                  <a:srgbClr val="00AFEF"/>
                </a:solidFill>
                <a:latin typeface="Cambria"/>
                <a:cs typeface="Cambria"/>
              </a:rPr>
              <a:t> </a:t>
            </a:r>
            <a:r>
              <a:rPr sz="3950" spc="-20" dirty="0">
                <a:solidFill>
                  <a:srgbClr val="00AFEF"/>
                </a:solidFill>
                <a:latin typeface="Cambria"/>
                <a:cs typeface="Cambria"/>
              </a:rPr>
              <a:t>VALUE </a:t>
            </a:r>
            <a:r>
              <a:rPr sz="3950" spc="-10" dirty="0">
                <a:solidFill>
                  <a:srgbClr val="00AFEF"/>
                </a:solidFill>
                <a:latin typeface="Cambria"/>
                <a:cs typeface="Cambria"/>
              </a:rPr>
              <a:t>IMPACT</a:t>
            </a:r>
            <a:endParaRPr sz="3950">
              <a:latin typeface="Cambria"/>
              <a:cs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2" name="object 2"/>
          <p:cNvGrpSpPr/>
          <p:nvPr/>
        </p:nvGrpSpPr>
        <p:grpSpPr>
          <a:xfrm>
            <a:off x="336613" y="1369885"/>
            <a:ext cx="9382125" cy="5654675"/>
            <a:chOff x="336613" y="1369885"/>
            <a:chExt cx="9382125" cy="5654675"/>
          </a:xfrm>
        </p:grpSpPr>
        <p:pic>
          <p:nvPicPr>
            <p:cNvPr id="3" name="object 3"/>
            <p:cNvPicPr/>
            <p:nvPr/>
          </p:nvPicPr>
          <p:blipFill>
            <a:blip r:embed="rId2" cstate="print"/>
            <a:stretch>
              <a:fillRect/>
            </a:stretch>
          </p:blipFill>
          <p:spPr>
            <a:xfrm>
              <a:off x="5484876" y="4279392"/>
              <a:ext cx="2759963" cy="1050035"/>
            </a:xfrm>
            <a:prstGeom prst="rect">
              <a:avLst/>
            </a:prstGeom>
          </p:spPr>
        </p:pic>
        <p:sp>
          <p:nvSpPr>
            <p:cNvPr id="4" name="object 4"/>
            <p:cNvSpPr/>
            <p:nvPr/>
          </p:nvSpPr>
          <p:spPr>
            <a:xfrm>
              <a:off x="341375" y="1374648"/>
              <a:ext cx="9372600" cy="5645150"/>
            </a:xfrm>
            <a:custGeom>
              <a:avLst/>
              <a:gdLst/>
              <a:ahLst/>
              <a:cxnLst/>
              <a:rect l="l" t="t" r="r" b="b"/>
              <a:pathLst>
                <a:path w="9372600" h="5645150">
                  <a:moveTo>
                    <a:pt x="89915" y="574547"/>
                  </a:moveTo>
                  <a:lnTo>
                    <a:pt x="0" y="574547"/>
                  </a:lnTo>
                  <a:lnTo>
                    <a:pt x="0" y="5644896"/>
                  </a:lnTo>
                  <a:lnTo>
                    <a:pt x="9372600" y="5644896"/>
                  </a:lnTo>
                  <a:lnTo>
                    <a:pt x="9372600" y="0"/>
                  </a:lnTo>
                  <a:lnTo>
                    <a:pt x="5839968" y="0"/>
                  </a:lnTo>
                </a:path>
              </a:pathLst>
            </a:custGeom>
            <a:ln w="9144">
              <a:solidFill>
                <a:srgbClr val="0095DB"/>
              </a:solidFill>
            </a:ln>
          </p:spPr>
          <p:txBody>
            <a:bodyPr wrap="square" lIns="0" tIns="0" rIns="0" bIns="0" rtlCol="0"/>
            <a:lstStyle/>
            <a:p>
              <a:endParaRPr/>
            </a:p>
          </p:txBody>
        </p:sp>
      </p:grpSp>
      <p:sp>
        <p:nvSpPr>
          <p:cNvPr id="5" name="object 5"/>
          <p:cNvSpPr txBox="1"/>
          <p:nvPr/>
        </p:nvSpPr>
        <p:spPr>
          <a:xfrm>
            <a:off x="420138" y="1817603"/>
            <a:ext cx="448945" cy="257810"/>
          </a:xfrm>
          <a:prstGeom prst="rect">
            <a:avLst/>
          </a:prstGeom>
        </p:spPr>
        <p:txBody>
          <a:bodyPr vert="horz" wrap="square" lIns="0" tIns="15875" rIns="0" bIns="0" rtlCol="0">
            <a:spAutoFit/>
          </a:bodyPr>
          <a:lstStyle/>
          <a:p>
            <a:pPr marL="12700">
              <a:lnSpc>
                <a:spcPct val="100000"/>
              </a:lnSpc>
              <a:spcBef>
                <a:spcPts val="125"/>
              </a:spcBef>
            </a:pPr>
            <a:r>
              <a:rPr sz="1500" b="1" spc="-20" dirty="0">
                <a:latin typeface="Arial"/>
                <a:cs typeface="Arial"/>
              </a:rPr>
              <a:t>2019</a:t>
            </a:r>
            <a:endParaRPr sz="1500">
              <a:latin typeface="Arial"/>
              <a:cs typeface="Arial"/>
            </a:endParaRPr>
          </a:p>
        </p:txBody>
      </p:sp>
      <p:sp>
        <p:nvSpPr>
          <p:cNvPr id="6" name="object 6"/>
          <p:cNvSpPr txBox="1"/>
          <p:nvPr/>
        </p:nvSpPr>
        <p:spPr>
          <a:xfrm>
            <a:off x="5597701" y="1267990"/>
            <a:ext cx="427355" cy="216535"/>
          </a:xfrm>
          <a:prstGeom prst="rect">
            <a:avLst/>
          </a:prstGeom>
        </p:spPr>
        <p:txBody>
          <a:bodyPr vert="horz" wrap="square" lIns="0" tIns="0" rIns="0" bIns="0" rtlCol="0">
            <a:spAutoFit/>
          </a:bodyPr>
          <a:lstStyle/>
          <a:p>
            <a:pPr>
              <a:lnSpc>
                <a:spcPts val="1680"/>
              </a:lnSpc>
            </a:pPr>
            <a:r>
              <a:rPr sz="1500" b="1" spc="-20" dirty="0">
                <a:latin typeface="Arial"/>
                <a:cs typeface="Arial"/>
              </a:rPr>
              <a:t>2024</a:t>
            </a:r>
            <a:endParaRPr sz="1500">
              <a:latin typeface="Arial"/>
              <a:cs typeface="Arial"/>
            </a:endParaRPr>
          </a:p>
        </p:txBody>
      </p:sp>
      <p:pic>
        <p:nvPicPr>
          <p:cNvPr id="7" name="object 7"/>
          <p:cNvPicPr/>
          <p:nvPr/>
        </p:nvPicPr>
        <p:blipFill>
          <a:blip r:embed="rId3" cstate="print"/>
          <a:stretch>
            <a:fillRect/>
          </a:stretch>
        </p:blipFill>
        <p:spPr>
          <a:xfrm>
            <a:off x="5457444" y="1008887"/>
            <a:ext cx="728471" cy="731520"/>
          </a:xfrm>
          <a:prstGeom prst="rect">
            <a:avLst/>
          </a:prstGeom>
        </p:spPr>
      </p:pic>
      <p:sp>
        <p:nvSpPr>
          <p:cNvPr id="8" name="object 8"/>
          <p:cNvSpPr txBox="1">
            <a:spLocks noGrp="1"/>
          </p:cNvSpPr>
          <p:nvPr>
            <p:ph type="title"/>
          </p:nvPr>
        </p:nvSpPr>
        <p:spPr>
          <a:xfrm>
            <a:off x="436904" y="1244647"/>
            <a:ext cx="3248025" cy="309245"/>
          </a:xfrm>
          <a:prstGeom prst="rect">
            <a:avLst/>
          </a:prstGeom>
        </p:spPr>
        <p:txBody>
          <a:bodyPr vert="horz" wrap="square" lIns="0" tIns="13970" rIns="0" bIns="0" rtlCol="0">
            <a:spAutoFit/>
          </a:bodyPr>
          <a:lstStyle/>
          <a:p>
            <a:pPr marL="12700">
              <a:lnSpc>
                <a:spcPct val="100000"/>
              </a:lnSpc>
              <a:spcBef>
                <a:spcPts val="110"/>
              </a:spcBef>
            </a:pPr>
            <a:r>
              <a:rPr sz="1850" b="1" dirty="0">
                <a:solidFill>
                  <a:srgbClr val="00AFEF"/>
                </a:solidFill>
                <a:latin typeface="Cambria"/>
                <a:cs typeface="Cambria"/>
              </a:rPr>
              <a:t>Energy</a:t>
            </a:r>
            <a:r>
              <a:rPr sz="1850" b="1" spc="-40" dirty="0">
                <a:solidFill>
                  <a:srgbClr val="00AFEF"/>
                </a:solidFill>
                <a:latin typeface="Cambria"/>
                <a:cs typeface="Cambria"/>
              </a:rPr>
              <a:t> </a:t>
            </a:r>
            <a:r>
              <a:rPr sz="1850" b="1" dirty="0">
                <a:solidFill>
                  <a:srgbClr val="00AFEF"/>
                </a:solidFill>
                <a:latin typeface="Cambria"/>
                <a:cs typeface="Cambria"/>
              </a:rPr>
              <a:t>Conservation</a:t>
            </a:r>
            <a:r>
              <a:rPr sz="1850" b="1" spc="385" dirty="0">
                <a:solidFill>
                  <a:srgbClr val="00AFEF"/>
                </a:solidFill>
                <a:latin typeface="Cambria"/>
                <a:cs typeface="Cambria"/>
              </a:rPr>
              <a:t> </a:t>
            </a:r>
            <a:r>
              <a:rPr sz="1850" b="1" spc="-10" dirty="0">
                <a:solidFill>
                  <a:srgbClr val="00AFEF"/>
                </a:solidFill>
                <a:latin typeface="Cambria"/>
                <a:cs typeface="Cambria"/>
              </a:rPr>
              <a:t>Journey</a:t>
            </a:r>
            <a:endParaRPr sz="1850">
              <a:latin typeface="Cambria"/>
              <a:cs typeface="Cambria"/>
            </a:endParaRPr>
          </a:p>
        </p:txBody>
      </p:sp>
      <p:sp>
        <p:nvSpPr>
          <p:cNvPr id="9" name="object 9"/>
          <p:cNvSpPr/>
          <p:nvPr/>
        </p:nvSpPr>
        <p:spPr>
          <a:xfrm>
            <a:off x="312419" y="3567684"/>
            <a:ext cx="9431020" cy="3481070"/>
          </a:xfrm>
          <a:custGeom>
            <a:avLst/>
            <a:gdLst/>
            <a:ahLst/>
            <a:cxnLst/>
            <a:rect l="l" t="t" r="r" b="b"/>
            <a:pathLst>
              <a:path w="9431020" h="3481070">
                <a:moveTo>
                  <a:pt x="0" y="0"/>
                </a:moveTo>
                <a:lnTo>
                  <a:pt x="28956" y="28956"/>
                </a:lnTo>
                <a:lnTo>
                  <a:pt x="57912" y="0"/>
                </a:lnTo>
              </a:path>
              <a:path w="9431020" h="3481070">
                <a:moveTo>
                  <a:pt x="2906268" y="3480816"/>
                </a:moveTo>
                <a:lnTo>
                  <a:pt x="2935223" y="3451860"/>
                </a:lnTo>
                <a:lnTo>
                  <a:pt x="2906268" y="3422903"/>
                </a:lnTo>
              </a:path>
              <a:path w="9431020" h="3481070">
                <a:moveTo>
                  <a:pt x="6496812" y="3480816"/>
                </a:moveTo>
                <a:lnTo>
                  <a:pt x="6525767" y="3451860"/>
                </a:lnTo>
                <a:lnTo>
                  <a:pt x="6496812" y="3422903"/>
                </a:lnTo>
              </a:path>
              <a:path w="9431020" h="3481070">
                <a:moveTo>
                  <a:pt x="9430512" y="1821180"/>
                </a:moveTo>
                <a:lnTo>
                  <a:pt x="9401556" y="1792223"/>
                </a:lnTo>
                <a:lnTo>
                  <a:pt x="9372599" y="1821180"/>
                </a:lnTo>
              </a:path>
              <a:path w="9431020" h="3481070">
                <a:moveTo>
                  <a:pt x="9430512" y="94488"/>
                </a:moveTo>
                <a:lnTo>
                  <a:pt x="9401556" y="65532"/>
                </a:lnTo>
                <a:lnTo>
                  <a:pt x="9372599" y="94488"/>
                </a:lnTo>
              </a:path>
            </a:pathLst>
          </a:custGeom>
          <a:ln w="9144">
            <a:solidFill>
              <a:srgbClr val="0095DB"/>
            </a:solidFill>
          </a:ln>
        </p:spPr>
        <p:txBody>
          <a:bodyPr wrap="square" lIns="0" tIns="0" rIns="0" bIns="0" rtlCol="0"/>
          <a:lstStyle/>
          <a:p>
            <a:endParaRPr/>
          </a:p>
        </p:txBody>
      </p:sp>
      <p:sp>
        <p:nvSpPr>
          <p:cNvPr id="10" name="object 10"/>
          <p:cNvSpPr txBox="1"/>
          <p:nvPr/>
        </p:nvSpPr>
        <p:spPr>
          <a:xfrm>
            <a:off x="420138" y="3591580"/>
            <a:ext cx="452755" cy="257810"/>
          </a:xfrm>
          <a:prstGeom prst="rect">
            <a:avLst/>
          </a:prstGeom>
        </p:spPr>
        <p:txBody>
          <a:bodyPr vert="horz" wrap="square" lIns="0" tIns="15875" rIns="0" bIns="0" rtlCol="0">
            <a:spAutoFit/>
          </a:bodyPr>
          <a:lstStyle/>
          <a:p>
            <a:pPr marL="12700">
              <a:lnSpc>
                <a:spcPct val="100000"/>
              </a:lnSpc>
              <a:spcBef>
                <a:spcPts val="125"/>
              </a:spcBef>
            </a:pPr>
            <a:r>
              <a:rPr sz="1500" b="1" spc="-20" dirty="0">
                <a:latin typeface="Arial"/>
                <a:cs typeface="Arial"/>
              </a:rPr>
              <a:t>2020</a:t>
            </a:r>
            <a:endParaRPr sz="1500">
              <a:latin typeface="Arial"/>
              <a:cs typeface="Arial"/>
            </a:endParaRPr>
          </a:p>
        </p:txBody>
      </p:sp>
      <p:sp>
        <p:nvSpPr>
          <p:cNvPr id="11" name="object 11"/>
          <p:cNvSpPr txBox="1"/>
          <p:nvPr/>
        </p:nvSpPr>
        <p:spPr>
          <a:xfrm>
            <a:off x="7035874" y="5362439"/>
            <a:ext cx="445134" cy="257810"/>
          </a:xfrm>
          <a:prstGeom prst="rect">
            <a:avLst/>
          </a:prstGeom>
        </p:spPr>
        <p:txBody>
          <a:bodyPr vert="horz" wrap="square" lIns="0" tIns="15875" rIns="0" bIns="0" rtlCol="0">
            <a:spAutoFit/>
          </a:bodyPr>
          <a:lstStyle/>
          <a:p>
            <a:pPr marL="12700">
              <a:lnSpc>
                <a:spcPct val="100000"/>
              </a:lnSpc>
              <a:spcBef>
                <a:spcPts val="125"/>
              </a:spcBef>
            </a:pPr>
            <a:r>
              <a:rPr sz="1500" b="1" spc="-20" dirty="0">
                <a:latin typeface="Arial"/>
                <a:cs typeface="Arial"/>
              </a:rPr>
              <a:t>2023</a:t>
            </a:r>
            <a:endParaRPr sz="1500">
              <a:latin typeface="Arial"/>
              <a:cs typeface="Arial"/>
            </a:endParaRPr>
          </a:p>
        </p:txBody>
      </p:sp>
      <p:sp>
        <p:nvSpPr>
          <p:cNvPr id="12" name="object 12"/>
          <p:cNvSpPr txBox="1"/>
          <p:nvPr/>
        </p:nvSpPr>
        <p:spPr>
          <a:xfrm>
            <a:off x="452081" y="5342687"/>
            <a:ext cx="452755" cy="257810"/>
          </a:xfrm>
          <a:prstGeom prst="rect">
            <a:avLst/>
          </a:prstGeom>
        </p:spPr>
        <p:txBody>
          <a:bodyPr vert="horz" wrap="square" lIns="0" tIns="15875" rIns="0" bIns="0" rtlCol="0">
            <a:spAutoFit/>
          </a:bodyPr>
          <a:lstStyle/>
          <a:p>
            <a:pPr marL="12700">
              <a:lnSpc>
                <a:spcPct val="100000"/>
              </a:lnSpc>
              <a:spcBef>
                <a:spcPts val="125"/>
              </a:spcBef>
            </a:pPr>
            <a:r>
              <a:rPr sz="1500" b="1" spc="-20" dirty="0">
                <a:latin typeface="Arial"/>
                <a:cs typeface="Arial"/>
              </a:rPr>
              <a:t>2021</a:t>
            </a:r>
            <a:endParaRPr sz="1500">
              <a:latin typeface="Arial"/>
              <a:cs typeface="Arial"/>
            </a:endParaRPr>
          </a:p>
        </p:txBody>
      </p:sp>
      <p:grpSp>
        <p:nvGrpSpPr>
          <p:cNvPr id="13" name="object 13"/>
          <p:cNvGrpSpPr/>
          <p:nvPr/>
        </p:nvGrpSpPr>
        <p:grpSpPr>
          <a:xfrm>
            <a:off x="0" y="330708"/>
            <a:ext cx="9781540" cy="7111365"/>
            <a:chOff x="0" y="330708"/>
            <a:chExt cx="9781540" cy="7111365"/>
          </a:xfrm>
        </p:grpSpPr>
        <p:pic>
          <p:nvPicPr>
            <p:cNvPr id="14" name="object 14"/>
            <p:cNvPicPr/>
            <p:nvPr/>
          </p:nvPicPr>
          <p:blipFill>
            <a:blip r:embed="rId4" cstate="print"/>
            <a:stretch>
              <a:fillRect/>
            </a:stretch>
          </p:blipFill>
          <p:spPr>
            <a:xfrm>
              <a:off x="0" y="330708"/>
              <a:ext cx="408432" cy="7110983"/>
            </a:xfrm>
            <a:prstGeom prst="rect">
              <a:avLst/>
            </a:prstGeom>
          </p:spPr>
        </p:pic>
        <p:pic>
          <p:nvPicPr>
            <p:cNvPr id="15" name="object 15"/>
            <p:cNvPicPr/>
            <p:nvPr/>
          </p:nvPicPr>
          <p:blipFill>
            <a:blip r:embed="rId5" cstate="print"/>
            <a:stretch>
              <a:fillRect/>
            </a:stretch>
          </p:blipFill>
          <p:spPr>
            <a:xfrm>
              <a:off x="1917192" y="6952487"/>
              <a:ext cx="132587" cy="132587"/>
            </a:xfrm>
            <a:prstGeom prst="rect">
              <a:avLst/>
            </a:prstGeom>
          </p:spPr>
        </p:pic>
        <p:pic>
          <p:nvPicPr>
            <p:cNvPr id="16" name="object 16"/>
            <p:cNvPicPr/>
            <p:nvPr/>
          </p:nvPicPr>
          <p:blipFill>
            <a:blip r:embed="rId6" cstate="print"/>
            <a:stretch>
              <a:fillRect/>
            </a:stretch>
          </p:blipFill>
          <p:spPr>
            <a:xfrm>
              <a:off x="3354323" y="6952487"/>
              <a:ext cx="129539" cy="132587"/>
            </a:xfrm>
            <a:prstGeom prst="rect">
              <a:avLst/>
            </a:prstGeom>
          </p:spPr>
        </p:pic>
        <p:pic>
          <p:nvPicPr>
            <p:cNvPr id="17" name="object 17"/>
            <p:cNvPicPr/>
            <p:nvPr/>
          </p:nvPicPr>
          <p:blipFill>
            <a:blip r:embed="rId7" cstate="print"/>
            <a:stretch>
              <a:fillRect/>
            </a:stretch>
          </p:blipFill>
          <p:spPr>
            <a:xfrm>
              <a:off x="5503164" y="6952487"/>
              <a:ext cx="134112" cy="132587"/>
            </a:xfrm>
            <a:prstGeom prst="rect">
              <a:avLst/>
            </a:prstGeom>
          </p:spPr>
        </p:pic>
        <p:pic>
          <p:nvPicPr>
            <p:cNvPr id="18" name="object 18"/>
            <p:cNvPicPr/>
            <p:nvPr/>
          </p:nvPicPr>
          <p:blipFill>
            <a:blip r:embed="rId8" cstate="print"/>
            <a:stretch>
              <a:fillRect/>
            </a:stretch>
          </p:blipFill>
          <p:spPr>
            <a:xfrm>
              <a:off x="6946392" y="6952487"/>
              <a:ext cx="132587" cy="132587"/>
            </a:xfrm>
            <a:prstGeom prst="rect">
              <a:avLst/>
            </a:prstGeom>
          </p:spPr>
        </p:pic>
        <p:pic>
          <p:nvPicPr>
            <p:cNvPr id="19" name="object 19"/>
            <p:cNvPicPr/>
            <p:nvPr/>
          </p:nvPicPr>
          <p:blipFill>
            <a:blip r:embed="rId9" cstate="print"/>
            <a:stretch>
              <a:fillRect/>
            </a:stretch>
          </p:blipFill>
          <p:spPr>
            <a:xfrm>
              <a:off x="9646919" y="5696712"/>
              <a:ext cx="134111" cy="134111"/>
            </a:xfrm>
            <a:prstGeom prst="rect">
              <a:avLst/>
            </a:prstGeom>
          </p:spPr>
        </p:pic>
        <p:pic>
          <p:nvPicPr>
            <p:cNvPr id="20" name="object 20"/>
            <p:cNvPicPr/>
            <p:nvPr/>
          </p:nvPicPr>
          <p:blipFill>
            <a:blip r:embed="rId10" cstate="print"/>
            <a:stretch>
              <a:fillRect/>
            </a:stretch>
          </p:blipFill>
          <p:spPr>
            <a:xfrm>
              <a:off x="9646919" y="3956304"/>
              <a:ext cx="134111" cy="128015"/>
            </a:xfrm>
            <a:prstGeom prst="rect">
              <a:avLst/>
            </a:prstGeom>
          </p:spPr>
        </p:pic>
        <p:pic>
          <p:nvPicPr>
            <p:cNvPr id="21" name="object 21"/>
            <p:cNvPicPr/>
            <p:nvPr/>
          </p:nvPicPr>
          <p:blipFill>
            <a:blip r:embed="rId11" cstate="print"/>
            <a:stretch>
              <a:fillRect/>
            </a:stretch>
          </p:blipFill>
          <p:spPr>
            <a:xfrm>
              <a:off x="9646919" y="2202179"/>
              <a:ext cx="134111" cy="132587"/>
            </a:xfrm>
            <a:prstGeom prst="rect">
              <a:avLst/>
            </a:prstGeom>
          </p:spPr>
        </p:pic>
        <p:sp>
          <p:nvSpPr>
            <p:cNvPr id="22" name="object 22"/>
            <p:cNvSpPr/>
            <p:nvPr/>
          </p:nvSpPr>
          <p:spPr>
            <a:xfrm>
              <a:off x="3179064" y="3878592"/>
              <a:ext cx="5072380" cy="1170940"/>
            </a:xfrm>
            <a:custGeom>
              <a:avLst/>
              <a:gdLst/>
              <a:ahLst/>
              <a:cxnLst/>
              <a:rect l="l" t="t" r="r" b="b"/>
              <a:pathLst>
                <a:path w="5072380" h="1170939">
                  <a:moveTo>
                    <a:pt x="54851" y="0"/>
                  </a:moveTo>
                  <a:lnTo>
                    <a:pt x="0" y="0"/>
                  </a:lnTo>
                  <a:lnTo>
                    <a:pt x="0" y="1170432"/>
                  </a:lnTo>
                  <a:lnTo>
                    <a:pt x="54851" y="1170432"/>
                  </a:lnTo>
                  <a:lnTo>
                    <a:pt x="54851" y="0"/>
                  </a:lnTo>
                  <a:close/>
                </a:path>
                <a:path w="5072380" h="1170939">
                  <a:moveTo>
                    <a:pt x="5071872" y="304800"/>
                  </a:moveTo>
                  <a:lnTo>
                    <a:pt x="2308847" y="304800"/>
                  </a:lnTo>
                  <a:lnTo>
                    <a:pt x="2308847" y="384048"/>
                  </a:lnTo>
                  <a:lnTo>
                    <a:pt x="5071872" y="384048"/>
                  </a:lnTo>
                  <a:lnTo>
                    <a:pt x="5071872" y="304800"/>
                  </a:lnTo>
                  <a:close/>
                </a:path>
              </a:pathLst>
            </a:custGeom>
            <a:solidFill>
              <a:srgbClr val="72CFF6"/>
            </a:solidFill>
          </p:spPr>
          <p:txBody>
            <a:bodyPr wrap="square" lIns="0" tIns="0" rIns="0" bIns="0" rtlCol="0"/>
            <a:lstStyle/>
            <a:p>
              <a:endParaRPr/>
            </a:p>
          </p:txBody>
        </p:sp>
        <p:pic>
          <p:nvPicPr>
            <p:cNvPr id="23" name="object 23"/>
            <p:cNvPicPr/>
            <p:nvPr/>
          </p:nvPicPr>
          <p:blipFill>
            <a:blip r:embed="rId12" cstate="print"/>
            <a:stretch>
              <a:fillRect/>
            </a:stretch>
          </p:blipFill>
          <p:spPr>
            <a:xfrm>
              <a:off x="416051" y="2235707"/>
              <a:ext cx="1469135" cy="1205483"/>
            </a:xfrm>
            <a:prstGeom prst="rect">
              <a:avLst/>
            </a:prstGeom>
          </p:spPr>
        </p:pic>
      </p:grpSp>
      <p:sp>
        <p:nvSpPr>
          <p:cNvPr id="24" name="object 24"/>
          <p:cNvSpPr txBox="1"/>
          <p:nvPr/>
        </p:nvSpPr>
        <p:spPr>
          <a:xfrm>
            <a:off x="498348" y="3285744"/>
            <a:ext cx="1287780" cy="152400"/>
          </a:xfrm>
          <a:prstGeom prst="rect">
            <a:avLst/>
          </a:prstGeom>
          <a:solidFill>
            <a:srgbClr val="231F1F"/>
          </a:solidFill>
        </p:spPr>
        <p:txBody>
          <a:bodyPr vert="horz" wrap="square" lIns="0" tIns="40640" rIns="0" bIns="0" rtlCol="0">
            <a:spAutoFit/>
          </a:bodyPr>
          <a:lstStyle/>
          <a:p>
            <a:pPr marL="133985">
              <a:lnSpc>
                <a:spcPct val="100000"/>
              </a:lnSpc>
              <a:spcBef>
                <a:spcPts val="320"/>
              </a:spcBef>
            </a:pPr>
            <a:r>
              <a:rPr sz="700" b="1" spc="-20" dirty="0">
                <a:solidFill>
                  <a:srgbClr val="FFFFFF"/>
                </a:solidFill>
                <a:latin typeface="Arial"/>
                <a:cs typeface="Arial"/>
              </a:rPr>
              <a:t>BFP</a:t>
            </a:r>
            <a:r>
              <a:rPr sz="700" b="1" spc="-65" dirty="0">
                <a:solidFill>
                  <a:srgbClr val="FFFFFF"/>
                </a:solidFill>
                <a:latin typeface="Arial"/>
                <a:cs typeface="Arial"/>
              </a:rPr>
              <a:t> </a:t>
            </a:r>
            <a:r>
              <a:rPr sz="700" b="1" spc="-30" dirty="0">
                <a:solidFill>
                  <a:srgbClr val="FFFFFF"/>
                </a:solidFill>
                <a:latin typeface="Arial"/>
                <a:cs typeface="Arial"/>
              </a:rPr>
              <a:t>ARC</a:t>
            </a:r>
            <a:r>
              <a:rPr sz="700" b="1" spc="-15" dirty="0">
                <a:solidFill>
                  <a:srgbClr val="FFFFFF"/>
                </a:solidFill>
                <a:latin typeface="Arial"/>
                <a:cs typeface="Arial"/>
              </a:rPr>
              <a:t> </a:t>
            </a:r>
            <a:r>
              <a:rPr sz="700" b="1" spc="-35" dirty="0">
                <a:solidFill>
                  <a:srgbClr val="FFFFFF"/>
                </a:solidFill>
                <a:latin typeface="Arial"/>
                <a:cs typeface="Arial"/>
              </a:rPr>
              <a:t>valve</a:t>
            </a:r>
            <a:r>
              <a:rPr sz="700" b="1" spc="-65" dirty="0">
                <a:solidFill>
                  <a:srgbClr val="FFFFFF"/>
                </a:solidFill>
                <a:latin typeface="Arial"/>
                <a:cs typeface="Arial"/>
              </a:rPr>
              <a:t> </a:t>
            </a:r>
            <a:r>
              <a:rPr sz="700" b="1" spc="-10" dirty="0">
                <a:solidFill>
                  <a:srgbClr val="FFFFFF"/>
                </a:solidFill>
                <a:latin typeface="Arial"/>
                <a:cs typeface="Arial"/>
              </a:rPr>
              <a:t>repairing</a:t>
            </a:r>
            <a:endParaRPr sz="700">
              <a:latin typeface="Arial"/>
              <a:cs typeface="Arial"/>
            </a:endParaRPr>
          </a:p>
        </p:txBody>
      </p:sp>
      <p:pic>
        <p:nvPicPr>
          <p:cNvPr id="25" name="object 25"/>
          <p:cNvPicPr/>
          <p:nvPr/>
        </p:nvPicPr>
        <p:blipFill>
          <a:blip r:embed="rId13" cstate="print"/>
          <a:stretch>
            <a:fillRect/>
          </a:stretch>
        </p:blipFill>
        <p:spPr>
          <a:xfrm>
            <a:off x="411480" y="3829811"/>
            <a:ext cx="1510283" cy="1237487"/>
          </a:xfrm>
          <a:prstGeom prst="rect">
            <a:avLst/>
          </a:prstGeom>
        </p:spPr>
      </p:pic>
      <p:sp>
        <p:nvSpPr>
          <p:cNvPr id="26" name="object 26"/>
          <p:cNvSpPr txBox="1"/>
          <p:nvPr/>
        </p:nvSpPr>
        <p:spPr>
          <a:xfrm>
            <a:off x="528827" y="4910328"/>
            <a:ext cx="1287780" cy="151130"/>
          </a:xfrm>
          <a:prstGeom prst="rect">
            <a:avLst/>
          </a:prstGeom>
          <a:solidFill>
            <a:srgbClr val="231F1F"/>
          </a:solidFill>
        </p:spPr>
        <p:txBody>
          <a:bodyPr vert="horz" wrap="square" lIns="0" tIns="40640" rIns="0" bIns="0" rtlCol="0">
            <a:spAutoFit/>
          </a:bodyPr>
          <a:lstStyle/>
          <a:p>
            <a:pPr marL="50165">
              <a:lnSpc>
                <a:spcPct val="100000"/>
              </a:lnSpc>
              <a:spcBef>
                <a:spcPts val="320"/>
              </a:spcBef>
            </a:pPr>
            <a:r>
              <a:rPr sz="700" b="1" spc="-45" dirty="0">
                <a:solidFill>
                  <a:srgbClr val="FFFFFF"/>
                </a:solidFill>
                <a:latin typeface="Arial"/>
                <a:cs typeface="Arial"/>
              </a:rPr>
              <a:t>DMCC</a:t>
            </a:r>
            <a:r>
              <a:rPr sz="700" b="1" spc="-70" dirty="0">
                <a:solidFill>
                  <a:srgbClr val="FFFFFF"/>
                </a:solidFill>
                <a:latin typeface="Arial"/>
                <a:cs typeface="Arial"/>
              </a:rPr>
              <a:t> </a:t>
            </a:r>
            <a:r>
              <a:rPr sz="700" b="1" spc="-60" dirty="0">
                <a:solidFill>
                  <a:srgbClr val="FFFFFF"/>
                </a:solidFill>
                <a:latin typeface="Arial"/>
                <a:cs typeface="Arial"/>
              </a:rPr>
              <a:t>Impeller</a:t>
            </a:r>
            <a:r>
              <a:rPr sz="700" b="1" spc="-40" dirty="0">
                <a:solidFill>
                  <a:srgbClr val="FFFFFF"/>
                </a:solidFill>
                <a:latin typeface="Arial"/>
                <a:cs typeface="Arial"/>
              </a:rPr>
              <a:t> </a:t>
            </a:r>
            <a:r>
              <a:rPr sz="700" b="1" spc="-10" dirty="0">
                <a:solidFill>
                  <a:srgbClr val="FFFFFF"/>
                </a:solidFill>
                <a:latin typeface="Arial"/>
                <a:cs typeface="Arial"/>
              </a:rPr>
              <a:t>trimming</a:t>
            </a:r>
            <a:endParaRPr sz="700">
              <a:latin typeface="Arial"/>
              <a:cs typeface="Arial"/>
            </a:endParaRPr>
          </a:p>
        </p:txBody>
      </p:sp>
      <p:grpSp>
        <p:nvGrpSpPr>
          <p:cNvPr id="27" name="object 27"/>
          <p:cNvGrpSpPr/>
          <p:nvPr/>
        </p:nvGrpSpPr>
        <p:grpSpPr>
          <a:xfrm>
            <a:off x="411480" y="5622035"/>
            <a:ext cx="1529080" cy="1282065"/>
            <a:chOff x="411480" y="5622035"/>
            <a:chExt cx="1529080" cy="1282065"/>
          </a:xfrm>
        </p:grpSpPr>
        <p:pic>
          <p:nvPicPr>
            <p:cNvPr id="28" name="object 28"/>
            <p:cNvPicPr/>
            <p:nvPr/>
          </p:nvPicPr>
          <p:blipFill>
            <a:blip r:embed="rId14" cstate="print"/>
            <a:stretch>
              <a:fillRect/>
            </a:stretch>
          </p:blipFill>
          <p:spPr>
            <a:xfrm>
              <a:off x="431292" y="5622035"/>
              <a:ext cx="1508759" cy="1229867"/>
            </a:xfrm>
            <a:prstGeom prst="rect">
              <a:avLst/>
            </a:prstGeom>
          </p:spPr>
        </p:pic>
        <p:sp>
          <p:nvSpPr>
            <p:cNvPr id="29" name="object 29"/>
            <p:cNvSpPr/>
            <p:nvPr/>
          </p:nvSpPr>
          <p:spPr>
            <a:xfrm>
              <a:off x="411480" y="6643116"/>
              <a:ext cx="1525905" cy="260985"/>
            </a:xfrm>
            <a:custGeom>
              <a:avLst/>
              <a:gdLst/>
              <a:ahLst/>
              <a:cxnLst/>
              <a:rect l="l" t="t" r="r" b="b"/>
              <a:pathLst>
                <a:path w="1525905" h="260984">
                  <a:moveTo>
                    <a:pt x="1525524" y="260603"/>
                  </a:moveTo>
                  <a:lnTo>
                    <a:pt x="0" y="260603"/>
                  </a:lnTo>
                  <a:lnTo>
                    <a:pt x="0" y="0"/>
                  </a:lnTo>
                  <a:lnTo>
                    <a:pt x="1525524" y="0"/>
                  </a:lnTo>
                  <a:lnTo>
                    <a:pt x="1525524" y="260603"/>
                  </a:lnTo>
                  <a:close/>
                </a:path>
              </a:pathLst>
            </a:custGeom>
            <a:solidFill>
              <a:srgbClr val="231F1F"/>
            </a:solidFill>
          </p:spPr>
          <p:txBody>
            <a:bodyPr wrap="square" lIns="0" tIns="0" rIns="0" bIns="0" rtlCol="0"/>
            <a:lstStyle/>
            <a:p>
              <a:endParaRPr/>
            </a:p>
          </p:txBody>
        </p:sp>
      </p:grpSp>
      <p:sp>
        <p:nvSpPr>
          <p:cNvPr id="30" name="object 30"/>
          <p:cNvSpPr txBox="1"/>
          <p:nvPr/>
        </p:nvSpPr>
        <p:spPr>
          <a:xfrm>
            <a:off x="546629" y="6662310"/>
            <a:ext cx="1148080" cy="250190"/>
          </a:xfrm>
          <a:prstGeom prst="rect">
            <a:avLst/>
          </a:prstGeom>
        </p:spPr>
        <p:txBody>
          <a:bodyPr vert="horz" wrap="square" lIns="0" tIns="15240" rIns="0" bIns="0" rtlCol="0">
            <a:spAutoFit/>
          </a:bodyPr>
          <a:lstStyle/>
          <a:p>
            <a:pPr marL="445134" marR="5080" indent="-433070">
              <a:lnSpc>
                <a:spcPct val="107300"/>
              </a:lnSpc>
              <a:spcBef>
                <a:spcPts val="120"/>
              </a:spcBef>
            </a:pPr>
            <a:r>
              <a:rPr sz="650" b="1" spc="-35" dirty="0">
                <a:solidFill>
                  <a:srgbClr val="FFFFFF"/>
                </a:solidFill>
                <a:latin typeface="Arial"/>
                <a:cs typeface="Arial"/>
              </a:rPr>
              <a:t>Condenser</a:t>
            </a:r>
            <a:r>
              <a:rPr sz="700" b="1" spc="-35" dirty="0">
                <a:solidFill>
                  <a:srgbClr val="FFFFFF"/>
                </a:solidFill>
                <a:latin typeface="Arial"/>
                <a:cs typeface="Arial"/>
              </a:rPr>
              <a:t>online</a:t>
            </a:r>
            <a:r>
              <a:rPr sz="650" b="1" spc="-35" dirty="0">
                <a:solidFill>
                  <a:srgbClr val="FFFFFF"/>
                </a:solidFill>
                <a:latin typeface="Arial"/>
                <a:cs typeface="Arial"/>
              </a:rPr>
              <a:t>tube</a:t>
            </a:r>
            <a:r>
              <a:rPr sz="650" b="1" spc="25" dirty="0">
                <a:solidFill>
                  <a:srgbClr val="FFFFFF"/>
                </a:solidFill>
                <a:latin typeface="Arial"/>
                <a:cs typeface="Arial"/>
              </a:rPr>
              <a:t> </a:t>
            </a:r>
            <a:r>
              <a:rPr sz="650" b="1" spc="-35" dirty="0">
                <a:solidFill>
                  <a:srgbClr val="FFFFFF"/>
                </a:solidFill>
                <a:latin typeface="Arial"/>
                <a:cs typeface="Arial"/>
              </a:rPr>
              <a:t>cleaning</a:t>
            </a:r>
            <a:r>
              <a:rPr sz="650" b="1" spc="500" dirty="0">
                <a:solidFill>
                  <a:srgbClr val="FFFFFF"/>
                </a:solidFill>
                <a:latin typeface="Arial"/>
                <a:cs typeface="Arial"/>
              </a:rPr>
              <a:t> </a:t>
            </a:r>
            <a:r>
              <a:rPr sz="650" b="1" spc="-10" dirty="0">
                <a:solidFill>
                  <a:srgbClr val="FFFFFF"/>
                </a:solidFill>
                <a:latin typeface="Arial"/>
                <a:cs typeface="Arial"/>
              </a:rPr>
              <a:t>system</a:t>
            </a:r>
            <a:endParaRPr sz="650">
              <a:latin typeface="Arial"/>
              <a:cs typeface="Arial"/>
            </a:endParaRPr>
          </a:p>
        </p:txBody>
      </p:sp>
      <p:grpSp>
        <p:nvGrpSpPr>
          <p:cNvPr id="31" name="object 31"/>
          <p:cNvGrpSpPr/>
          <p:nvPr/>
        </p:nvGrpSpPr>
        <p:grpSpPr>
          <a:xfrm>
            <a:off x="1997963" y="5632703"/>
            <a:ext cx="1503045" cy="1213485"/>
            <a:chOff x="1997963" y="5632703"/>
            <a:chExt cx="1503045" cy="1213485"/>
          </a:xfrm>
        </p:grpSpPr>
        <p:pic>
          <p:nvPicPr>
            <p:cNvPr id="32" name="object 32"/>
            <p:cNvPicPr/>
            <p:nvPr/>
          </p:nvPicPr>
          <p:blipFill>
            <a:blip r:embed="rId15" cstate="print"/>
            <a:stretch>
              <a:fillRect/>
            </a:stretch>
          </p:blipFill>
          <p:spPr>
            <a:xfrm>
              <a:off x="1997963" y="5632703"/>
              <a:ext cx="1484375" cy="1213103"/>
            </a:xfrm>
            <a:prstGeom prst="rect">
              <a:avLst/>
            </a:prstGeom>
          </p:spPr>
        </p:pic>
        <p:sp>
          <p:nvSpPr>
            <p:cNvPr id="33" name="object 33"/>
            <p:cNvSpPr/>
            <p:nvPr/>
          </p:nvSpPr>
          <p:spPr>
            <a:xfrm>
              <a:off x="2016251" y="6694932"/>
              <a:ext cx="1484630" cy="151130"/>
            </a:xfrm>
            <a:custGeom>
              <a:avLst/>
              <a:gdLst/>
              <a:ahLst/>
              <a:cxnLst/>
              <a:rect l="l" t="t" r="r" b="b"/>
              <a:pathLst>
                <a:path w="1484629" h="151129">
                  <a:moveTo>
                    <a:pt x="1484375" y="150875"/>
                  </a:moveTo>
                  <a:lnTo>
                    <a:pt x="0" y="150875"/>
                  </a:lnTo>
                  <a:lnTo>
                    <a:pt x="0" y="0"/>
                  </a:lnTo>
                  <a:lnTo>
                    <a:pt x="1484375" y="0"/>
                  </a:lnTo>
                  <a:lnTo>
                    <a:pt x="1484375" y="150875"/>
                  </a:lnTo>
                  <a:close/>
                </a:path>
              </a:pathLst>
            </a:custGeom>
            <a:solidFill>
              <a:srgbClr val="231F1F"/>
            </a:solidFill>
          </p:spPr>
          <p:txBody>
            <a:bodyPr wrap="square" lIns="0" tIns="0" rIns="0" bIns="0" rtlCol="0"/>
            <a:lstStyle/>
            <a:p>
              <a:endParaRPr/>
            </a:p>
          </p:txBody>
        </p:sp>
      </p:grpSp>
      <p:sp>
        <p:nvSpPr>
          <p:cNvPr id="34" name="object 34"/>
          <p:cNvSpPr txBox="1"/>
          <p:nvPr/>
        </p:nvSpPr>
        <p:spPr>
          <a:xfrm>
            <a:off x="2224577" y="6718915"/>
            <a:ext cx="747395" cy="137160"/>
          </a:xfrm>
          <a:prstGeom prst="rect">
            <a:avLst/>
          </a:prstGeom>
        </p:spPr>
        <p:txBody>
          <a:bodyPr vert="horz" wrap="square" lIns="0" tIns="16510" rIns="0" bIns="0" rtlCol="0">
            <a:spAutoFit/>
          </a:bodyPr>
          <a:lstStyle/>
          <a:p>
            <a:pPr marL="12700">
              <a:lnSpc>
                <a:spcPct val="100000"/>
              </a:lnSpc>
              <a:spcBef>
                <a:spcPts val="130"/>
              </a:spcBef>
            </a:pPr>
            <a:r>
              <a:rPr sz="650" b="1" spc="-40" dirty="0">
                <a:solidFill>
                  <a:srgbClr val="FFFFFF"/>
                </a:solidFill>
                <a:latin typeface="Arial"/>
                <a:cs typeface="Arial"/>
              </a:rPr>
              <a:t>CEP</a:t>
            </a:r>
            <a:r>
              <a:rPr sz="650" b="1" spc="-80" dirty="0">
                <a:solidFill>
                  <a:srgbClr val="FFFFFF"/>
                </a:solidFill>
                <a:latin typeface="Arial"/>
                <a:cs typeface="Arial"/>
              </a:rPr>
              <a:t> </a:t>
            </a:r>
            <a:r>
              <a:rPr sz="700" b="1" spc="-25" dirty="0">
                <a:solidFill>
                  <a:srgbClr val="FFFFFF"/>
                </a:solidFill>
                <a:latin typeface="Arial"/>
                <a:cs typeface="Arial"/>
              </a:rPr>
              <a:t>Stage</a:t>
            </a:r>
            <a:r>
              <a:rPr sz="650" b="1" spc="-25" dirty="0">
                <a:solidFill>
                  <a:srgbClr val="FFFFFF"/>
                </a:solidFill>
                <a:latin typeface="Arial"/>
                <a:cs typeface="Arial"/>
              </a:rPr>
              <a:t>trimming</a:t>
            </a:r>
            <a:endParaRPr sz="650">
              <a:latin typeface="Arial"/>
              <a:cs typeface="Arial"/>
            </a:endParaRPr>
          </a:p>
        </p:txBody>
      </p:sp>
      <p:grpSp>
        <p:nvGrpSpPr>
          <p:cNvPr id="35" name="object 35"/>
          <p:cNvGrpSpPr/>
          <p:nvPr/>
        </p:nvGrpSpPr>
        <p:grpSpPr>
          <a:xfrm>
            <a:off x="3561588" y="5644896"/>
            <a:ext cx="1466215" cy="1231900"/>
            <a:chOff x="3561588" y="5644896"/>
            <a:chExt cx="1466215" cy="1231900"/>
          </a:xfrm>
        </p:grpSpPr>
        <p:pic>
          <p:nvPicPr>
            <p:cNvPr id="36" name="object 36"/>
            <p:cNvPicPr/>
            <p:nvPr/>
          </p:nvPicPr>
          <p:blipFill>
            <a:blip r:embed="rId16" cstate="print"/>
            <a:stretch>
              <a:fillRect/>
            </a:stretch>
          </p:blipFill>
          <p:spPr>
            <a:xfrm>
              <a:off x="3561588" y="5644896"/>
              <a:ext cx="1466087" cy="1207007"/>
            </a:xfrm>
            <a:prstGeom prst="rect">
              <a:avLst/>
            </a:prstGeom>
          </p:spPr>
        </p:pic>
        <p:sp>
          <p:nvSpPr>
            <p:cNvPr id="37" name="object 37"/>
            <p:cNvSpPr/>
            <p:nvPr/>
          </p:nvSpPr>
          <p:spPr>
            <a:xfrm>
              <a:off x="3576827" y="6723887"/>
              <a:ext cx="1450975" cy="152400"/>
            </a:xfrm>
            <a:custGeom>
              <a:avLst/>
              <a:gdLst/>
              <a:ahLst/>
              <a:cxnLst/>
              <a:rect l="l" t="t" r="r" b="b"/>
              <a:pathLst>
                <a:path w="1450975" h="152400">
                  <a:moveTo>
                    <a:pt x="1450848" y="152400"/>
                  </a:moveTo>
                  <a:lnTo>
                    <a:pt x="0" y="152400"/>
                  </a:lnTo>
                  <a:lnTo>
                    <a:pt x="0" y="0"/>
                  </a:lnTo>
                  <a:lnTo>
                    <a:pt x="1450848" y="0"/>
                  </a:lnTo>
                  <a:lnTo>
                    <a:pt x="1450848" y="152400"/>
                  </a:lnTo>
                  <a:close/>
                </a:path>
              </a:pathLst>
            </a:custGeom>
            <a:solidFill>
              <a:srgbClr val="231F1F"/>
            </a:solidFill>
          </p:spPr>
          <p:txBody>
            <a:bodyPr wrap="square" lIns="0" tIns="0" rIns="0" bIns="0" rtlCol="0"/>
            <a:lstStyle/>
            <a:p>
              <a:endParaRPr/>
            </a:p>
          </p:txBody>
        </p:sp>
      </p:grpSp>
      <p:sp>
        <p:nvSpPr>
          <p:cNvPr id="38" name="object 38"/>
          <p:cNvSpPr txBox="1"/>
          <p:nvPr/>
        </p:nvSpPr>
        <p:spPr>
          <a:xfrm>
            <a:off x="3833969" y="6749406"/>
            <a:ext cx="707390" cy="137160"/>
          </a:xfrm>
          <a:prstGeom prst="rect">
            <a:avLst/>
          </a:prstGeom>
        </p:spPr>
        <p:txBody>
          <a:bodyPr vert="horz" wrap="square" lIns="0" tIns="16510" rIns="0" bIns="0" rtlCol="0">
            <a:spAutoFit/>
          </a:bodyPr>
          <a:lstStyle/>
          <a:p>
            <a:pPr marL="12700">
              <a:lnSpc>
                <a:spcPct val="100000"/>
              </a:lnSpc>
              <a:spcBef>
                <a:spcPts val="130"/>
              </a:spcBef>
            </a:pPr>
            <a:r>
              <a:rPr sz="650" b="1" spc="-45" dirty="0">
                <a:solidFill>
                  <a:srgbClr val="FFFFFF"/>
                </a:solidFill>
                <a:latin typeface="Arial"/>
                <a:cs typeface="Arial"/>
              </a:rPr>
              <a:t>Boiler</a:t>
            </a:r>
            <a:r>
              <a:rPr sz="650" b="1" spc="-65" dirty="0">
                <a:solidFill>
                  <a:srgbClr val="FFFFFF"/>
                </a:solidFill>
                <a:latin typeface="Arial"/>
                <a:cs typeface="Arial"/>
              </a:rPr>
              <a:t> </a:t>
            </a:r>
            <a:r>
              <a:rPr sz="700" b="1" spc="-30" dirty="0">
                <a:solidFill>
                  <a:srgbClr val="FFFFFF"/>
                </a:solidFill>
                <a:latin typeface="Arial"/>
                <a:cs typeface="Arial"/>
              </a:rPr>
              <a:t>overhauling</a:t>
            </a:r>
            <a:endParaRPr sz="700">
              <a:latin typeface="Arial"/>
              <a:cs typeface="Arial"/>
            </a:endParaRPr>
          </a:p>
        </p:txBody>
      </p:sp>
      <p:pic>
        <p:nvPicPr>
          <p:cNvPr id="39" name="object 39"/>
          <p:cNvPicPr/>
          <p:nvPr/>
        </p:nvPicPr>
        <p:blipFill>
          <a:blip r:embed="rId17" cstate="print"/>
          <a:stretch>
            <a:fillRect/>
          </a:stretch>
        </p:blipFill>
        <p:spPr>
          <a:xfrm>
            <a:off x="5218176" y="5640323"/>
            <a:ext cx="1484375" cy="1239012"/>
          </a:xfrm>
          <a:prstGeom prst="rect">
            <a:avLst/>
          </a:prstGeom>
        </p:spPr>
      </p:pic>
      <p:sp>
        <p:nvSpPr>
          <p:cNvPr id="40" name="object 40"/>
          <p:cNvSpPr txBox="1"/>
          <p:nvPr/>
        </p:nvSpPr>
        <p:spPr>
          <a:xfrm>
            <a:off x="5228844" y="6740652"/>
            <a:ext cx="1473835" cy="152400"/>
          </a:xfrm>
          <a:prstGeom prst="rect">
            <a:avLst/>
          </a:prstGeom>
          <a:solidFill>
            <a:srgbClr val="231F1F"/>
          </a:solidFill>
        </p:spPr>
        <p:txBody>
          <a:bodyPr vert="horz" wrap="square" lIns="0" tIns="40640" rIns="0" bIns="0" rtlCol="0">
            <a:spAutoFit/>
          </a:bodyPr>
          <a:lstStyle/>
          <a:p>
            <a:pPr marL="219075">
              <a:lnSpc>
                <a:spcPct val="100000"/>
              </a:lnSpc>
              <a:spcBef>
                <a:spcPts val="320"/>
              </a:spcBef>
            </a:pPr>
            <a:r>
              <a:rPr sz="650" b="1" spc="-50" dirty="0">
                <a:solidFill>
                  <a:srgbClr val="FFFFFF"/>
                </a:solidFill>
                <a:latin typeface="Arial"/>
                <a:cs typeface="Arial"/>
              </a:rPr>
              <a:t>APH</a:t>
            </a:r>
            <a:r>
              <a:rPr sz="650" b="1" spc="-40" dirty="0">
                <a:solidFill>
                  <a:srgbClr val="FFFFFF"/>
                </a:solidFill>
                <a:latin typeface="Arial"/>
                <a:cs typeface="Arial"/>
              </a:rPr>
              <a:t> </a:t>
            </a:r>
            <a:r>
              <a:rPr sz="700" b="1" spc="-10" dirty="0">
                <a:solidFill>
                  <a:srgbClr val="FFFFFF"/>
                </a:solidFill>
                <a:latin typeface="Arial"/>
                <a:cs typeface="Arial"/>
              </a:rPr>
              <a:t>tube</a:t>
            </a:r>
            <a:r>
              <a:rPr sz="650" b="1" spc="-10" dirty="0">
                <a:solidFill>
                  <a:srgbClr val="FFFFFF"/>
                </a:solidFill>
                <a:latin typeface="Arial"/>
                <a:cs typeface="Arial"/>
              </a:rPr>
              <a:t>replacement</a:t>
            </a:r>
            <a:endParaRPr sz="650">
              <a:latin typeface="Arial"/>
              <a:cs typeface="Arial"/>
            </a:endParaRPr>
          </a:p>
        </p:txBody>
      </p:sp>
      <p:pic>
        <p:nvPicPr>
          <p:cNvPr id="41" name="object 41"/>
          <p:cNvPicPr/>
          <p:nvPr/>
        </p:nvPicPr>
        <p:blipFill>
          <a:blip r:embed="rId18" cstate="print"/>
          <a:stretch>
            <a:fillRect/>
          </a:stretch>
        </p:blipFill>
        <p:spPr>
          <a:xfrm>
            <a:off x="7039355" y="5654040"/>
            <a:ext cx="1385316" cy="1211579"/>
          </a:xfrm>
          <a:prstGeom prst="rect">
            <a:avLst/>
          </a:prstGeom>
        </p:spPr>
      </p:pic>
      <p:sp>
        <p:nvSpPr>
          <p:cNvPr id="42" name="object 42"/>
          <p:cNvSpPr txBox="1"/>
          <p:nvPr/>
        </p:nvSpPr>
        <p:spPr>
          <a:xfrm>
            <a:off x="7031735" y="6669023"/>
            <a:ext cx="1393190" cy="152400"/>
          </a:xfrm>
          <a:prstGeom prst="rect">
            <a:avLst/>
          </a:prstGeom>
          <a:solidFill>
            <a:srgbClr val="231F1F"/>
          </a:solidFill>
        </p:spPr>
        <p:txBody>
          <a:bodyPr vert="horz" wrap="square" lIns="0" tIns="41910" rIns="0" bIns="0" rtlCol="0">
            <a:spAutoFit/>
          </a:bodyPr>
          <a:lstStyle/>
          <a:p>
            <a:pPr marL="237490">
              <a:lnSpc>
                <a:spcPct val="100000"/>
              </a:lnSpc>
              <a:spcBef>
                <a:spcPts val="330"/>
              </a:spcBef>
            </a:pPr>
            <a:r>
              <a:rPr sz="650" b="1" spc="-45" dirty="0">
                <a:solidFill>
                  <a:srgbClr val="FFFFFF"/>
                </a:solidFill>
                <a:latin typeface="Arial"/>
                <a:cs typeface="Arial"/>
              </a:rPr>
              <a:t>Turbine</a:t>
            </a:r>
            <a:r>
              <a:rPr sz="650" b="1" spc="-75" dirty="0">
                <a:solidFill>
                  <a:srgbClr val="FFFFFF"/>
                </a:solidFill>
                <a:latin typeface="Arial"/>
                <a:cs typeface="Arial"/>
              </a:rPr>
              <a:t> </a:t>
            </a:r>
            <a:r>
              <a:rPr sz="700" b="1" spc="-10" dirty="0">
                <a:solidFill>
                  <a:srgbClr val="FFFFFF"/>
                </a:solidFill>
                <a:latin typeface="Arial"/>
                <a:cs typeface="Arial"/>
              </a:rPr>
              <a:t>Overhauling</a:t>
            </a:r>
            <a:endParaRPr sz="700">
              <a:latin typeface="Arial"/>
              <a:cs typeface="Arial"/>
            </a:endParaRPr>
          </a:p>
        </p:txBody>
      </p:sp>
      <p:pic>
        <p:nvPicPr>
          <p:cNvPr id="43" name="object 43"/>
          <p:cNvPicPr/>
          <p:nvPr/>
        </p:nvPicPr>
        <p:blipFill>
          <a:blip r:embed="rId19" cstate="print"/>
          <a:stretch>
            <a:fillRect/>
          </a:stretch>
        </p:blipFill>
        <p:spPr>
          <a:xfrm>
            <a:off x="8516111" y="5678423"/>
            <a:ext cx="1068323" cy="1132331"/>
          </a:xfrm>
          <a:prstGeom prst="rect">
            <a:avLst/>
          </a:prstGeom>
        </p:spPr>
      </p:pic>
      <p:sp>
        <p:nvSpPr>
          <p:cNvPr id="44" name="object 44"/>
          <p:cNvSpPr txBox="1"/>
          <p:nvPr/>
        </p:nvSpPr>
        <p:spPr>
          <a:xfrm>
            <a:off x="8517635" y="6669023"/>
            <a:ext cx="1066800" cy="259079"/>
          </a:xfrm>
          <a:prstGeom prst="rect">
            <a:avLst/>
          </a:prstGeom>
          <a:solidFill>
            <a:srgbClr val="231F1F"/>
          </a:solidFill>
        </p:spPr>
        <p:txBody>
          <a:bodyPr vert="horz" wrap="square" lIns="0" tIns="40640" rIns="0" bIns="0" rtlCol="0">
            <a:spAutoFit/>
          </a:bodyPr>
          <a:lstStyle/>
          <a:p>
            <a:pPr marL="250825">
              <a:lnSpc>
                <a:spcPct val="100000"/>
              </a:lnSpc>
              <a:spcBef>
                <a:spcPts val="320"/>
              </a:spcBef>
            </a:pPr>
            <a:r>
              <a:rPr sz="700" b="1" spc="-10" dirty="0">
                <a:solidFill>
                  <a:srgbClr val="FFFFFF"/>
                </a:solidFill>
                <a:latin typeface="Arial"/>
                <a:cs typeface="Arial"/>
              </a:rPr>
              <a:t>Boilermajor</a:t>
            </a:r>
            <a:endParaRPr sz="700">
              <a:latin typeface="Arial"/>
              <a:cs typeface="Arial"/>
            </a:endParaRPr>
          </a:p>
          <a:p>
            <a:pPr marL="272415">
              <a:lnSpc>
                <a:spcPct val="100000"/>
              </a:lnSpc>
              <a:spcBef>
                <a:spcPts val="60"/>
              </a:spcBef>
            </a:pPr>
            <a:r>
              <a:rPr sz="650" b="1" spc="-10" dirty="0">
                <a:solidFill>
                  <a:srgbClr val="FFFFFF"/>
                </a:solidFill>
                <a:latin typeface="Arial"/>
                <a:cs typeface="Arial"/>
              </a:rPr>
              <a:t>overhauling</a:t>
            </a:r>
            <a:endParaRPr sz="650">
              <a:latin typeface="Arial"/>
              <a:cs typeface="Arial"/>
            </a:endParaRPr>
          </a:p>
        </p:txBody>
      </p:sp>
      <p:pic>
        <p:nvPicPr>
          <p:cNvPr id="45" name="object 45"/>
          <p:cNvPicPr/>
          <p:nvPr/>
        </p:nvPicPr>
        <p:blipFill>
          <a:blip r:embed="rId20" cstate="print"/>
          <a:stretch>
            <a:fillRect/>
          </a:stretch>
        </p:blipFill>
        <p:spPr>
          <a:xfrm>
            <a:off x="8496300" y="4346447"/>
            <a:ext cx="1088135" cy="1261871"/>
          </a:xfrm>
          <a:prstGeom prst="rect">
            <a:avLst/>
          </a:prstGeom>
        </p:spPr>
      </p:pic>
      <p:sp>
        <p:nvSpPr>
          <p:cNvPr id="46" name="object 46"/>
          <p:cNvSpPr txBox="1"/>
          <p:nvPr/>
        </p:nvSpPr>
        <p:spPr>
          <a:xfrm>
            <a:off x="8496300" y="5466588"/>
            <a:ext cx="1068705" cy="151130"/>
          </a:xfrm>
          <a:prstGeom prst="rect">
            <a:avLst/>
          </a:prstGeom>
          <a:solidFill>
            <a:srgbClr val="231F1F"/>
          </a:solidFill>
        </p:spPr>
        <p:txBody>
          <a:bodyPr vert="horz" wrap="square" lIns="0" tIns="40640" rIns="0" bIns="0" rtlCol="0">
            <a:spAutoFit/>
          </a:bodyPr>
          <a:lstStyle/>
          <a:p>
            <a:pPr marL="155575">
              <a:lnSpc>
                <a:spcPct val="100000"/>
              </a:lnSpc>
              <a:spcBef>
                <a:spcPts val="320"/>
              </a:spcBef>
            </a:pPr>
            <a:r>
              <a:rPr sz="650" b="1" spc="-30" dirty="0">
                <a:solidFill>
                  <a:srgbClr val="FFFFFF"/>
                </a:solidFill>
                <a:latin typeface="Arial"/>
                <a:cs typeface="Arial"/>
              </a:rPr>
              <a:t>ESP</a:t>
            </a:r>
            <a:r>
              <a:rPr sz="650" b="1" spc="-110" dirty="0">
                <a:solidFill>
                  <a:srgbClr val="FFFFFF"/>
                </a:solidFill>
                <a:latin typeface="Arial"/>
                <a:cs typeface="Arial"/>
              </a:rPr>
              <a:t> </a:t>
            </a:r>
            <a:r>
              <a:rPr sz="700" b="1" spc="-10" dirty="0">
                <a:solidFill>
                  <a:srgbClr val="FFFFFF"/>
                </a:solidFill>
                <a:latin typeface="Arial"/>
                <a:cs typeface="Arial"/>
              </a:rPr>
              <a:t>modification</a:t>
            </a:r>
            <a:endParaRPr sz="700">
              <a:latin typeface="Arial"/>
              <a:cs typeface="Arial"/>
            </a:endParaRPr>
          </a:p>
        </p:txBody>
      </p:sp>
      <p:pic>
        <p:nvPicPr>
          <p:cNvPr id="47" name="object 47"/>
          <p:cNvPicPr/>
          <p:nvPr/>
        </p:nvPicPr>
        <p:blipFill>
          <a:blip r:embed="rId21" cstate="print"/>
          <a:stretch>
            <a:fillRect/>
          </a:stretch>
        </p:blipFill>
        <p:spPr>
          <a:xfrm>
            <a:off x="8479535" y="2983992"/>
            <a:ext cx="1104900" cy="1281683"/>
          </a:xfrm>
          <a:prstGeom prst="rect">
            <a:avLst/>
          </a:prstGeom>
        </p:spPr>
      </p:pic>
      <p:sp>
        <p:nvSpPr>
          <p:cNvPr id="48" name="object 48"/>
          <p:cNvSpPr txBox="1"/>
          <p:nvPr/>
        </p:nvSpPr>
        <p:spPr>
          <a:xfrm>
            <a:off x="8505444" y="4113276"/>
            <a:ext cx="1069975" cy="259079"/>
          </a:xfrm>
          <a:prstGeom prst="rect">
            <a:avLst/>
          </a:prstGeom>
          <a:solidFill>
            <a:srgbClr val="231F1F"/>
          </a:solidFill>
        </p:spPr>
        <p:txBody>
          <a:bodyPr vert="horz" wrap="square" lIns="0" tIns="37465" rIns="0" bIns="0" rtlCol="0">
            <a:spAutoFit/>
          </a:bodyPr>
          <a:lstStyle/>
          <a:p>
            <a:pPr marL="286385">
              <a:lnSpc>
                <a:spcPct val="100000"/>
              </a:lnSpc>
              <a:spcBef>
                <a:spcPts val="295"/>
              </a:spcBef>
            </a:pPr>
            <a:r>
              <a:rPr sz="650" b="1" spc="-30" dirty="0">
                <a:solidFill>
                  <a:srgbClr val="FFFFFF"/>
                </a:solidFill>
                <a:latin typeface="Arial"/>
                <a:cs typeface="Arial"/>
              </a:rPr>
              <a:t>PA</a:t>
            </a:r>
            <a:r>
              <a:rPr sz="650" b="1" spc="-95" dirty="0">
                <a:solidFill>
                  <a:srgbClr val="FFFFFF"/>
                </a:solidFill>
                <a:latin typeface="Arial"/>
                <a:cs typeface="Arial"/>
              </a:rPr>
              <a:t> </a:t>
            </a:r>
            <a:r>
              <a:rPr sz="650" b="1" spc="-10" dirty="0">
                <a:solidFill>
                  <a:srgbClr val="FFFFFF"/>
                </a:solidFill>
                <a:latin typeface="Arial"/>
                <a:cs typeface="Arial"/>
              </a:rPr>
              <a:t>canopy</a:t>
            </a:r>
            <a:endParaRPr sz="650">
              <a:latin typeface="Arial"/>
              <a:cs typeface="Arial"/>
            </a:endParaRPr>
          </a:p>
          <a:p>
            <a:pPr marL="238760">
              <a:lnSpc>
                <a:spcPct val="100000"/>
              </a:lnSpc>
              <a:spcBef>
                <a:spcPts val="70"/>
              </a:spcBef>
            </a:pPr>
            <a:r>
              <a:rPr sz="700" b="1" spc="-10" dirty="0">
                <a:solidFill>
                  <a:srgbClr val="FFFFFF"/>
                </a:solidFill>
                <a:latin typeface="Arial"/>
                <a:cs typeface="Arial"/>
              </a:rPr>
              <a:t>modification</a:t>
            </a:r>
            <a:endParaRPr sz="700">
              <a:latin typeface="Arial"/>
              <a:cs typeface="Arial"/>
            </a:endParaRPr>
          </a:p>
        </p:txBody>
      </p:sp>
      <p:sp>
        <p:nvSpPr>
          <p:cNvPr id="49" name="object 49"/>
          <p:cNvSpPr txBox="1"/>
          <p:nvPr/>
        </p:nvSpPr>
        <p:spPr>
          <a:xfrm>
            <a:off x="3587044" y="5357903"/>
            <a:ext cx="445134" cy="257810"/>
          </a:xfrm>
          <a:prstGeom prst="rect">
            <a:avLst/>
          </a:prstGeom>
        </p:spPr>
        <p:txBody>
          <a:bodyPr vert="horz" wrap="square" lIns="0" tIns="15875" rIns="0" bIns="0" rtlCol="0">
            <a:spAutoFit/>
          </a:bodyPr>
          <a:lstStyle/>
          <a:p>
            <a:pPr marL="12700">
              <a:lnSpc>
                <a:spcPct val="100000"/>
              </a:lnSpc>
              <a:spcBef>
                <a:spcPts val="125"/>
              </a:spcBef>
            </a:pPr>
            <a:r>
              <a:rPr sz="1500" b="1" spc="-20" dirty="0">
                <a:latin typeface="Arial"/>
                <a:cs typeface="Arial"/>
              </a:rPr>
              <a:t>2022</a:t>
            </a:r>
            <a:endParaRPr sz="1500">
              <a:latin typeface="Arial"/>
              <a:cs typeface="Arial"/>
            </a:endParaRPr>
          </a:p>
        </p:txBody>
      </p:sp>
      <p:pic>
        <p:nvPicPr>
          <p:cNvPr id="50" name="object 50"/>
          <p:cNvPicPr/>
          <p:nvPr/>
        </p:nvPicPr>
        <p:blipFill>
          <a:blip r:embed="rId22" cstate="print"/>
          <a:stretch>
            <a:fillRect/>
          </a:stretch>
        </p:blipFill>
        <p:spPr>
          <a:xfrm>
            <a:off x="8421623" y="1598675"/>
            <a:ext cx="1147572" cy="1213933"/>
          </a:xfrm>
          <a:prstGeom prst="rect">
            <a:avLst/>
          </a:prstGeom>
        </p:spPr>
      </p:pic>
      <p:sp>
        <p:nvSpPr>
          <p:cNvPr id="51" name="object 51"/>
          <p:cNvSpPr txBox="1"/>
          <p:nvPr/>
        </p:nvSpPr>
        <p:spPr>
          <a:xfrm>
            <a:off x="8449055" y="2662427"/>
            <a:ext cx="1094740" cy="151130"/>
          </a:xfrm>
          <a:prstGeom prst="rect">
            <a:avLst/>
          </a:prstGeom>
          <a:solidFill>
            <a:srgbClr val="231F1F"/>
          </a:solidFill>
        </p:spPr>
        <p:txBody>
          <a:bodyPr vert="horz" wrap="square" lIns="0" tIns="40640" rIns="0" bIns="0" rtlCol="0">
            <a:spAutoFit/>
          </a:bodyPr>
          <a:lstStyle/>
          <a:p>
            <a:pPr marL="66675">
              <a:lnSpc>
                <a:spcPct val="100000"/>
              </a:lnSpc>
              <a:spcBef>
                <a:spcPts val="320"/>
              </a:spcBef>
            </a:pPr>
            <a:r>
              <a:rPr sz="650" b="1" spc="-45" dirty="0">
                <a:solidFill>
                  <a:srgbClr val="FFFFFF"/>
                </a:solidFill>
                <a:latin typeface="Arial"/>
                <a:cs typeface="Arial"/>
              </a:rPr>
              <a:t>CILMS</a:t>
            </a:r>
            <a:r>
              <a:rPr sz="650" b="1" spc="-50" dirty="0">
                <a:solidFill>
                  <a:srgbClr val="FFFFFF"/>
                </a:solidFill>
                <a:latin typeface="Arial"/>
                <a:cs typeface="Arial"/>
              </a:rPr>
              <a:t> </a:t>
            </a:r>
            <a:r>
              <a:rPr sz="700" b="1" spc="-10" dirty="0">
                <a:solidFill>
                  <a:srgbClr val="FFFFFF"/>
                </a:solidFill>
                <a:latin typeface="Arial"/>
                <a:cs typeface="Arial"/>
              </a:rPr>
              <a:t>implementation</a:t>
            </a:r>
            <a:endParaRPr sz="700">
              <a:latin typeface="Arial"/>
              <a:cs typeface="Arial"/>
            </a:endParaRPr>
          </a:p>
        </p:txBody>
      </p:sp>
      <p:pic>
        <p:nvPicPr>
          <p:cNvPr id="52" name="object 52"/>
          <p:cNvPicPr/>
          <p:nvPr/>
        </p:nvPicPr>
        <p:blipFill>
          <a:blip r:embed="rId23" cstate="print"/>
          <a:stretch>
            <a:fillRect/>
          </a:stretch>
        </p:blipFill>
        <p:spPr>
          <a:xfrm>
            <a:off x="6501384" y="1641348"/>
            <a:ext cx="1691639" cy="1167383"/>
          </a:xfrm>
          <a:prstGeom prst="rect">
            <a:avLst/>
          </a:prstGeom>
        </p:spPr>
      </p:pic>
      <p:sp>
        <p:nvSpPr>
          <p:cNvPr id="53" name="object 53"/>
          <p:cNvSpPr txBox="1"/>
          <p:nvPr/>
        </p:nvSpPr>
        <p:spPr>
          <a:xfrm>
            <a:off x="6507480" y="2638043"/>
            <a:ext cx="1681480" cy="146685"/>
          </a:xfrm>
          <a:prstGeom prst="rect">
            <a:avLst/>
          </a:prstGeom>
          <a:solidFill>
            <a:srgbClr val="231F1F"/>
          </a:solidFill>
        </p:spPr>
        <p:txBody>
          <a:bodyPr vert="horz" wrap="square" lIns="0" tIns="37465" rIns="0" bIns="0" rtlCol="0">
            <a:spAutoFit/>
          </a:bodyPr>
          <a:lstStyle/>
          <a:p>
            <a:pPr marL="551180">
              <a:lnSpc>
                <a:spcPct val="100000"/>
              </a:lnSpc>
              <a:spcBef>
                <a:spcPts val="295"/>
              </a:spcBef>
            </a:pPr>
            <a:r>
              <a:rPr sz="700" b="1" spc="-10" dirty="0">
                <a:solidFill>
                  <a:srgbClr val="FFFFFF"/>
                </a:solidFill>
                <a:latin typeface="Arial"/>
                <a:cs typeface="Arial"/>
              </a:rPr>
              <a:t>Micro</a:t>
            </a:r>
            <a:r>
              <a:rPr sz="650" b="1" spc="-10" dirty="0">
                <a:solidFill>
                  <a:srgbClr val="FFFFFF"/>
                </a:solidFill>
                <a:latin typeface="Arial"/>
                <a:cs typeface="Arial"/>
              </a:rPr>
              <a:t>turbine</a:t>
            </a:r>
            <a:endParaRPr sz="650">
              <a:latin typeface="Arial"/>
              <a:cs typeface="Arial"/>
            </a:endParaRPr>
          </a:p>
        </p:txBody>
      </p:sp>
      <p:pic>
        <p:nvPicPr>
          <p:cNvPr id="54" name="object 54"/>
          <p:cNvPicPr/>
          <p:nvPr/>
        </p:nvPicPr>
        <p:blipFill>
          <a:blip r:embed="rId24" cstate="print"/>
          <a:stretch>
            <a:fillRect/>
          </a:stretch>
        </p:blipFill>
        <p:spPr>
          <a:xfrm>
            <a:off x="6501384" y="2958083"/>
            <a:ext cx="1754123" cy="1167383"/>
          </a:xfrm>
          <a:prstGeom prst="rect">
            <a:avLst/>
          </a:prstGeom>
        </p:spPr>
      </p:pic>
      <p:sp>
        <p:nvSpPr>
          <p:cNvPr id="55" name="object 55"/>
          <p:cNvSpPr txBox="1"/>
          <p:nvPr/>
        </p:nvSpPr>
        <p:spPr>
          <a:xfrm>
            <a:off x="5546845" y="3227322"/>
            <a:ext cx="870585" cy="878840"/>
          </a:xfrm>
          <a:prstGeom prst="rect">
            <a:avLst/>
          </a:prstGeom>
        </p:spPr>
        <p:txBody>
          <a:bodyPr vert="horz" wrap="square" lIns="0" tIns="12065" rIns="0" bIns="0" rtlCol="0">
            <a:spAutoFit/>
          </a:bodyPr>
          <a:lstStyle/>
          <a:p>
            <a:pPr marL="12700" marR="5080">
              <a:lnSpc>
                <a:spcPct val="103600"/>
              </a:lnSpc>
              <a:spcBef>
                <a:spcPts val="95"/>
              </a:spcBef>
            </a:pPr>
            <a:r>
              <a:rPr sz="900" spc="-10" dirty="0">
                <a:latin typeface="Arial MT"/>
                <a:cs typeface="Arial MT"/>
              </a:rPr>
              <a:t>Implementation </a:t>
            </a:r>
            <a:r>
              <a:rPr sz="900" dirty="0">
                <a:latin typeface="Arial MT"/>
                <a:cs typeface="Arial MT"/>
              </a:rPr>
              <a:t>of</a:t>
            </a:r>
            <a:r>
              <a:rPr sz="900" spc="35" dirty="0">
                <a:latin typeface="Arial MT"/>
                <a:cs typeface="Arial MT"/>
              </a:rPr>
              <a:t> </a:t>
            </a:r>
            <a:r>
              <a:rPr sz="900" dirty="0">
                <a:latin typeface="Arial MT"/>
                <a:cs typeface="Arial MT"/>
              </a:rPr>
              <a:t>PMS</a:t>
            </a:r>
            <a:r>
              <a:rPr sz="900" spc="45" dirty="0">
                <a:latin typeface="Arial MT"/>
                <a:cs typeface="Arial MT"/>
              </a:rPr>
              <a:t> </a:t>
            </a:r>
            <a:r>
              <a:rPr sz="900" dirty="0">
                <a:latin typeface="Arial MT"/>
                <a:cs typeface="Arial MT"/>
              </a:rPr>
              <a:t>for</a:t>
            </a:r>
            <a:r>
              <a:rPr sz="900" spc="25" dirty="0">
                <a:latin typeface="Arial MT"/>
                <a:cs typeface="Arial MT"/>
              </a:rPr>
              <a:t> </a:t>
            </a:r>
            <a:r>
              <a:rPr sz="900" spc="-10" dirty="0">
                <a:latin typeface="Arial MT"/>
                <a:cs typeface="Arial MT"/>
              </a:rPr>
              <a:t>plant performance assessment diagnostic optimization</a:t>
            </a:r>
            <a:endParaRPr sz="900">
              <a:latin typeface="Arial MT"/>
              <a:cs typeface="Arial MT"/>
            </a:endParaRPr>
          </a:p>
        </p:txBody>
      </p:sp>
      <p:sp>
        <p:nvSpPr>
          <p:cNvPr id="56" name="object 56"/>
          <p:cNvSpPr txBox="1"/>
          <p:nvPr/>
        </p:nvSpPr>
        <p:spPr>
          <a:xfrm>
            <a:off x="5578878" y="1701775"/>
            <a:ext cx="837565" cy="311785"/>
          </a:xfrm>
          <a:prstGeom prst="rect">
            <a:avLst/>
          </a:prstGeom>
        </p:spPr>
        <p:txBody>
          <a:bodyPr vert="horz" wrap="square" lIns="0" tIns="10795" rIns="0" bIns="0" rtlCol="0">
            <a:spAutoFit/>
          </a:bodyPr>
          <a:lstStyle/>
          <a:p>
            <a:pPr marL="12700" marR="5080">
              <a:lnSpc>
                <a:spcPct val="104500"/>
              </a:lnSpc>
              <a:spcBef>
                <a:spcPts val="85"/>
              </a:spcBef>
            </a:pPr>
            <a:r>
              <a:rPr sz="900" dirty="0">
                <a:latin typeface="Arial MT"/>
                <a:cs typeface="Arial MT"/>
              </a:rPr>
              <a:t>Installation</a:t>
            </a:r>
            <a:r>
              <a:rPr sz="900" spc="95" dirty="0">
                <a:latin typeface="Arial MT"/>
                <a:cs typeface="Arial MT"/>
              </a:rPr>
              <a:t> </a:t>
            </a:r>
            <a:r>
              <a:rPr sz="900" spc="-25" dirty="0">
                <a:latin typeface="Arial MT"/>
                <a:cs typeface="Arial MT"/>
              </a:rPr>
              <a:t>of </a:t>
            </a:r>
            <a:r>
              <a:rPr sz="900" dirty="0">
                <a:latin typeface="Arial MT"/>
                <a:cs typeface="Arial MT"/>
              </a:rPr>
              <a:t>Micro</a:t>
            </a:r>
            <a:r>
              <a:rPr sz="900" spc="70" dirty="0">
                <a:latin typeface="Arial MT"/>
                <a:cs typeface="Arial MT"/>
              </a:rPr>
              <a:t> </a:t>
            </a:r>
            <a:r>
              <a:rPr sz="900" dirty="0">
                <a:latin typeface="Arial MT"/>
                <a:cs typeface="Arial MT"/>
              </a:rPr>
              <a:t>turbine</a:t>
            </a:r>
            <a:r>
              <a:rPr sz="900" spc="45" dirty="0">
                <a:latin typeface="Arial MT"/>
                <a:cs typeface="Arial MT"/>
              </a:rPr>
              <a:t> </a:t>
            </a:r>
            <a:r>
              <a:rPr sz="900" spc="-25" dirty="0">
                <a:latin typeface="Arial MT"/>
                <a:cs typeface="Arial MT"/>
              </a:rPr>
              <a:t>at</a:t>
            </a:r>
            <a:endParaRPr sz="900">
              <a:latin typeface="Arial MT"/>
              <a:cs typeface="Arial MT"/>
            </a:endParaRPr>
          </a:p>
        </p:txBody>
      </p:sp>
      <p:sp>
        <p:nvSpPr>
          <p:cNvPr id="57" name="object 57"/>
          <p:cNvSpPr txBox="1"/>
          <p:nvPr/>
        </p:nvSpPr>
        <p:spPr>
          <a:xfrm>
            <a:off x="5578878" y="1986767"/>
            <a:ext cx="738505" cy="168275"/>
          </a:xfrm>
          <a:prstGeom prst="rect">
            <a:avLst/>
          </a:prstGeom>
        </p:spPr>
        <p:txBody>
          <a:bodyPr vert="horz" wrap="square" lIns="0" tIns="17145" rIns="0" bIns="0" rtlCol="0">
            <a:spAutoFit/>
          </a:bodyPr>
          <a:lstStyle/>
          <a:p>
            <a:pPr marL="12700">
              <a:lnSpc>
                <a:spcPct val="100000"/>
              </a:lnSpc>
              <a:spcBef>
                <a:spcPts val="135"/>
              </a:spcBef>
            </a:pPr>
            <a:r>
              <a:rPr sz="900" dirty="0">
                <a:latin typeface="Arial MT"/>
                <a:cs typeface="Arial MT"/>
              </a:rPr>
              <a:t>PRDS</a:t>
            </a:r>
            <a:r>
              <a:rPr sz="900" spc="75" dirty="0">
                <a:latin typeface="Arial MT"/>
                <a:cs typeface="Arial MT"/>
              </a:rPr>
              <a:t> </a:t>
            </a:r>
            <a:r>
              <a:rPr sz="900" spc="-10" dirty="0">
                <a:latin typeface="Arial MT"/>
                <a:cs typeface="Arial MT"/>
              </a:rPr>
              <a:t>station</a:t>
            </a:r>
            <a:endParaRPr sz="900">
              <a:latin typeface="Arial MT"/>
              <a:cs typeface="Arial MT"/>
            </a:endParaRPr>
          </a:p>
        </p:txBody>
      </p:sp>
      <p:grpSp>
        <p:nvGrpSpPr>
          <p:cNvPr id="58" name="object 58"/>
          <p:cNvGrpSpPr/>
          <p:nvPr/>
        </p:nvGrpSpPr>
        <p:grpSpPr>
          <a:xfrm>
            <a:off x="2060320" y="2272157"/>
            <a:ext cx="2292350" cy="1172210"/>
            <a:chOff x="2060320" y="2272157"/>
            <a:chExt cx="2292350" cy="1172210"/>
          </a:xfrm>
        </p:grpSpPr>
        <p:pic>
          <p:nvPicPr>
            <p:cNvPr id="59" name="object 59"/>
            <p:cNvPicPr/>
            <p:nvPr/>
          </p:nvPicPr>
          <p:blipFill>
            <a:blip r:embed="rId25" cstate="print"/>
            <a:stretch>
              <a:fillRect/>
            </a:stretch>
          </p:blipFill>
          <p:spPr>
            <a:xfrm>
              <a:off x="2095228" y="2276855"/>
              <a:ext cx="2232372" cy="1134148"/>
            </a:xfrm>
            <a:prstGeom prst="rect">
              <a:avLst/>
            </a:prstGeom>
          </p:spPr>
        </p:pic>
        <p:sp>
          <p:nvSpPr>
            <p:cNvPr id="60" name="object 60"/>
            <p:cNvSpPr/>
            <p:nvPr/>
          </p:nvSpPr>
          <p:spPr>
            <a:xfrm>
              <a:off x="2063495" y="2275332"/>
              <a:ext cx="2286000" cy="1165860"/>
            </a:xfrm>
            <a:custGeom>
              <a:avLst/>
              <a:gdLst/>
              <a:ahLst/>
              <a:cxnLst/>
              <a:rect l="l" t="t" r="r" b="b"/>
              <a:pathLst>
                <a:path w="2286000" h="1165860">
                  <a:moveTo>
                    <a:pt x="0" y="0"/>
                  </a:moveTo>
                  <a:lnTo>
                    <a:pt x="2286000" y="0"/>
                  </a:lnTo>
                  <a:lnTo>
                    <a:pt x="2286000" y="1165859"/>
                  </a:lnTo>
                  <a:lnTo>
                    <a:pt x="0" y="1165859"/>
                  </a:lnTo>
                  <a:lnTo>
                    <a:pt x="0" y="0"/>
                  </a:lnTo>
                  <a:close/>
                </a:path>
              </a:pathLst>
            </a:custGeom>
            <a:ln w="6096">
              <a:solidFill>
                <a:srgbClr val="000000"/>
              </a:solidFill>
            </a:ln>
          </p:spPr>
          <p:txBody>
            <a:bodyPr wrap="square" lIns="0" tIns="0" rIns="0" bIns="0" rtlCol="0"/>
            <a:lstStyle/>
            <a:p>
              <a:endParaRPr/>
            </a:p>
          </p:txBody>
        </p:sp>
      </p:grpSp>
      <p:sp>
        <p:nvSpPr>
          <p:cNvPr id="61" name="object 61"/>
          <p:cNvSpPr txBox="1"/>
          <p:nvPr/>
        </p:nvSpPr>
        <p:spPr>
          <a:xfrm>
            <a:off x="4540996" y="2280929"/>
            <a:ext cx="887094" cy="878205"/>
          </a:xfrm>
          <a:prstGeom prst="rect">
            <a:avLst/>
          </a:prstGeom>
        </p:spPr>
        <p:txBody>
          <a:bodyPr vert="horz" wrap="square" lIns="0" tIns="12065" rIns="0" bIns="0" rtlCol="0">
            <a:spAutoFit/>
          </a:bodyPr>
          <a:lstStyle/>
          <a:p>
            <a:pPr marL="12700" marR="5080">
              <a:lnSpc>
                <a:spcPct val="103600"/>
              </a:lnSpc>
              <a:spcBef>
                <a:spcPts val="95"/>
              </a:spcBef>
            </a:pPr>
            <a:r>
              <a:rPr sz="900" dirty="0">
                <a:latin typeface="Arial MT"/>
                <a:cs typeface="Arial MT"/>
              </a:rPr>
              <a:t>Tunning</a:t>
            </a:r>
            <a:r>
              <a:rPr sz="900" spc="75" dirty="0">
                <a:latin typeface="Arial MT"/>
                <a:cs typeface="Arial MT"/>
              </a:rPr>
              <a:t> </a:t>
            </a:r>
            <a:r>
              <a:rPr sz="900" spc="-20" dirty="0">
                <a:latin typeface="Arial MT"/>
                <a:cs typeface="Arial MT"/>
              </a:rPr>
              <a:t>fork</a:t>
            </a:r>
            <a:r>
              <a:rPr sz="900" spc="500" dirty="0">
                <a:latin typeface="Arial MT"/>
                <a:cs typeface="Arial MT"/>
              </a:rPr>
              <a:t> </a:t>
            </a:r>
            <a:r>
              <a:rPr sz="900" dirty="0">
                <a:latin typeface="Arial MT"/>
                <a:cs typeface="Arial MT"/>
              </a:rPr>
              <a:t>type</a:t>
            </a:r>
            <a:r>
              <a:rPr sz="900" spc="55" dirty="0">
                <a:latin typeface="Arial MT"/>
                <a:cs typeface="Arial MT"/>
              </a:rPr>
              <a:t> </a:t>
            </a:r>
            <a:r>
              <a:rPr sz="900" dirty="0">
                <a:latin typeface="Arial MT"/>
                <a:cs typeface="Arial MT"/>
              </a:rPr>
              <a:t>level</a:t>
            </a:r>
            <a:r>
              <a:rPr sz="900" spc="40" dirty="0">
                <a:latin typeface="Arial MT"/>
                <a:cs typeface="Arial MT"/>
              </a:rPr>
              <a:t> </a:t>
            </a:r>
            <a:r>
              <a:rPr sz="900" spc="-10" dirty="0">
                <a:latin typeface="Arial MT"/>
                <a:cs typeface="Arial MT"/>
              </a:rPr>
              <a:t>switch </a:t>
            </a:r>
            <a:r>
              <a:rPr sz="900" dirty="0">
                <a:latin typeface="Arial MT"/>
                <a:cs typeface="Arial MT"/>
              </a:rPr>
              <a:t>in</a:t>
            </a:r>
            <a:r>
              <a:rPr sz="900" spc="45" dirty="0">
                <a:latin typeface="Arial MT"/>
                <a:cs typeface="Arial MT"/>
              </a:rPr>
              <a:t> </a:t>
            </a:r>
            <a:r>
              <a:rPr sz="900" dirty="0">
                <a:latin typeface="Arial MT"/>
                <a:cs typeface="Arial MT"/>
              </a:rPr>
              <a:t>ESP</a:t>
            </a:r>
            <a:r>
              <a:rPr sz="900" spc="45" dirty="0">
                <a:latin typeface="Arial MT"/>
                <a:cs typeface="Arial MT"/>
              </a:rPr>
              <a:t> </a:t>
            </a:r>
            <a:r>
              <a:rPr sz="900" spc="-10" dirty="0">
                <a:latin typeface="Arial MT"/>
                <a:cs typeface="Arial MT"/>
              </a:rPr>
              <a:t>hoppers </a:t>
            </a:r>
            <a:r>
              <a:rPr sz="900" dirty="0">
                <a:latin typeface="Arial MT"/>
                <a:cs typeface="Arial MT"/>
              </a:rPr>
              <a:t>reduces</a:t>
            </a:r>
            <a:r>
              <a:rPr sz="900" spc="70" dirty="0">
                <a:latin typeface="Arial MT"/>
                <a:cs typeface="Arial MT"/>
              </a:rPr>
              <a:t> </a:t>
            </a:r>
            <a:r>
              <a:rPr sz="900" spc="-25" dirty="0">
                <a:latin typeface="Arial MT"/>
                <a:cs typeface="Arial MT"/>
              </a:rPr>
              <a:t>APC </a:t>
            </a:r>
            <a:r>
              <a:rPr sz="900" dirty="0">
                <a:latin typeface="Arial MT"/>
                <a:cs typeface="Arial MT"/>
              </a:rPr>
              <a:t>3MW/day</a:t>
            </a:r>
            <a:r>
              <a:rPr sz="900" spc="85" dirty="0">
                <a:latin typeface="Arial MT"/>
                <a:cs typeface="Arial MT"/>
              </a:rPr>
              <a:t> </a:t>
            </a:r>
            <a:r>
              <a:rPr sz="900" spc="-25" dirty="0">
                <a:latin typeface="Arial MT"/>
                <a:cs typeface="Arial MT"/>
              </a:rPr>
              <a:t>in </a:t>
            </a:r>
            <a:r>
              <a:rPr sz="900" dirty="0">
                <a:latin typeface="Arial MT"/>
                <a:cs typeface="Arial MT"/>
              </a:rPr>
              <a:t>CFBC</a:t>
            </a:r>
            <a:r>
              <a:rPr sz="900" spc="45" dirty="0">
                <a:latin typeface="Arial MT"/>
                <a:cs typeface="Arial MT"/>
              </a:rPr>
              <a:t> </a:t>
            </a:r>
            <a:r>
              <a:rPr sz="900" dirty="0">
                <a:latin typeface="Arial MT"/>
                <a:cs typeface="Arial MT"/>
              </a:rPr>
              <a:t>&amp;</a:t>
            </a:r>
            <a:r>
              <a:rPr sz="900" spc="40" dirty="0">
                <a:latin typeface="Arial MT"/>
                <a:cs typeface="Arial MT"/>
              </a:rPr>
              <a:t> </a:t>
            </a:r>
            <a:r>
              <a:rPr sz="900" spc="-20" dirty="0">
                <a:latin typeface="Arial MT"/>
                <a:cs typeface="Arial MT"/>
              </a:rPr>
              <a:t>WHRB</a:t>
            </a:r>
            <a:endParaRPr sz="900">
              <a:latin typeface="Arial MT"/>
              <a:cs typeface="Arial MT"/>
            </a:endParaRPr>
          </a:p>
        </p:txBody>
      </p:sp>
      <p:sp>
        <p:nvSpPr>
          <p:cNvPr id="62" name="object 62"/>
          <p:cNvSpPr txBox="1"/>
          <p:nvPr/>
        </p:nvSpPr>
        <p:spPr>
          <a:xfrm>
            <a:off x="5477255" y="5184647"/>
            <a:ext cx="2760345" cy="152400"/>
          </a:xfrm>
          <a:prstGeom prst="rect">
            <a:avLst/>
          </a:prstGeom>
          <a:solidFill>
            <a:srgbClr val="231F1F"/>
          </a:solidFill>
        </p:spPr>
        <p:txBody>
          <a:bodyPr vert="horz" wrap="square" lIns="0" tIns="41910" rIns="0" bIns="0" rtlCol="0">
            <a:spAutoFit/>
          </a:bodyPr>
          <a:lstStyle/>
          <a:p>
            <a:pPr marL="874394">
              <a:lnSpc>
                <a:spcPct val="100000"/>
              </a:lnSpc>
              <a:spcBef>
                <a:spcPts val="330"/>
              </a:spcBef>
            </a:pPr>
            <a:r>
              <a:rPr sz="700" b="1" spc="-30" dirty="0">
                <a:solidFill>
                  <a:srgbClr val="FFFFFF"/>
                </a:solidFill>
                <a:latin typeface="Arial"/>
                <a:cs typeface="Arial"/>
              </a:rPr>
              <a:t>High</a:t>
            </a:r>
            <a:r>
              <a:rPr sz="700" b="1" spc="-55" dirty="0">
                <a:solidFill>
                  <a:srgbClr val="FFFFFF"/>
                </a:solidFill>
                <a:latin typeface="Arial"/>
                <a:cs typeface="Arial"/>
              </a:rPr>
              <a:t> </a:t>
            </a:r>
            <a:r>
              <a:rPr sz="700" b="1" spc="-30" dirty="0">
                <a:solidFill>
                  <a:srgbClr val="FFFFFF"/>
                </a:solidFill>
                <a:latin typeface="Arial"/>
                <a:cs typeface="Arial"/>
              </a:rPr>
              <a:t>energy</a:t>
            </a:r>
            <a:r>
              <a:rPr sz="700" b="1" spc="-80" dirty="0">
                <a:solidFill>
                  <a:srgbClr val="FFFFFF"/>
                </a:solidFill>
                <a:latin typeface="Arial"/>
                <a:cs typeface="Arial"/>
              </a:rPr>
              <a:t> </a:t>
            </a:r>
            <a:r>
              <a:rPr sz="700" b="1" spc="-35" dirty="0">
                <a:solidFill>
                  <a:srgbClr val="FFFFFF"/>
                </a:solidFill>
                <a:latin typeface="Arial"/>
                <a:cs typeface="Arial"/>
              </a:rPr>
              <a:t>drain</a:t>
            </a:r>
            <a:r>
              <a:rPr sz="700" b="1" spc="-55" dirty="0">
                <a:solidFill>
                  <a:srgbClr val="FFFFFF"/>
                </a:solidFill>
                <a:latin typeface="Arial"/>
                <a:cs typeface="Arial"/>
              </a:rPr>
              <a:t> </a:t>
            </a:r>
            <a:r>
              <a:rPr sz="700" b="1" spc="-10" dirty="0">
                <a:solidFill>
                  <a:srgbClr val="FFFFFF"/>
                </a:solidFill>
                <a:latin typeface="Arial"/>
                <a:cs typeface="Arial"/>
              </a:rPr>
              <a:t>valve</a:t>
            </a:r>
            <a:endParaRPr sz="700">
              <a:latin typeface="Arial"/>
              <a:cs typeface="Arial"/>
            </a:endParaRPr>
          </a:p>
        </p:txBody>
      </p:sp>
      <p:grpSp>
        <p:nvGrpSpPr>
          <p:cNvPr id="63" name="object 63"/>
          <p:cNvGrpSpPr/>
          <p:nvPr/>
        </p:nvGrpSpPr>
        <p:grpSpPr>
          <a:xfrm>
            <a:off x="2060448" y="3895344"/>
            <a:ext cx="3310254" cy="1407160"/>
            <a:chOff x="2060448" y="3895344"/>
            <a:chExt cx="3310254" cy="1407160"/>
          </a:xfrm>
        </p:grpSpPr>
        <p:pic>
          <p:nvPicPr>
            <p:cNvPr id="64" name="object 64"/>
            <p:cNvPicPr/>
            <p:nvPr/>
          </p:nvPicPr>
          <p:blipFill>
            <a:blip r:embed="rId26" cstate="print"/>
            <a:stretch>
              <a:fillRect/>
            </a:stretch>
          </p:blipFill>
          <p:spPr>
            <a:xfrm>
              <a:off x="3392424" y="3899916"/>
              <a:ext cx="1978152" cy="1402079"/>
            </a:xfrm>
            <a:prstGeom prst="rect">
              <a:avLst/>
            </a:prstGeom>
          </p:spPr>
        </p:pic>
        <p:pic>
          <p:nvPicPr>
            <p:cNvPr id="65" name="object 65"/>
            <p:cNvPicPr/>
            <p:nvPr/>
          </p:nvPicPr>
          <p:blipFill>
            <a:blip r:embed="rId27" cstate="print"/>
            <a:stretch>
              <a:fillRect/>
            </a:stretch>
          </p:blipFill>
          <p:spPr>
            <a:xfrm>
              <a:off x="2060448" y="3895344"/>
              <a:ext cx="1065275" cy="1400555"/>
            </a:xfrm>
            <a:prstGeom prst="rect">
              <a:avLst/>
            </a:prstGeom>
          </p:spPr>
        </p:pic>
      </p:grpSp>
      <p:sp>
        <p:nvSpPr>
          <p:cNvPr id="66" name="object 66"/>
          <p:cNvSpPr txBox="1"/>
          <p:nvPr/>
        </p:nvSpPr>
        <p:spPr>
          <a:xfrm>
            <a:off x="3392423" y="5164835"/>
            <a:ext cx="1984375" cy="152400"/>
          </a:xfrm>
          <a:prstGeom prst="rect">
            <a:avLst/>
          </a:prstGeom>
          <a:solidFill>
            <a:srgbClr val="231F1F"/>
          </a:solidFill>
        </p:spPr>
        <p:txBody>
          <a:bodyPr vert="horz" wrap="square" lIns="0" tIns="41910" rIns="0" bIns="0" rtlCol="0">
            <a:spAutoFit/>
          </a:bodyPr>
          <a:lstStyle/>
          <a:p>
            <a:pPr marL="357505">
              <a:lnSpc>
                <a:spcPct val="100000"/>
              </a:lnSpc>
              <a:spcBef>
                <a:spcPts val="330"/>
              </a:spcBef>
            </a:pPr>
            <a:r>
              <a:rPr sz="700" b="1" spc="-45" dirty="0">
                <a:solidFill>
                  <a:srgbClr val="FFFFFF"/>
                </a:solidFill>
                <a:latin typeface="Arial"/>
                <a:cs typeface="Arial"/>
              </a:rPr>
              <a:t>Additional</a:t>
            </a:r>
            <a:r>
              <a:rPr sz="700" b="1" spc="-55" dirty="0">
                <a:solidFill>
                  <a:srgbClr val="FFFFFF"/>
                </a:solidFill>
                <a:latin typeface="Arial"/>
                <a:cs typeface="Arial"/>
              </a:rPr>
              <a:t> </a:t>
            </a:r>
            <a:r>
              <a:rPr sz="700" b="1" spc="-35" dirty="0">
                <a:solidFill>
                  <a:srgbClr val="FFFFFF"/>
                </a:solidFill>
                <a:latin typeface="Arial"/>
                <a:cs typeface="Arial"/>
              </a:rPr>
              <a:t>CE</a:t>
            </a:r>
            <a:r>
              <a:rPr sz="700" b="1" spc="-75" dirty="0">
                <a:solidFill>
                  <a:srgbClr val="FFFFFF"/>
                </a:solidFill>
                <a:latin typeface="Arial"/>
                <a:cs typeface="Arial"/>
              </a:rPr>
              <a:t> </a:t>
            </a:r>
            <a:r>
              <a:rPr sz="650" b="1" dirty="0">
                <a:solidFill>
                  <a:srgbClr val="FFFFFF"/>
                </a:solidFill>
                <a:latin typeface="Arial"/>
                <a:cs typeface="Arial"/>
              </a:rPr>
              <a:t>&amp;</a:t>
            </a:r>
            <a:r>
              <a:rPr sz="650" b="1" spc="-75" dirty="0">
                <a:solidFill>
                  <a:srgbClr val="FFFFFF"/>
                </a:solidFill>
                <a:latin typeface="Arial"/>
                <a:cs typeface="Arial"/>
              </a:rPr>
              <a:t> </a:t>
            </a:r>
            <a:r>
              <a:rPr sz="650" b="1" spc="-30" dirty="0">
                <a:solidFill>
                  <a:srgbClr val="FFFFFF"/>
                </a:solidFill>
                <a:latin typeface="Arial"/>
                <a:cs typeface="Arial"/>
              </a:rPr>
              <a:t>DE</a:t>
            </a:r>
            <a:r>
              <a:rPr sz="650" b="1" spc="-70" dirty="0">
                <a:solidFill>
                  <a:srgbClr val="FFFFFF"/>
                </a:solidFill>
                <a:latin typeface="Arial"/>
                <a:cs typeface="Arial"/>
              </a:rPr>
              <a:t> </a:t>
            </a:r>
            <a:r>
              <a:rPr sz="650" b="1" spc="-45" dirty="0">
                <a:solidFill>
                  <a:srgbClr val="FFFFFF"/>
                </a:solidFill>
                <a:latin typeface="Arial"/>
                <a:cs typeface="Arial"/>
              </a:rPr>
              <a:t>fields</a:t>
            </a:r>
            <a:r>
              <a:rPr sz="650" b="1" spc="-85" dirty="0">
                <a:solidFill>
                  <a:srgbClr val="FFFFFF"/>
                </a:solidFill>
                <a:latin typeface="Arial"/>
                <a:cs typeface="Arial"/>
              </a:rPr>
              <a:t> </a:t>
            </a:r>
            <a:r>
              <a:rPr sz="650" b="1" spc="-30" dirty="0">
                <a:solidFill>
                  <a:srgbClr val="FFFFFF"/>
                </a:solidFill>
                <a:latin typeface="Arial"/>
                <a:cs typeface="Arial"/>
              </a:rPr>
              <a:t>in</a:t>
            </a:r>
            <a:r>
              <a:rPr sz="650" b="1" spc="-65" dirty="0">
                <a:solidFill>
                  <a:srgbClr val="FFFFFF"/>
                </a:solidFill>
                <a:latin typeface="Arial"/>
                <a:cs typeface="Arial"/>
              </a:rPr>
              <a:t> </a:t>
            </a:r>
            <a:r>
              <a:rPr sz="650" b="1" spc="-25" dirty="0">
                <a:solidFill>
                  <a:srgbClr val="FFFFFF"/>
                </a:solidFill>
                <a:latin typeface="Arial"/>
                <a:cs typeface="Arial"/>
              </a:rPr>
              <a:t>ESP</a:t>
            </a:r>
            <a:endParaRPr sz="650">
              <a:latin typeface="Arial"/>
              <a:cs typeface="Arial"/>
            </a:endParaRPr>
          </a:p>
        </p:txBody>
      </p:sp>
      <p:sp>
        <p:nvSpPr>
          <p:cNvPr id="67" name="object 67"/>
          <p:cNvSpPr txBox="1"/>
          <p:nvPr/>
        </p:nvSpPr>
        <p:spPr>
          <a:xfrm>
            <a:off x="2040636" y="5154167"/>
            <a:ext cx="1085215" cy="152400"/>
          </a:xfrm>
          <a:prstGeom prst="rect">
            <a:avLst/>
          </a:prstGeom>
          <a:solidFill>
            <a:srgbClr val="231F1F"/>
          </a:solidFill>
        </p:spPr>
        <p:txBody>
          <a:bodyPr vert="horz" wrap="square" lIns="0" tIns="41910" rIns="0" bIns="0" rtlCol="0">
            <a:spAutoFit/>
          </a:bodyPr>
          <a:lstStyle/>
          <a:p>
            <a:pPr marL="203835">
              <a:lnSpc>
                <a:spcPct val="100000"/>
              </a:lnSpc>
              <a:spcBef>
                <a:spcPts val="330"/>
              </a:spcBef>
            </a:pPr>
            <a:r>
              <a:rPr sz="650" b="1" spc="-30" dirty="0">
                <a:solidFill>
                  <a:srgbClr val="FFFFFF"/>
                </a:solidFill>
                <a:latin typeface="Arial"/>
                <a:cs typeface="Arial"/>
              </a:rPr>
              <a:t>ESP</a:t>
            </a:r>
            <a:r>
              <a:rPr sz="650" b="1" spc="-100" dirty="0">
                <a:solidFill>
                  <a:srgbClr val="FFFFFF"/>
                </a:solidFill>
                <a:latin typeface="Arial"/>
                <a:cs typeface="Arial"/>
              </a:rPr>
              <a:t> </a:t>
            </a:r>
            <a:r>
              <a:rPr sz="700" b="1" spc="-25" dirty="0">
                <a:solidFill>
                  <a:srgbClr val="FFFFFF"/>
                </a:solidFill>
                <a:latin typeface="Arial"/>
                <a:cs typeface="Arial"/>
              </a:rPr>
              <a:t>new</a:t>
            </a:r>
            <a:r>
              <a:rPr sz="700" b="1" spc="-100" dirty="0">
                <a:solidFill>
                  <a:srgbClr val="FFFFFF"/>
                </a:solidFill>
                <a:latin typeface="Arial"/>
                <a:cs typeface="Arial"/>
              </a:rPr>
              <a:t> </a:t>
            </a:r>
            <a:r>
              <a:rPr sz="650" b="1" spc="-25" dirty="0">
                <a:solidFill>
                  <a:srgbClr val="FFFFFF"/>
                </a:solidFill>
                <a:latin typeface="Arial"/>
                <a:cs typeface="Arial"/>
              </a:rPr>
              <a:t>TR</a:t>
            </a:r>
            <a:r>
              <a:rPr sz="650" b="1" spc="-90" dirty="0">
                <a:solidFill>
                  <a:srgbClr val="FFFFFF"/>
                </a:solidFill>
                <a:latin typeface="Arial"/>
                <a:cs typeface="Arial"/>
              </a:rPr>
              <a:t> </a:t>
            </a:r>
            <a:r>
              <a:rPr sz="650" b="1" spc="-25" dirty="0">
                <a:solidFill>
                  <a:srgbClr val="FFFFFF"/>
                </a:solidFill>
                <a:latin typeface="Arial"/>
                <a:cs typeface="Arial"/>
              </a:rPr>
              <a:t>set</a:t>
            </a:r>
            <a:endParaRPr sz="650">
              <a:latin typeface="Arial"/>
              <a:cs typeface="Arial"/>
            </a:endParaRPr>
          </a:p>
        </p:txBody>
      </p:sp>
      <p:grpSp>
        <p:nvGrpSpPr>
          <p:cNvPr id="68" name="object 68"/>
          <p:cNvGrpSpPr/>
          <p:nvPr/>
        </p:nvGrpSpPr>
        <p:grpSpPr>
          <a:xfrm>
            <a:off x="4335017" y="330708"/>
            <a:ext cx="5703570" cy="3440429"/>
            <a:chOff x="4335017" y="330708"/>
            <a:chExt cx="5703570" cy="3440429"/>
          </a:xfrm>
        </p:grpSpPr>
        <p:pic>
          <p:nvPicPr>
            <p:cNvPr id="69" name="object 69"/>
            <p:cNvPicPr/>
            <p:nvPr/>
          </p:nvPicPr>
          <p:blipFill>
            <a:blip r:embed="rId28" cstate="print"/>
            <a:stretch>
              <a:fillRect/>
            </a:stretch>
          </p:blipFill>
          <p:spPr>
            <a:xfrm>
              <a:off x="4335017" y="2631186"/>
              <a:ext cx="199644" cy="158496"/>
            </a:xfrm>
            <a:prstGeom prst="rect">
              <a:avLst/>
            </a:prstGeom>
          </p:spPr>
        </p:pic>
        <p:pic>
          <p:nvPicPr>
            <p:cNvPr id="70" name="object 70"/>
            <p:cNvPicPr/>
            <p:nvPr/>
          </p:nvPicPr>
          <p:blipFill>
            <a:blip r:embed="rId29" cstate="print"/>
            <a:stretch>
              <a:fillRect/>
            </a:stretch>
          </p:blipFill>
          <p:spPr>
            <a:xfrm>
              <a:off x="6288785" y="3588258"/>
              <a:ext cx="198119" cy="182880"/>
            </a:xfrm>
            <a:prstGeom prst="rect">
              <a:avLst/>
            </a:prstGeom>
          </p:spPr>
        </p:pic>
        <p:pic>
          <p:nvPicPr>
            <p:cNvPr id="71" name="object 71"/>
            <p:cNvPicPr/>
            <p:nvPr/>
          </p:nvPicPr>
          <p:blipFill>
            <a:blip r:embed="rId30" cstate="print"/>
            <a:stretch>
              <a:fillRect/>
            </a:stretch>
          </p:blipFill>
          <p:spPr>
            <a:xfrm>
              <a:off x="9128760" y="330708"/>
              <a:ext cx="909827" cy="403375"/>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995</TotalTime>
  <Words>3932</Words>
  <Application>Microsoft Office PowerPoint</Application>
  <PresentationFormat>Custom</PresentationFormat>
  <Paragraphs>963</Paragraphs>
  <Slides>42</Slides>
  <Notes>0</Notes>
  <HiddenSlides>24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MT</vt:lpstr>
      <vt:lpstr>Calibri</vt:lpstr>
      <vt:lpstr>Cambria</vt:lpstr>
      <vt:lpstr>Times New Roman</vt:lpstr>
      <vt:lpstr>Verdana</vt:lpstr>
      <vt:lpstr>Wingdings</vt:lpstr>
      <vt:lpstr>Wingdings,Sans-Serif</vt:lpstr>
      <vt:lpstr>Office Theme</vt:lpstr>
      <vt:lpstr>PowerPoint Presentation</vt:lpstr>
      <vt:lpstr>WE ARE JSW STEEL</vt:lpstr>
      <vt:lpstr>PowerPoint Presentation</vt:lpstr>
      <vt:lpstr>BPSL - Facilities and Capacities Overview</vt:lpstr>
      <vt:lpstr>PowerPoint Presentation</vt:lpstr>
      <vt:lpstr>Targeting Net Zero by 2050</vt:lpstr>
      <vt:lpstr>Our focus areas and performance</vt:lpstr>
      <vt:lpstr>PowerPoint Presentation</vt:lpstr>
      <vt:lpstr>Energy Conservation Journey</vt:lpstr>
      <vt:lpstr>PowerPoint Presentation</vt:lpstr>
      <vt:lpstr>ESG Dashboard</vt:lpstr>
      <vt:lpstr>Social</vt:lpstr>
      <vt:lpstr>Water intensive industries in focus</vt:lpstr>
      <vt:lpstr>Consumption Areas of Water in Power Plant</vt:lpstr>
      <vt:lpstr>Processes &amp; water usage areas in a thermal power plant</vt:lpstr>
      <vt:lpstr>Typical Water Consumption Figures</vt:lpstr>
      <vt:lpstr>Cooling Water System</vt:lpstr>
      <vt:lpstr>Dry Cooling System</vt:lpstr>
      <vt:lpstr>Economics of Dry Cooling vs Wet Cooling System</vt:lpstr>
      <vt:lpstr>Space Requirement of Dry Cooling vs Wet Cooling System(NDCT &amp; IDCT)</vt:lpstr>
      <vt:lpstr>Power Consumption of Dry Cooling vs Wet Cooling System</vt:lpstr>
      <vt:lpstr>Water Consumption Comparison of Dry Cooling vs Wet Cooling System</vt:lpstr>
      <vt:lpstr>Water Conservation Techniques for CW System</vt:lpstr>
      <vt:lpstr>Techno- economics of Dry &amp; Wet Cooling Systems</vt:lpstr>
      <vt:lpstr>Techno- economics of Dry &amp; Wet Cooling Systems</vt:lpstr>
      <vt:lpstr>Techno- economics of Dry &amp; Wet Cooling Systems</vt:lpstr>
      <vt:lpstr>Techno- economics of Dry &amp; Wet Cooling Systems</vt:lpstr>
      <vt:lpstr>Techno- economics of Dry &amp; Wet Cooling Systems</vt:lpstr>
      <vt:lpstr>Steam &amp; Water Analysis System-SWAS</vt:lpstr>
      <vt:lpstr>AVGF- Auto Valve less Gravity Filter</vt:lpstr>
      <vt:lpstr>General Fundamentals</vt:lpstr>
      <vt:lpstr>General Fundamentals</vt:lpstr>
      <vt:lpstr>PowerPoint Presentation</vt:lpstr>
      <vt:lpstr>Scale and Bio-Removal System</vt:lpstr>
      <vt:lpstr>Scale and Bio-Removal System</vt:lpstr>
      <vt:lpstr>SBR Working Principle</vt:lpstr>
      <vt:lpstr>SBR Working Principle</vt:lpstr>
      <vt:lpstr>SBR Working Principle</vt:lpstr>
      <vt:lpstr>                  Blowdown Water Reduction By 50%</vt:lpstr>
      <vt:lpstr>Advantages Of SBR</vt:lpstr>
      <vt:lpstr>Our Commitments: No harm to People, Environment &amp; Society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CEE Water Optimisation Award 2025</dc:title>
  <dc:creator>Rajeev Ranjan</dc:creator>
  <cp:lastModifiedBy>uniquebrandingsolutions@outlook.com</cp:lastModifiedBy>
  <cp:revision>8</cp:revision>
  <dcterms:created xsi:type="dcterms:W3CDTF">2025-01-08T16:30:56Z</dcterms:created>
  <dcterms:modified xsi:type="dcterms:W3CDTF">2025-01-29T10:06:02Z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2024-12-24T00:00:00Z</vt:filetime>
  </property>
  <property fmtid="{D5CDD505-2E9C-101B-9397-08002B2CF9AE}" pid="3" name="LastSaved">
    <vt:filetime>2025-01-08T00:00:00Z</vt:filetime>
  </property>
  <property fmtid="{D5CDD505-2E9C-101B-9397-08002B2CF9AE}" pid="4" name="Producer">
    <vt:lpwstr>Microsoft: Print To PDF</vt:lpwstr>
  </property>
</Properties>
</file>